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56" r:id="rId4"/>
    <p:sldId id="258" r:id="rId5"/>
    <p:sldId id="259" r:id="rId6"/>
    <p:sldId id="260" r:id="rId7"/>
    <p:sldId id="261"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452" y="6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440BA9-844B-4284-8CE0-320A3F2C55BB}" type="datetimeFigureOut">
              <a:rPr lang="en-US" smtClean="0"/>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EE34F-40FD-485E-8ED4-24010438C19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440BA9-844B-4284-8CE0-320A3F2C55BB}" type="datetimeFigureOut">
              <a:rPr lang="en-US" smtClean="0"/>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EE34F-40FD-485E-8ED4-24010438C19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440BA9-844B-4284-8CE0-320A3F2C55BB}" type="datetimeFigureOut">
              <a:rPr lang="en-US" smtClean="0"/>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EE34F-40FD-485E-8ED4-24010438C19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440BA9-844B-4284-8CE0-320A3F2C55BB}" type="datetimeFigureOut">
              <a:rPr lang="en-US" smtClean="0"/>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EE34F-40FD-485E-8ED4-24010438C19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440BA9-844B-4284-8CE0-320A3F2C55BB}" type="datetimeFigureOut">
              <a:rPr lang="en-US" smtClean="0"/>
              <a:t>5/2/2015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EEE34F-40FD-485E-8ED4-24010438C19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440BA9-844B-4284-8CE0-320A3F2C55BB}" type="datetimeFigureOut">
              <a:rPr lang="en-US" smtClean="0"/>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EE34F-40FD-485E-8ED4-24010438C19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440BA9-844B-4284-8CE0-320A3F2C55BB}" type="datetimeFigureOut">
              <a:rPr lang="en-US" smtClean="0"/>
              <a:t>5/2/2015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EEE34F-40FD-485E-8ED4-24010438C19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440BA9-844B-4284-8CE0-320A3F2C55BB}" type="datetimeFigureOut">
              <a:rPr lang="en-US" smtClean="0"/>
              <a:t>5/2/2015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EEE34F-40FD-485E-8ED4-24010438C19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440BA9-844B-4284-8CE0-320A3F2C55BB}" type="datetimeFigureOut">
              <a:rPr lang="en-US" smtClean="0"/>
              <a:t>5/2/2015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EEE34F-40FD-485E-8ED4-24010438C19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440BA9-844B-4284-8CE0-320A3F2C55BB}" type="datetimeFigureOut">
              <a:rPr lang="en-US" smtClean="0"/>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EE34F-40FD-485E-8ED4-24010438C19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440BA9-844B-4284-8CE0-320A3F2C55BB}" type="datetimeFigureOut">
              <a:rPr lang="en-US" smtClean="0"/>
              <a:t>5/2/2015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EEE34F-40FD-485E-8ED4-24010438C19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440BA9-844B-4284-8CE0-320A3F2C55BB}" type="datetimeFigureOut">
              <a:rPr lang="en-US" smtClean="0"/>
              <a:t>5/2/2015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EEE34F-40FD-485E-8ED4-24010438C19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140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0"/>
            <a:ext cx="8229600" cy="2062103"/>
          </a:xfrm>
          <a:prstGeom prst="rect">
            <a:avLst/>
          </a:prstGeom>
        </p:spPr>
        <p:txBody>
          <a:bodyPr wrap="square">
            <a:spAutoFit/>
          </a:bodyPr>
          <a:lstStyle/>
          <a:p>
            <a:pPr algn="just"/>
            <a:r>
              <a:rPr lang="en-US" b="1" i="1" dirty="0">
                <a:latin typeface="Times New Roman" panose="02020603050405020304" pitchFamily="18" charset="0"/>
                <a:cs typeface="Times New Roman" panose="02020603050405020304" pitchFamily="18" charset="0"/>
              </a:rPr>
              <a:t>“And He gave some as apostles, and some as prophets, and some as evangelists, and some as pastors and teachers, for the equipping of the saints for the work of service, to the building up of the body of Christ; until we all attain to the unity of the faith, and of the knowledge of the Son of God, to a mature man, to the measure of the stature which belongs to the fullness of Christ.” </a:t>
            </a:r>
            <a:endParaRPr lang="en-US" b="1" i="1" dirty="0" smtClean="0">
              <a:latin typeface="Times New Roman" panose="02020603050405020304" pitchFamily="18" charset="0"/>
              <a:cs typeface="Times New Roman" panose="02020603050405020304" pitchFamily="18" charset="0"/>
            </a:endParaRPr>
          </a:p>
          <a:p>
            <a:pPr algn="just"/>
            <a:endParaRPr lang="en-US" b="1" i="1" dirty="0" smtClean="0">
              <a:latin typeface="Times New Roman" panose="02020603050405020304" pitchFamily="18" charset="0"/>
              <a:cs typeface="Times New Roman" panose="02020603050405020304" pitchFamily="18" charset="0"/>
            </a:endParaRPr>
          </a:p>
          <a:p>
            <a:pPr algn="ctr"/>
            <a:r>
              <a:rPr lang="en-US" sz="2000" b="1" dirty="0" smtClean="0">
                <a:solidFill>
                  <a:srgbClr val="C00000"/>
                </a:solidFill>
                <a:latin typeface="Times New Roman" panose="02020603050405020304" pitchFamily="18" charset="0"/>
                <a:cs typeface="Times New Roman" panose="02020603050405020304" pitchFamily="18" charset="0"/>
              </a:rPr>
              <a:t>Ephesians 4:11-13 </a:t>
            </a:r>
            <a:endParaRPr lang="en-US" sz="2000" dirty="0">
              <a:solidFill>
                <a:srgbClr val="C00000"/>
              </a:solidFill>
              <a:latin typeface="Times New Roman" panose="02020603050405020304" pitchFamily="18" charset="0"/>
              <a:cs typeface="Times New Roman" panose="02020603050405020304" pitchFamily="18" charset="0"/>
            </a:endParaRPr>
          </a:p>
        </p:txBody>
      </p:sp>
      <p:pic>
        <p:nvPicPr>
          <p:cNvPr id="4098" name="Picture 2" descr="http://www.alanknox.net/wp-content/uploads/2010/11/spiritual-gifts.jpg"/>
          <p:cNvPicPr>
            <a:picLocks noChangeAspect="1" noChangeArrowheads="1"/>
          </p:cNvPicPr>
          <p:nvPr/>
        </p:nvPicPr>
        <p:blipFill>
          <a:blip r:embed="rId2" cstate="print"/>
          <a:srcRect/>
          <a:stretch>
            <a:fillRect/>
          </a:stretch>
        </p:blipFill>
        <p:spPr bwMode="auto">
          <a:xfrm>
            <a:off x="2133600" y="2743200"/>
            <a:ext cx="4876800" cy="36576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1.wp.com/kumulanichapel.org/wordpress1/wp-content/uploads/2014/10/philip-and-ethiopian.jpg?fit=250%2C9999"/>
          <p:cNvPicPr>
            <a:picLocks noChangeAspect="1" noChangeArrowheads="1"/>
          </p:cNvPicPr>
          <p:nvPr/>
        </p:nvPicPr>
        <p:blipFill>
          <a:blip r:embed="rId2" cstate="print"/>
          <a:srcRect/>
          <a:stretch>
            <a:fillRect/>
          </a:stretch>
        </p:blipFill>
        <p:spPr bwMode="auto">
          <a:xfrm>
            <a:off x="1188720" y="2286000"/>
            <a:ext cx="6781800" cy="3886200"/>
          </a:xfrm>
          <a:prstGeom prst="rect">
            <a:avLst/>
          </a:prstGeom>
          <a:ln w="127000" cap="sq">
            <a:solidFill>
              <a:srgbClr val="C00000"/>
            </a:solidFill>
            <a:miter lim="800000"/>
          </a:ln>
          <a:effectLst>
            <a:outerShdw blurRad="57150" dist="50800" dir="2700000" algn="tl" rotWithShape="0">
              <a:srgbClr val="000000">
                <a:alpha val="40000"/>
              </a:srgbClr>
            </a:outerShdw>
          </a:effectLst>
        </p:spPr>
      </p:pic>
      <p:sp>
        <p:nvSpPr>
          <p:cNvPr id="5" name="Rectangle 4"/>
          <p:cNvSpPr/>
          <p:nvPr/>
        </p:nvSpPr>
        <p:spPr>
          <a:xfrm>
            <a:off x="457200" y="457200"/>
            <a:ext cx="8229600" cy="1261884"/>
          </a:xfrm>
          <a:prstGeom prst="rect">
            <a:avLst/>
          </a:prstGeom>
        </p:spPr>
        <p:txBody>
          <a:bodyPr wrap="square">
            <a:spAutoFit/>
          </a:bodyPr>
          <a:lstStyle/>
          <a:p>
            <a:pPr algn="just"/>
            <a:r>
              <a:rPr lang="en-US" b="1" i="1" dirty="0">
                <a:latin typeface="Times New Roman" panose="02020603050405020304" pitchFamily="18" charset="0"/>
                <a:cs typeface="Times New Roman" panose="02020603050405020304" pitchFamily="18" charset="0"/>
              </a:rPr>
              <a:t>Then Philip ran up </a:t>
            </a:r>
            <a:r>
              <a:rPr lang="en-US" b="1" i="1" dirty="0" smtClean="0">
                <a:latin typeface="Times New Roman" panose="02020603050405020304" pitchFamily="18" charset="0"/>
                <a:cs typeface="Times New Roman" panose="02020603050405020304" pitchFamily="18" charset="0"/>
              </a:rPr>
              <a:t>to what  </a:t>
            </a:r>
            <a:r>
              <a:rPr lang="en-US" b="1" i="1" dirty="0">
                <a:latin typeface="Times New Roman" panose="02020603050405020304" pitchFamily="18" charset="0"/>
                <a:cs typeface="Times New Roman" panose="02020603050405020304" pitchFamily="18" charset="0"/>
              </a:rPr>
              <a:t>the chariot and heard the man reading Isaiah the prophet. </a:t>
            </a:r>
            <a:r>
              <a:rPr lang="en-US" b="1" i="1" dirty="0" smtClean="0">
                <a:latin typeface="Times New Roman" panose="02020603050405020304" pitchFamily="18" charset="0"/>
                <a:cs typeface="Times New Roman" panose="02020603050405020304" pitchFamily="18" charset="0"/>
              </a:rPr>
              <a:t>“Do </a:t>
            </a:r>
            <a:r>
              <a:rPr lang="en-US" b="1" i="1" dirty="0">
                <a:latin typeface="Times New Roman" panose="02020603050405020304" pitchFamily="18" charset="0"/>
                <a:cs typeface="Times New Roman" panose="02020603050405020304" pitchFamily="18" charset="0"/>
              </a:rPr>
              <a:t>you understand </a:t>
            </a:r>
            <a:r>
              <a:rPr lang="en-US" b="1" i="1" dirty="0" smtClean="0">
                <a:latin typeface="Times New Roman" panose="02020603050405020304" pitchFamily="18" charset="0"/>
                <a:cs typeface="Times New Roman" panose="02020603050405020304" pitchFamily="18" charset="0"/>
              </a:rPr>
              <a:t>you </a:t>
            </a:r>
            <a:r>
              <a:rPr lang="en-US" b="1" i="1" dirty="0">
                <a:latin typeface="Times New Roman" panose="02020603050405020304" pitchFamily="18" charset="0"/>
                <a:cs typeface="Times New Roman" panose="02020603050405020304" pitchFamily="18" charset="0"/>
              </a:rPr>
              <a:t>are reading</a:t>
            </a:r>
            <a:r>
              <a:rPr lang="en-US" b="1" i="1" dirty="0" smtClean="0">
                <a:latin typeface="Times New Roman" panose="02020603050405020304" pitchFamily="18" charset="0"/>
                <a:cs typeface="Times New Roman" panose="02020603050405020304" pitchFamily="18" charset="0"/>
              </a:rPr>
              <a:t>?” </a:t>
            </a:r>
            <a:r>
              <a:rPr lang="en-US" b="1" i="1" dirty="0">
                <a:latin typeface="Times New Roman" panose="02020603050405020304" pitchFamily="18" charset="0"/>
                <a:cs typeface="Times New Roman" panose="02020603050405020304" pitchFamily="18" charset="0"/>
              </a:rPr>
              <a:t>Philip asked</a:t>
            </a:r>
            <a:r>
              <a:rPr lang="en-US" b="1" i="1" dirty="0" smtClean="0">
                <a:latin typeface="Times New Roman" panose="02020603050405020304" pitchFamily="18" charset="0"/>
                <a:cs typeface="Times New Roman" panose="02020603050405020304" pitchFamily="18" charset="0"/>
              </a:rPr>
              <a:t>. </a:t>
            </a:r>
            <a:endParaRPr lang="en-US" b="1" i="1" dirty="0" smtClean="0">
              <a:latin typeface="Times New Roman" panose="02020603050405020304" pitchFamily="18" charset="0"/>
              <a:cs typeface="Times New Roman" panose="02020603050405020304" pitchFamily="18" charset="0"/>
            </a:endParaRPr>
          </a:p>
          <a:p>
            <a:pPr algn="ctr"/>
            <a:endParaRPr lang="en-US" sz="2000" b="1" dirty="0" smtClean="0">
              <a:solidFill>
                <a:srgbClr val="C00000"/>
              </a:solidFill>
              <a:latin typeface="Times New Roman" panose="02020603050405020304" pitchFamily="18" charset="0"/>
              <a:cs typeface="Times New Roman" panose="02020603050405020304" pitchFamily="18" charset="0"/>
            </a:endParaRPr>
          </a:p>
          <a:p>
            <a:pPr algn="ctr"/>
            <a:r>
              <a:rPr lang="en-US" sz="2000" b="1" dirty="0" smtClean="0">
                <a:solidFill>
                  <a:srgbClr val="C00000"/>
                </a:solidFill>
                <a:latin typeface="Times New Roman" panose="02020603050405020304" pitchFamily="18" charset="0"/>
                <a:cs typeface="Times New Roman" panose="02020603050405020304" pitchFamily="18" charset="0"/>
              </a:rPr>
              <a:t>Acts 8:30</a:t>
            </a:r>
            <a:endParaRPr lang="en-US" sz="2000" b="1" dirty="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43000"/>
            <a:ext cx="9144000" cy="400110"/>
          </a:xfrm>
          <a:prstGeom prst="rect">
            <a:avLst/>
          </a:prstGeom>
        </p:spPr>
        <p:txBody>
          <a:bodyPr wrap="square">
            <a:spAutoFit/>
          </a:bodyPr>
          <a:lstStyle/>
          <a:p>
            <a:pPr algn="ctr"/>
            <a:r>
              <a:rPr lang="en-US" sz="2000" b="1" dirty="0">
                <a:effectLst/>
                <a:latin typeface="Times New Roman" panose="02020603050405020304" pitchFamily="18" charset="0"/>
                <a:cs typeface="Times New Roman" panose="02020603050405020304" pitchFamily="18" charset="0"/>
              </a:rPr>
              <a:t>Power from Heaven:</a:t>
            </a:r>
            <a:r>
              <a:rPr lang="en-US" sz="2000" dirty="0">
                <a:effectLst/>
                <a:latin typeface="Times New Roman" panose="02020603050405020304" pitchFamily="18" charset="0"/>
                <a:cs typeface="Times New Roman" panose="02020603050405020304" pitchFamily="18" charset="0"/>
              </a:rPr>
              <a:t> </a:t>
            </a:r>
          </a:p>
        </p:txBody>
      </p:sp>
      <p:sp>
        <p:nvSpPr>
          <p:cNvPr id="3" name="Rectangle 2"/>
          <p:cNvSpPr/>
          <p:nvPr/>
        </p:nvSpPr>
        <p:spPr>
          <a:xfrm>
            <a:off x="0" y="1828800"/>
            <a:ext cx="9144000" cy="400110"/>
          </a:xfrm>
          <a:prstGeom prst="rect">
            <a:avLst/>
          </a:prstGeom>
        </p:spPr>
        <p:txBody>
          <a:bodyPr wrap="square">
            <a:spAutoFit/>
          </a:bodyPr>
          <a:lstStyle/>
          <a:p>
            <a:pPr algn="ctr"/>
            <a:r>
              <a:rPr lang="en-US" sz="2000" b="1" dirty="0">
                <a:latin typeface="Times New Roman" panose="02020603050405020304" pitchFamily="18" charset="0"/>
                <a:cs typeface="Times New Roman" panose="02020603050405020304" pitchFamily="18" charset="0"/>
              </a:rPr>
              <a:t>Presentation:</a:t>
            </a:r>
            <a:r>
              <a:rPr lang="en-US" sz="2000" dirty="0">
                <a:latin typeface="Times New Roman" panose="02020603050405020304" pitchFamily="18" charset="0"/>
                <a:cs typeface="Times New Roman" panose="02020603050405020304" pitchFamily="18" charset="0"/>
              </a:rPr>
              <a:t> </a:t>
            </a:r>
          </a:p>
        </p:txBody>
      </p:sp>
      <p:sp>
        <p:nvSpPr>
          <p:cNvPr id="4" name="Rectangle 3"/>
          <p:cNvSpPr/>
          <p:nvPr/>
        </p:nvSpPr>
        <p:spPr>
          <a:xfrm>
            <a:off x="0" y="2514600"/>
            <a:ext cx="9144000" cy="400110"/>
          </a:xfrm>
          <a:prstGeom prst="rect">
            <a:avLst/>
          </a:prstGeom>
        </p:spPr>
        <p:txBody>
          <a:bodyPr wrap="square">
            <a:spAutoFit/>
          </a:bodyPr>
          <a:lstStyle/>
          <a:p>
            <a:pPr algn="ctr"/>
            <a:r>
              <a:rPr lang="en-US" sz="2000" b="1" dirty="0">
                <a:latin typeface="Times New Roman" panose="02020603050405020304" pitchFamily="18" charset="0"/>
                <a:cs typeface="Times New Roman" panose="02020603050405020304" pitchFamily="18" charset="0"/>
              </a:rPr>
              <a:t>Persuasion: </a:t>
            </a:r>
            <a:endParaRPr lang="en-US" sz="2000" dirty="0">
              <a:latin typeface="Times New Roman" panose="02020603050405020304" pitchFamily="18" charset="0"/>
              <a:cs typeface="Times New Roman" panose="02020603050405020304" pitchFamily="18" charset="0"/>
            </a:endParaRPr>
          </a:p>
        </p:txBody>
      </p:sp>
      <p:sp>
        <p:nvSpPr>
          <p:cNvPr id="5" name="Rectangle 4"/>
          <p:cNvSpPr/>
          <p:nvPr/>
        </p:nvSpPr>
        <p:spPr>
          <a:xfrm>
            <a:off x="0" y="3253264"/>
            <a:ext cx="9143999" cy="400110"/>
          </a:xfrm>
          <a:prstGeom prst="rect">
            <a:avLst/>
          </a:prstGeom>
        </p:spPr>
        <p:txBody>
          <a:bodyPr wrap="square">
            <a:spAutoFit/>
          </a:bodyPr>
          <a:lstStyle/>
          <a:p>
            <a:pPr algn="ctr"/>
            <a:r>
              <a:rPr lang="en-US" sz="2000" b="1" dirty="0">
                <a:latin typeface="Times New Roman" panose="02020603050405020304" pitchFamily="18" charset="0"/>
                <a:cs typeface="Times New Roman" panose="02020603050405020304" pitchFamily="18" charset="0"/>
              </a:rPr>
              <a:t>Persistence: </a:t>
            </a:r>
            <a:endParaRPr lang="en-US" sz="2000" dirty="0">
              <a:latin typeface="Times New Roman" panose="02020603050405020304" pitchFamily="18" charset="0"/>
              <a:cs typeface="Times New Roman" panose="02020603050405020304" pitchFamily="18" charset="0"/>
            </a:endParaRPr>
          </a:p>
        </p:txBody>
      </p:sp>
      <p:sp>
        <p:nvSpPr>
          <p:cNvPr id="6" name="Rectangle 5"/>
          <p:cNvSpPr/>
          <p:nvPr/>
        </p:nvSpPr>
        <p:spPr>
          <a:xfrm>
            <a:off x="0" y="228600"/>
            <a:ext cx="9144000" cy="461665"/>
          </a:xfrm>
          <a:prstGeom prst="rect">
            <a:avLst/>
          </a:prstGeom>
        </p:spPr>
        <p:txBody>
          <a:bodyPr wrap="square">
            <a:spAutoFit/>
          </a:bodyPr>
          <a:lstStyle/>
          <a:p>
            <a:pPr algn="ctr"/>
            <a:r>
              <a:rPr lang="en-US" sz="2400" b="1" dirty="0" smtClean="0">
                <a:solidFill>
                  <a:srgbClr val="C00000"/>
                </a:solidFill>
                <a:effectLst>
                  <a:reflection blurRad="6350" stA="55000" endA="50" endPos="85000" dist="60007" dir="5400000" sy="-100000" algn="bl" rotWithShape="0"/>
                </a:effectLst>
                <a:latin typeface="Times New Roman" panose="02020603050405020304" pitchFamily="18" charset="0"/>
                <a:cs typeface="Times New Roman" panose="02020603050405020304" pitchFamily="18" charset="0"/>
              </a:rPr>
              <a:t>This </a:t>
            </a:r>
            <a:r>
              <a:rPr lang="en-US" sz="2400" b="1" dirty="0">
                <a:solidFill>
                  <a:srgbClr val="C00000"/>
                </a:solidFill>
                <a:effectLst>
                  <a:reflection blurRad="6350" stA="55000" endA="50" endPos="85000" dist="60007" dir="5400000" sy="-100000" algn="bl" rotWithShape="0"/>
                </a:effectLst>
                <a:latin typeface="Times New Roman" panose="02020603050405020304" pitchFamily="18" charset="0"/>
                <a:cs typeface="Times New Roman" panose="02020603050405020304" pitchFamily="18" charset="0"/>
              </a:rPr>
              <a:t>bestowal </a:t>
            </a:r>
            <a:r>
              <a:rPr lang="en-US" sz="2400" b="1" dirty="0" smtClean="0">
                <a:solidFill>
                  <a:srgbClr val="C00000"/>
                </a:solidFill>
                <a:effectLst>
                  <a:reflection blurRad="6350" stA="55000" endA="50" endPos="85000" dist="60007" dir="5400000" sy="-100000" algn="bl" rotWithShape="0"/>
                </a:effectLst>
                <a:latin typeface="Times New Roman" panose="02020603050405020304" pitchFamily="18" charset="0"/>
                <a:cs typeface="Times New Roman" panose="02020603050405020304" pitchFamily="18" charset="0"/>
              </a:rPr>
              <a:t>of </a:t>
            </a:r>
            <a:r>
              <a:rPr lang="en-US" sz="2400" b="1" dirty="0" smtClean="0">
                <a:solidFill>
                  <a:srgbClr val="C00000"/>
                </a:solidFill>
                <a:effectLst>
                  <a:reflection blurRad="6350" stA="55000" endA="50" endPos="85000" dist="60007" dir="5400000" sy="-100000" algn="bl" rotWithShape="0"/>
                </a:effectLst>
                <a:latin typeface="Times New Roman" panose="02020603050405020304" pitchFamily="18" charset="0"/>
                <a:cs typeface="Times New Roman" panose="02020603050405020304" pitchFamily="18" charset="0"/>
              </a:rPr>
              <a:t>Evangelism must </a:t>
            </a:r>
            <a:r>
              <a:rPr lang="en-US" sz="2400" b="1" dirty="0">
                <a:solidFill>
                  <a:srgbClr val="C00000"/>
                </a:solidFill>
                <a:effectLst>
                  <a:reflection blurRad="6350" stA="55000" endA="50" endPos="85000" dist="60007" dir="5400000" sy="-100000" algn="bl" rotWithShape="0"/>
                </a:effectLst>
                <a:latin typeface="Times New Roman" panose="02020603050405020304" pitchFamily="18" charset="0"/>
                <a:cs typeface="Times New Roman" panose="02020603050405020304" pitchFamily="18" charset="0"/>
              </a:rPr>
              <a:t>have </a:t>
            </a:r>
            <a:r>
              <a:rPr lang="en-US" sz="2400" b="1" dirty="0" smtClean="0">
                <a:solidFill>
                  <a:srgbClr val="C00000"/>
                </a:solidFill>
                <a:effectLst>
                  <a:reflection blurRad="6350" stA="55000" endA="50" endPos="85000" dist="60007" dir="5400000" sy="-100000" algn="bl" rotWithShape="0"/>
                </a:effectLst>
                <a:latin typeface="Times New Roman" panose="02020603050405020304" pitchFamily="18" charset="0"/>
                <a:cs typeface="Times New Roman" panose="02020603050405020304" pitchFamily="18" charset="0"/>
              </a:rPr>
              <a:t>these certain qualities:</a:t>
            </a:r>
            <a:endParaRPr lang="en-US" sz="2400" b="1" dirty="0">
              <a:solidFill>
                <a:srgbClr val="C00000"/>
              </a:solidFill>
              <a:effectLst>
                <a:reflection blurRad="6350" stA="55000" endA="50" endPos="85000" dist="60007" dir="5400000" sy="-100000" algn="bl" rotWithShape="0"/>
              </a:effectLst>
              <a:latin typeface="Times New Roman" panose="02020603050405020304" pitchFamily="18" charset="0"/>
              <a:cs typeface="Times New Roman" panose="02020603050405020304" pitchFamily="18" charset="0"/>
            </a:endParaRPr>
          </a:p>
        </p:txBody>
      </p:sp>
      <p:pic>
        <p:nvPicPr>
          <p:cNvPr id="15362" name="Picture 2" descr="http://www.evangelistjustincooper.com/wordpress/wp-content/uploads/2014/01/biblehand.png"/>
          <p:cNvPicPr>
            <a:picLocks noChangeAspect="1" noChangeArrowheads="1"/>
          </p:cNvPicPr>
          <p:nvPr/>
        </p:nvPicPr>
        <p:blipFill>
          <a:blip r:embed="rId2" cstate="print"/>
          <a:srcRect/>
          <a:stretch>
            <a:fillRect/>
          </a:stretch>
        </p:blipFill>
        <p:spPr bwMode="auto">
          <a:xfrm>
            <a:off x="2286000" y="4114800"/>
            <a:ext cx="4762500" cy="247650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1+#ppt_w/2"/>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90" name="Picture 6" descr="https://dillsnapcogitation.wordpress.com/files/2007/12/osteen.png"/>
          <p:cNvPicPr>
            <a:picLocks noChangeAspect="1" noChangeArrowheads="1"/>
          </p:cNvPicPr>
          <p:nvPr/>
        </p:nvPicPr>
        <p:blipFill>
          <a:blip r:embed="rId2" cstate="print"/>
          <a:srcRect/>
          <a:stretch>
            <a:fillRect/>
          </a:stretch>
        </p:blipFill>
        <p:spPr bwMode="auto">
          <a:xfrm>
            <a:off x="3124200" y="2057400"/>
            <a:ext cx="4572000" cy="4572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16388" name="Picture 4" descr="Image result for Oral Roberts"/>
          <p:cNvPicPr>
            <a:picLocks noChangeAspect="1" noChangeArrowheads="1"/>
          </p:cNvPicPr>
          <p:nvPr/>
        </p:nvPicPr>
        <p:blipFill>
          <a:blip r:embed="rId3" cstate="print"/>
          <a:srcRect/>
          <a:stretch>
            <a:fillRect/>
          </a:stretch>
        </p:blipFill>
        <p:spPr bwMode="auto">
          <a:xfrm>
            <a:off x="5486400" y="381000"/>
            <a:ext cx="2857500" cy="1600200"/>
          </a:xfrm>
          <a:prstGeom prst="rect">
            <a:avLst/>
          </a:prstGeom>
          <a:noFill/>
        </p:spPr>
      </p:pic>
      <p:pic>
        <p:nvPicPr>
          <p:cNvPr id="16386" name="Picture 2" descr="https://bgcdn.s3.amazonaws.com/wp-content/themes/billygraham/img/headers/billy-devotion.png"/>
          <p:cNvPicPr>
            <a:picLocks noChangeAspect="1" noChangeArrowheads="1"/>
          </p:cNvPicPr>
          <p:nvPr/>
        </p:nvPicPr>
        <p:blipFill>
          <a:blip r:embed="rId4" cstate="print"/>
          <a:srcRect/>
          <a:stretch>
            <a:fillRect/>
          </a:stretch>
        </p:blipFill>
        <p:spPr bwMode="auto">
          <a:xfrm>
            <a:off x="228600" y="457200"/>
            <a:ext cx="3257550" cy="2419351"/>
          </a:xfrm>
          <a:prstGeom prst="rect">
            <a:avLst/>
          </a:prstGeom>
          <a:noFill/>
        </p:spPr>
      </p:pic>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457200"/>
            <a:ext cx="91440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dirty="0" smtClean="0">
                <a:ln>
                  <a:noFill/>
                </a:ln>
                <a:solidFill>
                  <a:srgbClr val="C00000"/>
                </a:solidFill>
                <a:effectLst/>
                <a:latin typeface="Times New Roman" pitchFamily="18" charset="0"/>
                <a:ea typeface="Calibri" pitchFamily="34" charset="0"/>
                <a:cs typeface="Times New Roman" pitchFamily="18" charset="0"/>
              </a:rPr>
              <a:t>WHAT IS YOUR SALVATION STORY?</a:t>
            </a:r>
            <a:endParaRPr kumimoji="0" lang="en-US" sz="3200" b="1" i="0" u="none" strike="noStrike" cap="none" normalizeH="0" baseline="0" dirty="0" smtClean="0">
              <a:ln>
                <a:noFill/>
              </a:ln>
              <a:solidFill>
                <a:srgbClr val="C00000"/>
              </a:solidFill>
              <a:effectLst/>
              <a:latin typeface="Arial" pitchFamily="34" charset="0"/>
              <a:cs typeface="Arial" pitchFamily="34" charset="0"/>
            </a:endParaRPr>
          </a:p>
        </p:txBody>
      </p:sp>
      <p:pic>
        <p:nvPicPr>
          <p:cNvPr id="17411" name="Picture 3" descr="http://www.thegodlywoman.com/files/THE%20CROSS%20TO%20SALVATION.jpg"/>
          <p:cNvPicPr>
            <a:picLocks noChangeAspect="1" noChangeArrowheads="1"/>
          </p:cNvPicPr>
          <p:nvPr/>
        </p:nvPicPr>
        <p:blipFill>
          <a:blip r:embed="rId2" cstate="print"/>
          <a:srcRect/>
          <a:stretch>
            <a:fillRect/>
          </a:stretch>
        </p:blipFill>
        <p:spPr bwMode="auto">
          <a:xfrm>
            <a:off x="868680" y="1280160"/>
            <a:ext cx="7380624" cy="5257800"/>
          </a:xfrm>
          <a:prstGeom prst="rect">
            <a:avLst/>
          </a:prstGeom>
          <a:ln w="127000" cap="sq">
            <a:solidFill>
              <a:srgbClr val="C00000"/>
            </a:solidFill>
            <a:miter lim="800000"/>
          </a:ln>
          <a:effectLst>
            <a:outerShdw blurRad="57150" dist="50800" dir="2700000" algn="tl" rotWithShape="0">
              <a:srgbClr val="000000">
                <a:alpha val="40000"/>
              </a:srgbClr>
            </a:outerShdw>
          </a:effectLst>
        </p:spPr>
      </p:pic>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3" descr="http://thumbs.dreamstime.com/x/open-your-eyes-25723688.jpg"/>
          <p:cNvPicPr>
            <a:picLocks noChangeAspect="1" noChangeArrowheads="1"/>
          </p:cNvPicPr>
          <p:nvPr/>
        </p:nvPicPr>
        <p:blipFill>
          <a:blip r:embed="rId2" cstate="print"/>
          <a:srcRect/>
          <a:stretch>
            <a:fillRect/>
          </a:stretch>
        </p:blipFill>
        <p:spPr bwMode="auto">
          <a:xfrm>
            <a:off x="2362200" y="2209800"/>
            <a:ext cx="4419600" cy="2590800"/>
          </a:xfrm>
          <a:prstGeom prst="rect">
            <a:avLst/>
          </a:prstGeom>
          <a:noFill/>
        </p:spPr>
      </p:pic>
      <p:sp>
        <p:nvSpPr>
          <p:cNvPr id="18433" name="Rectangle 1"/>
          <p:cNvSpPr>
            <a:spLocks noChangeArrowheads="1"/>
          </p:cNvSpPr>
          <p:nvPr/>
        </p:nvSpPr>
        <p:spPr bwMode="auto">
          <a:xfrm>
            <a:off x="0" y="45720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8800" b="1" i="0" u="none" strike="noStrike" cap="none" normalizeH="0" baseline="0" dirty="0" smtClean="0">
                <a:ln>
                  <a:noFill/>
                </a:ln>
                <a:solidFill>
                  <a:srgbClr val="002060"/>
                </a:solidFill>
                <a:effectLst>
                  <a:reflection blurRad="6350" stA="60000" endA="900" endPos="58000" dir="5400000" sy="-100000" algn="bl" rotWithShape="0"/>
                </a:effectLst>
                <a:latin typeface="Times New Roman" pitchFamily="18" charset="0"/>
                <a:ea typeface="Calibri" pitchFamily="34" charset="0"/>
                <a:cs typeface="Times New Roman" pitchFamily="18" charset="0"/>
              </a:rPr>
              <a:t>Open your eyes</a:t>
            </a:r>
            <a:r>
              <a:rPr lang="en-US" sz="8800" dirty="0">
                <a:solidFill>
                  <a:srgbClr val="002060"/>
                </a:solidFill>
                <a:effectLst>
                  <a:reflection blurRad="6350" stA="60000" endA="900" endPos="58000" dir="5400000" sy="-100000" algn="bl" rotWithShape="0"/>
                </a:effectLst>
                <a:latin typeface="Times New Roman" pitchFamily="18" charset="0"/>
                <a:ea typeface="Calibri" pitchFamily="34" charset="0"/>
                <a:cs typeface="Times New Roman" pitchFamily="18" charset="0"/>
              </a:rPr>
              <a:t>!</a:t>
            </a:r>
            <a:endParaRPr kumimoji="0" lang="en-US" sz="8800" b="0" i="0" u="none" strike="noStrike" cap="none" normalizeH="0" baseline="0" dirty="0" smtClean="0">
              <a:ln>
                <a:noFill/>
              </a:ln>
              <a:solidFill>
                <a:srgbClr val="002060"/>
              </a:solidFill>
              <a:effectLst>
                <a:reflection blurRad="6350" stA="60000" endA="900" endPos="58000" dir="5400000" sy="-100000" algn="bl" rotWithShape="0"/>
              </a:effectLst>
              <a:latin typeface="Times New Roman"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8800" b="0" i="0" u="none" strike="noStrike" cap="none" normalizeH="0" baseline="0" dirty="0" smtClean="0">
                <a:ln>
                  <a:noFill/>
                </a:ln>
                <a:solidFill>
                  <a:srgbClr val="002060"/>
                </a:solidFill>
                <a:effectLst>
                  <a:reflection blurRad="6350" stA="60000" endA="900" endPos="58000" dir="5400000" sy="-100000" algn="bl" rotWithShape="0"/>
                </a:effectLst>
                <a:latin typeface="Times New Roman" pitchFamily="18" charset="0"/>
                <a:ea typeface="Calibri" pitchFamily="34"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8800" b="1" i="0" u="none" strike="noStrike" cap="none" normalizeH="0" baseline="0" dirty="0" smtClean="0">
              <a:ln>
                <a:noFill/>
              </a:ln>
              <a:solidFill>
                <a:srgbClr val="002060"/>
              </a:solidFill>
              <a:effectLst>
                <a:reflection blurRad="6350" stA="60000" endA="900" endPos="58000" dir="5400000" sy="-100000" algn="bl" rotWithShape="0"/>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8800" b="1" i="0" u="none" strike="noStrike" cap="none" normalizeH="0" baseline="0" dirty="0" smtClean="0">
                <a:ln>
                  <a:noFill/>
                </a:ln>
                <a:solidFill>
                  <a:srgbClr val="002060"/>
                </a:solidFill>
                <a:effectLst>
                  <a:reflection blurRad="6350" stA="60000" endA="900" endPos="58000" dir="5400000" sy="-100000" algn="bl" rotWithShape="0"/>
                </a:effectLst>
                <a:latin typeface="Times New Roman" pitchFamily="18" charset="0"/>
                <a:ea typeface="Calibri" pitchFamily="34" charset="0"/>
                <a:cs typeface="Times New Roman" pitchFamily="18" charset="0"/>
              </a:rPr>
              <a:t>Get to Work</a:t>
            </a:r>
            <a:r>
              <a:rPr kumimoji="0" lang="en-US" sz="8800" b="0" i="0" u="none" strike="noStrike" cap="none" normalizeH="0" baseline="0" dirty="0" smtClean="0">
                <a:ln>
                  <a:noFill/>
                </a:ln>
                <a:solidFill>
                  <a:srgbClr val="002060"/>
                </a:solidFill>
                <a:effectLst>
                  <a:reflection blurRad="6350" stA="60000" endA="900" endPos="58000" dir="5400000" sy="-100000" algn="bl" rotWithShape="0"/>
                </a:effectLst>
                <a:latin typeface="Times New Roman" pitchFamily="18" charset="0"/>
                <a:ea typeface="Calibri" pitchFamily="34" charset="0"/>
                <a:cs typeface="Times New Roman" pitchFamily="18" charset="0"/>
              </a:rPr>
              <a:t>!</a:t>
            </a:r>
            <a:endParaRPr kumimoji="0" lang="en-US" sz="8800" b="0" i="0" u="none" strike="noStrike" cap="none" normalizeH="0" baseline="0" dirty="0" smtClean="0">
              <a:ln>
                <a:noFill/>
              </a:ln>
              <a:solidFill>
                <a:srgbClr val="002060"/>
              </a:solidFill>
              <a:effectLst>
                <a:reflection blurRad="6350" stA="60000" endA="900" endPos="58000" dir="5400000" sy="-100000" algn="bl" rotWithShape="0"/>
              </a:effectLst>
              <a:latin typeface="Arial" pitchFamily="34" charset="0"/>
              <a:cs typeface="Arial" pitchFamily="34" charset="0"/>
            </a:endParaRPr>
          </a:p>
        </p:txBody>
      </p:sp>
    </p:spTree>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8433">
                                            <p:txEl>
                                              <p:pRg st="0" end="0"/>
                                            </p:txEl>
                                          </p:spTgt>
                                        </p:tgtEl>
                                        <p:attrNameLst>
                                          <p:attrName>style.visibility</p:attrName>
                                        </p:attrNameLst>
                                      </p:cBhvr>
                                      <p:to>
                                        <p:strVal val="visible"/>
                                      </p:to>
                                    </p:set>
                                    <p:anim calcmode="lin" valueType="num">
                                      <p:cBhvr additive="base">
                                        <p:cTn id="7" dur="500" fill="hold"/>
                                        <p:tgtEl>
                                          <p:spTgt spid="1843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843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8433">
                                            <p:txEl>
                                              <p:pRg st="3" end="3"/>
                                            </p:txEl>
                                          </p:spTgt>
                                        </p:tgtEl>
                                        <p:attrNameLst>
                                          <p:attrName>style.visibility</p:attrName>
                                        </p:attrNameLst>
                                      </p:cBhvr>
                                      <p:to>
                                        <p:strVal val="visible"/>
                                      </p:to>
                                    </p:set>
                                    <p:anim calcmode="lin" valueType="num">
                                      <p:cBhvr additive="base">
                                        <p:cTn id="11" dur="500" fill="hold"/>
                                        <p:tgtEl>
                                          <p:spTgt spid="1843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843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18433">
                                            <p:txEl>
                                              <p:pRg st="1" end="1"/>
                                            </p:txEl>
                                          </p:spTgt>
                                        </p:tgtEl>
                                        <p:attrNameLst>
                                          <p:attrName>style.visibility</p:attrName>
                                        </p:attrNameLst>
                                      </p:cBhvr>
                                      <p:to>
                                        <p:strVal val="visible"/>
                                      </p:to>
                                    </p:set>
                                    <p:anim calcmode="lin" valueType="num">
                                      <p:cBhvr additive="base">
                                        <p:cTn id="15" dur="500" fill="hold"/>
                                        <p:tgtEl>
                                          <p:spTgt spid="18433">
                                            <p:txEl>
                                              <p:pRg st="1" end="1"/>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843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389246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70</Words>
  <Application>Microsoft Office PowerPoint</Application>
  <PresentationFormat>On-screen Show (4:3)</PresentationFormat>
  <Paragraphs>16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Harl</dc:creator>
  <cp:lastModifiedBy>Shawn LaVergne</cp:lastModifiedBy>
  <cp:revision>28</cp:revision>
  <dcterms:created xsi:type="dcterms:W3CDTF">2015-05-02T19:54:11Z</dcterms:created>
  <dcterms:modified xsi:type="dcterms:W3CDTF">2015-05-03T05:14:08Z</dcterms:modified>
</cp:coreProperties>
</file>