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57" r:id="rId3"/>
    <p:sldId id="256" r:id="rId4"/>
    <p:sldId id="258" r:id="rId5"/>
    <p:sldId id="259" r:id="rId6"/>
    <p:sldId id="260" r:id="rId7"/>
    <p:sldId id="262"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9" autoAdjust="0"/>
    <p:restoredTop sz="94660"/>
  </p:normalViewPr>
  <p:slideViewPr>
    <p:cSldViewPr snapToGrid="0">
      <p:cViewPr varScale="1">
        <p:scale>
          <a:sx n="79" d="100"/>
          <a:sy n="79" d="100"/>
        </p:scale>
        <p:origin x="-26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DD25D-77CA-4413-9EFB-825CA7751513}" type="datetimeFigureOut">
              <a:rPr lang="en-US" smtClean="0"/>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224982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DD25D-77CA-4413-9EFB-825CA7751513}" type="datetimeFigureOut">
              <a:rPr lang="en-US" smtClean="0"/>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138126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DD25D-77CA-4413-9EFB-825CA7751513}" type="datetimeFigureOut">
              <a:rPr lang="en-US" smtClean="0"/>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30495190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DD25D-77CA-4413-9EFB-825CA7751513}" type="datetimeFigureOut">
              <a:rPr lang="en-US" smtClean="0"/>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40758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4EDD25D-77CA-4413-9EFB-825CA7751513}" type="datetimeFigureOut">
              <a:rPr lang="en-US" smtClean="0"/>
              <a:t>8/27/2017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1404252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EDD25D-77CA-4413-9EFB-825CA7751513}" type="datetimeFigureOut">
              <a:rPr lang="en-US" smtClean="0"/>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1632296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EDD25D-77CA-4413-9EFB-825CA7751513}" type="datetimeFigureOut">
              <a:rPr lang="en-US" smtClean="0"/>
              <a:t>8/27/2017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32991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EDD25D-77CA-4413-9EFB-825CA7751513}" type="datetimeFigureOut">
              <a:rPr lang="en-US" smtClean="0"/>
              <a:t>8/27/2017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2013371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DD25D-77CA-4413-9EFB-825CA7751513}" type="datetimeFigureOut">
              <a:rPr lang="en-US" smtClean="0"/>
              <a:t>8/27/2017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4175195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DD25D-77CA-4413-9EFB-825CA7751513}" type="datetimeFigureOut">
              <a:rPr lang="en-US" smtClean="0"/>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355138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DD25D-77CA-4413-9EFB-825CA7751513}" type="datetimeFigureOut">
              <a:rPr lang="en-US" smtClean="0"/>
              <a:t>8/27/2017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F9C295-F378-4541-886B-57F3BFDD4DEA}" type="slidenum">
              <a:rPr lang="en-US" smtClean="0"/>
              <a:t>‹#›</a:t>
            </a:fld>
            <a:endParaRPr lang="en-US"/>
          </a:p>
        </p:txBody>
      </p:sp>
    </p:spTree>
    <p:extLst>
      <p:ext uri="{BB962C8B-B14F-4D97-AF65-F5344CB8AC3E}">
        <p14:creationId xmlns:p14="http://schemas.microsoft.com/office/powerpoint/2010/main" val="388908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EDD25D-77CA-4413-9EFB-825CA7751513}" type="datetimeFigureOut">
              <a:rPr lang="en-US" smtClean="0"/>
              <a:t>8/27/2017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F9C295-F378-4541-886B-57F3BFDD4DEA}" type="slidenum">
              <a:rPr lang="en-US" smtClean="0"/>
              <a:t>‹#›</a:t>
            </a:fld>
            <a:endParaRPr lang="en-US"/>
          </a:p>
        </p:txBody>
      </p:sp>
    </p:spTree>
    <p:extLst>
      <p:ext uri="{BB962C8B-B14F-4D97-AF65-F5344CB8AC3E}">
        <p14:creationId xmlns:p14="http://schemas.microsoft.com/office/powerpoint/2010/main" val="33600108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DC27011A-FC1D-400D-889A-9A3CB7FDE51A}"/>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67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e great flood">
            <a:extLst>
              <a:ext uri="{FF2B5EF4-FFF2-40B4-BE49-F238E27FC236}">
                <a16:creationId xmlns:a16="http://schemas.microsoft.com/office/drawing/2014/main" xmlns="" id="{FBD4DF52-0762-410E-A08A-968959EACA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8720" y="640080"/>
            <a:ext cx="7032567" cy="3672343"/>
          </a:xfrm>
          <a:prstGeom prst="rect">
            <a:avLst/>
          </a:prstGeom>
          <a:ln w="127000" cap="sq">
            <a:solidFill>
              <a:schemeClr val="accent4">
                <a:lumMod val="75000"/>
              </a:schemeClr>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xmlns="" id="{F54341DC-5CDC-4AAA-B31A-3C88BDA1B2B5}"/>
              </a:ext>
            </a:extLst>
          </p:cNvPr>
          <p:cNvSpPr/>
          <p:nvPr/>
        </p:nvSpPr>
        <p:spPr>
          <a:xfrm>
            <a:off x="1188720" y="4754880"/>
            <a:ext cx="7032567" cy="1569660"/>
          </a:xfrm>
          <a:prstGeom prst="rect">
            <a:avLst/>
          </a:prstGeom>
        </p:spPr>
        <p:txBody>
          <a:bodyPr wrap="square">
            <a:spAutoFit/>
          </a:bodyPr>
          <a:lstStyle/>
          <a:p>
            <a:pPr algn="ctr"/>
            <a:r>
              <a:rPr lang="en-US" sz="3200" dirty="0">
                <a:solidFill>
                  <a:schemeClr val="accent4">
                    <a:lumMod val="50000"/>
                  </a:schemeClr>
                </a:solidFill>
                <a:latin typeface="Times New Roman" panose="02020603050405020304" pitchFamily="18" charset="0"/>
                <a:ea typeface="Calibri" panose="020F0502020204030204" pitchFamily="34" charset="0"/>
              </a:rPr>
              <a:t>And God intervenes, accordingly; </a:t>
            </a:r>
          </a:p>
          <a:p>
            <a:pPr algn="ctr"/>
            <a:r>
              <a:rPr lang="en-US" sz="3200" dirty="0">
                <a:solidFill>
                  <a:schemeClr val="accent4">
                    <a:lumMod val="50000"/>
                  </a:schemeClr>
                </a:solidFill>
                <a:latin typeface="Times New Roman" panose="02020603050405020304" pitchFamily="18" charset="0"/>
                <a:ea typeface="Calibri" panose="020F0502020204030204" pitchFamily="34" charset="0"/>
              </a:rPr>
              <a:t>but in the unbelieving world </a:t>
            </a:r>
          </a:p>
          <a:p>
            <a:pPr algn="ctr"/>
            <a:r>
              <a:rPr lang="en-US" sz="3200" dirty="0">
                <a:solidFill>
                  <a:schemeClr val="accent4">
                    <a:lumMod val="50000"/>
                  </a:schemeClr>
                </a:solidFill>
                <a:latin typeface="Times New Roman" panose="02020603050405020304" pitchFamily="18" charset="0"/>
                <a:ea typeface="Calibri" panose="020F0502020204030204" pitchFamily="34" charset="0"/>
              </a:rPr>
              <a:t>in odd ways and by peculiar means</a:t>
            </a:r>
            <a:endParaRPr lang="en-US" sz="3200" dirty="0">
              <a:solidFill>
                <a:schemeClr val="accent4">
                  <a:lumMod val="50000"/>
                </a:schemeClr>
              </a:solidFill>
            </a:endParaRPr>
          </a:p>
        </p:txBody>
      </p:sp>
    </p:spTree>
    <p:extLst>
      <p:ext uri="{BB962C8B-B14F-4D97-AF65-F5344CB8AC3E}">
        <p14:creationId xmlns:p14="http://schemas.microsoft.com/office/powerpoint/2010/main" val="310660080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wiccan priestess ">
            <a:extLst>
              <a:ext uri="{FF2B5EF4-FFF2-40B4-BE49-F238E27FC236}">
                <a16:creationId xmlns:a16="http://schemas.microsoft.com/office/drawing/2014/main" xmlns="" id="{3608485D-AFCA-4A22-8B78-C34820359DF2}"/>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51760" y="457200"/>
            <a:ext cx="4114800" cy="448056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AA3AC6FD-2D7D-4528-896A-386448699F25}"/>
              </a:ext>
            </a:extLst>
          </p:cNvPr>
          <p:cNvSpPr/>
          <p:nvPr/>
        </p:nvSpPr>
        <p:spPr>
          <a:xfrm>
            <a:off x="0" y="5303520"/>
            <a:ext cx="9087408" cy="1077218"/>
          </a:xfrm>
          <a:prstGeom prst="rect">
            <a:avLst/>
          </a:prstGeom>
        </p:spPr>
        <p:txBody>
          <a:bodyPr wrap="square">
            <a:spAutoFit/>
          </a:bodyPr>
          <a:lstStyle/>
          <a:p>
            <a:pPr algn="ctr"/>
            <a:r>
              <a:rPr lang="en-US" sz="3200" b="1" i="1" dirty="0">
                <a:ln>
                  <a:solidFill>
                    <a:schemeClr val="tx1"/>
                  </a:solidFill>
                </a:ln>
                <a:solidFill>
                  <a:schemeClr val="accent4">
                    <a:lumMod val="50000"/>
                  </a:schemeClr>
                </a:solidFill>
                <a:latin typeface="Times New Roman" panose="02020603050405020304" pitchFamily="18" charset="0"/>
                <a:ea typeface="Calibri" panose="020F0502020204030204" pitchFamily="34" charset="0"/>
              </a:rPr>
              <a:t>Those who are in the realm </a:t>
            </a:r>
          </a:p>
          <a:p>
            <a:pPr algn="ctr"/>
            <a:r>
              <a:rPr lang="en-US" sz="3200" b="1" i="1" dirty="0">
                <a:ln>
                  <a:solidFill>
                    <a:schemeClr val="tx1"/>
                  </a:solidFill>
                </a:ln>
                <a:solidFill>
                  <a:schemeClr val="accent4">
                    <a:lumMod val="50000"/>
                  </a:schemeClr>
                </a:solidFill>
                <a:latin typeface="Times New Roman" panose="02020603050405020304" pitchFamily="18" charset="0"/>
                <a:ea typeface="Calibri" panose="020F0502020204030204" pitchFamily="34" charset="0"/>
              </a:rPr>
              <a:t>of the flesh cannot please God.</a:t>
            </a:r>
            <a:endParaRPr lang="en-US" sz="3200" dirty="0">
              <a:ln>
                <a:solidFill>
                  <a:schemeClr val="tx1"/>
                </a:solidFill>
              </a:ln>
              <a:solidFill>
                <a:schemeClr val="accent4">
                  <a:lumMod val="50000"/>
                </a:schemeClr>
              </a:solidFill>
            </a:endParaRPr>
          </a:p>
        </p:txBody>
      </p:sp>
    </p:spTree>
    <p:extLst>
      <p:ext uri="{BB962C8B-B14F-4D97-AF65-F5344CB8AC3E}">
        <p14:creationId xmlns:p14="http://schemas.microsoft.com/office/powerpoint/2010/main" val="3366332246"/>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mage result for daniel interpreting the writing on the wall">
            <a:extLst>
              <a:ext uri="{FF2B5EF4-FFF2-40B4-BE49-F238E27FC236}">
                <a16:creationId xmlns:a16="http://schemas.microsoft.com/office/drawing/2014/main" xmlns="" id="{736C870C-B65A-4A8E-9745-F602BFF038B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1457" y="457200"/>
            <a:ext cx="4901085" cy="3259222"/>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xmlns="" id="{C8AABFE5-0412-477E-BD10-B48730565CF9}"/>
              </a:ext>
            </a:extLst>
          </p:cNvPr>
          <p:cNvSpPr/>
          <p:nvPr/>
        </p:nvSpPr>
        <p:spPr>
          <a:xfrm>
            <a:off x="914400" y="4114800"/>
            <a:ext cx="7315200" cy="2308324"/>
          </a:xfrm>
          <a:prstGeom prst="rect">
            <a:avLst/>
          </a:prstGeom>
        </p:spPr>
        <p:txBody>
          <a:bodyPr wrap="square">
            <a:spAutoFit/>
          </a:bodyPr>
          <a:lstStyle/>
          <a:p>
            <a:pPr algn="just"/>
            <a:r>
              <a:rPr lang="en-US" sz="2400" b="1" dirty="0">
                <a:latin typeface="Times New Roman" panose="02020603050405020304" pitchFamily="18" charset="0"/>
                <a:ea typeface="Calibri" panose="020F0502020204030204" pitchFamily="34" charset="0"/>
              </a:rPr>
              <a:t>“Then King Nebuchadnezzar fell on his face, prostrate before Daniel, and commanded that they should present an offering and incense to him. The king answered Daniel, and said, “Truly your God is the God of gods, the Lord of kings, and a revealer of secrets, since you could reveal this secret.”</a:t>
            </a:r>
            <a:endParaRPr lang="en-US" sz="2400" dirty="0"/>
          </a:p>
        </p:txBody>
      </p:sp>
    </p:spTree>
    <p:extLst>
      <p:ext uri="{BB962C8B-B14F-4D97-AF65-F5344CB8AC3E}">
        <p14:creationId xmlns:p14="http://schemas.microsoft.com/office/powerpoint/2010/main" val="1936196985"/>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Image result for feet washing">
            <a:extLst>
              <a:ext uri="{FF2B5EF4-FFF2-40B4-BE49-F238E27FC236}">
                <a16:creationId xmlns:a16="http://schemas.microsoft.com/office/drawing/2014/main" xmlns="" id="{D4CB16D1-48D7-4511-913F-A70B80D219DB}"/>
              </a:ext>
            </a:extLst>
          </p:cNvPr>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41763" y="457200"/>
            <a:ext cx="5943600" cy="3657600"/>
          </a:xfrm>
          <a:prstGeom prst="rect">
            <a:avLst/>
          </a:prstGeom>
          <a:noFill/>
          <a:ln w="76200">
            <a:solidFill>
              <a:schemeClr val="accent4">
                <a:lumMod val="50000"/>
              </a:schemeClr>
            </a:solidFill>
          </a:ln>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xmlns="" id="{21509C62-76C6-4AF6-ADE1-2C422B99B0AC}"/>
              </a:ext>
            </a:extLst>
          </p:cNvPr>
          <p:cNvSpPr/>
          <p:nvPr/>
        </p:nvSpPr>
        <p:spPr>
          <a:xfrm>
            <a:off x="1641763" y="4572000"/>
            <a:ext cx="5943599" cy="1569660"/>
          </a:xfrm>
          <a:prstGeom prst="rect">
            <a:avLst/>
          </a:prstGeom>
        </p:spPr>
        <p:txBody>
          <a:bodyPr wrap="square">
            <a:spAutoFit/>
          </a:bodyPr>
          <a:lstStyle/>
          <a:p>
            <a:pPr algn="ctr"/>
            <a:r>
              <a:rPr lang="en-US" sz="2400" b="1" dirty="0">
                <a:solidFill>
                  <a:srgbClr val="001320"/>
                </a:solidFill>
                <a:latin typeface="Times New Roman" panose="02020603050405020304" pitchFamily="18" charset="0"/>
                <a:ea typeface="Calibri" panose="020F0502020204030204" pitchFamily="34" charset="0"/>
              </a:rPr>
              <a:t>“I have become all things to all men, so that I may by all means save some. I do all things for the sake of the gospel, so that I may become a fellow partaker of it.” </a:t>
            </a:r>
            <a:endParaRPr lang="en-US" sz="2400" dirty="0"/>
          </a:p>
        </p:txBody>
      </p:sp>
    </p:spTree>
    <p:extLst>
      <p:ext uri="{BB962C8B-B14F-4D97-AF65-F5344CB8AC3E}">
        <p14:creationId xmlns:p14="http://schemas.microsoft.com/office/powerpoint/2010/main" val="3307796269"/>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An orange sunset in the background&#10;&#10;Description generated with very high confidence">
            <a:extLst>
              <a:ext uri="{FF2B5EF4-FFF2-40B4-BE49-F238E27FC236}">
                <a16:creationId xmlns:a16="http://schemas.microsoft.com/office/drawing/2014/main" xmlns="" id="{8C931D03-C16E-4565-9FD3-AD6B14A1E8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xmlns="" id="{3E05F154-B731-4EEA-A623-16E4904EAB9A}"/>
              </a:ext>
            </a:extLst>
          </p:cNvPr>
          <p:cNvSpPr/>
          <p:nvPr/>
        </p:nvSpPr>
        <p:spPr>
          <a:xfrm>
            <a:off x="2129584" y="1920240"/>
            <a:ext cx="6432873" cy="3477875"/>
          </a:xfrm>
          <a:prstGeom prst="rect">
            <a:avLst/>
          </a:prstGeom>
        </p:spPr>
        <p:txBody>
          <a:bodyPr wrap="square">
            <a:spAutoFit/>
          </a:bodyPr>
          <a:lstStyle/>
          <a:p>
            <a:pPr algn="ct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Give them the real deal and expect them to be </a:t>
            </a:r>
          </a:p>
          <a:p>
            <a:pPr algn="ct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purchased alive by the Real Way, Truth and Life!</a:t>
            </a:r>
          </a:p>
          <a:p>
            <a:endPar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ctr"/>
            <a:r>
              <a:rPr lang="en-US" sz="2000" b="1" i="1" dirty="0">
                <a:latin typeface="Times New Roman" panose="02020603050405020304" pitchFamily="18" charset="0"/>
                <a:ea typeface="Calibri" panose="020F0502020204030204" pitchFamily="34" charset="0"/>
                <a:cs typeface="Times New Roman" panose="02020603050405020304" pitchFamily="18" charset="0"/>
              </a:rPr>
              <a:t> </a:t>
            </a:r>
            <a:r>
              <a:rPr lang="en-US" sz="20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Open the Dialogue</a:t>
            </a:r>
            <a:r>
              <a:rPr lang="en-US" sz="2000" b="1" i="1" dirty="0">
                <a:latin typeface="Times New Roman" panose="02020603050405020304" pitchFamily="18" charset="0"/>
                <a:ea typeface="Calibri" panose="020F0502020204030204" pitchFamily="34" charset="0"/>
                <a:cs typeface="Times New Roman" panose="02020603050405020304" pitchFamily="18" charset="0"/>
              </a:rPr>
              <a:t>—don’t be ashamed of the Gospel</a:t>
            </a:r>
          </a:p>
          <a:p>
            <a:endParaRPr lang="en-US" sz="2000" b="1" i="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solidFill>
                  <a:schemeClr val="accent2">
                    <a:lumMod val="50000"/>
                  </a:schemeClr>
                </a:solidFill>
                <a:latin typeface="Times New Roman" panose="02020603050405020304" pitchFamily="18" charset="0"/>
                <a:ea typeface="Calibri" panose="020F0502020204030204" pitchFamily="34" charset="0"/>
                <a:cs typeface="Times New Roman" panose="02020603050405020304" pitchFamily="18" charset="0"/>
              </a:rPr>
              <a:t>Ask yourself</a:t>
            </a:r>
            <a:r>
              <a:rPr lang="en-US" sz="20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000" b="1"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‘Who knows I love Jesus?  Who is aware of the building I gather with my church? Who knows my peculiar doctrine?  Whom have I shared the gospel story with or used the Name of Jesus in meaningful conversation?’</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Rectangle 2">
            <a:extLst>
              <a:ext uri="{FF2B5EF4-FFF2-40B4-BE49-F238E27FC236}">
                <a16:creationId xmlns:a16="http://schemas.microsoft.com/office/drawing/2014/main" xmlns="" id="{8DF83D3F-A64B-460F-96A4-73E313593758}"/>
              </a:ext>
            </a:extLst>
          </p:cNvPr>
          <p:cNvSpPr/>
          <p:nvPr/>
        </p:nvSpPr>
        <p:spPr>
          <a:xfrm>
            <a:off x="3474720" y="457200"/>
            <a:ext cx="5486400" cy="892552"/>
          </a:xfrm>
          <a:prstGeom prst="rect">
            <a:avLst/>
          </a:prstGeom>
        </p:spPr>
        <p:txBody>
          <a:bodyPr wrap="square">
            <a:spAutoFit/>
          </a:bodyPr>
          <a:lstStyle/>
          <a:p>
            <a:pPr algn="ctr"/>
            <a:r>
              <a:rPr lang="en-US" sz="2800" b="1" i="1" spc="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a:t>
            </a:r>
            <a:r>
              <a:rPr lang="en-US" sz="2800" b="1" spc="3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Ways to Let Holy Spirit </a:t>
            </a:r>
          </a:p>
          <a:p>
            <a:pPr algn="ctr"/>
            <a:r>
              <a:rPr lang="en-US"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‘Ignite Fire in You for </a:t>
            </a:r>
            <a:r>
              <a:rPr lang="en-US" sz="2400" b="1" i="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Those</a:t>
            </a:r>
            <a:r>
              <a:rPr lang="en-US" sz="2400" b="1"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People!’</a:t>
            </a:r>
            <a:endParaRPr lang="en-US"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xmlns="" id="{CA24535A-13D6-4941-9E6A-469519D58570}"/>
              </a:ext>
            </a:extLst>
          </p:cNvPr>
          <p:cNvSpPr/>
          <p:nvPr/>
        </p:nvSpPr>
        <p:spPr>
          <a:xfrm>
            <a:off x="2165465" y="3062863"/>
            <a:ext cx="4572000" cy="323165"/>
          </a:xfrm>
          <a:prstGeom prst="rect">
            <a:avLst/>
          </a:prstGeom>
        </p:spPr>
        <p:txBody>
          <a:bodyPr>
            <a:spAutoFit/>
          </a:bodyPr>
          <a:lstStyle/>
          <a:p>
            <a:r>
              <a:rPr lang="en-US" sz="1500" b="1" i="1" dirty="0">
                <a:latin typeface="Times New Roman" panose="02020603050405020304" pitchFamily="18" charset="0"/>
                <a:ea typeface="Calibri" panose="020F0502020204030204" pitchFamily="34" charset="0"/>
                <a:cs typeface="Times New Roman" panose="02020603050405020304" pitchFamily="18" charset="0"/>
              </a:rPr>
              <a:t> </a:t>
            </a:r>
            <a:endParaRPr lang="en-US" sz="135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4803401"/>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B3D9D3D9-755D-436E-8F26-10DE13320CC8}"/>
              </a:ext>
            </a:extLst>
          </p:cNvPr>
          <p:cNvPicPr preferRelativeResize="0">
            <a:picLocks/>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9018723"/>
      </p:ext>
    </p:extLst>
  </p:cSld>
  <p:clrMapOvr>
    <a:masterClrMapping/>
  </p:clrMapOvr>
  <mc:AlternateContent xmlns:mc="http://schemas.openxmlformats.org/markup-compatibility/2006" xmlns:p14="http://schemas.microsoft.com/office/powerpoint/2010/main">
    <mc:Choice Requires="p14">
      <p:transition spd="slow" p14:dur="1500">
        <p:split/>
      </p:transition>
    </mc:Choice>
    <mc:Fallback xmlns="">
      <p:transition spd="slow">
        <p:split/>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247</TotalTime>
  <Words>186</Words>
  <Application>Microsoft Office PowerPoint</Application>
  <PresentationFormat>On-screen Show (4:3)</PresentationFormat>
  <Paragraphs>16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GBC</cp:lastModifiedBy>
  <cp:revision>19</cp:revision>
  <dcterms:created xsi:type="dcterms:W3CDTF">2017-08-26T20:45:20Z</dcterms:created>
  <dcterms:modified xsi:type="dcterms:W3CDTF">2017-08-27T15:32:48Z</dcterms:modified>
</cp:coreProperties>
</file>