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7" r:id="rId2"/>
    <p:sldId id="262" r:id="rId3"/>
    <p:sldId id="258" r:id="rId4"/>
    <p:sldId id="268" r:id="rId5"/>
    <p:sldId id="264" r:id="rId6"/>
    <p:sldId id="266" r:id="rId7"/>
    <p:sldId id="267" r:id="rId8"/>
    <p:sldId id="269" r:id="rId9"/>
    <p:sldId id="263" r:id="rId10"/>
  </p:sldIdLst>
  <p:sldSz cx="13004800" cy="97536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6655" autoAdjust="0"/>
  </p:normalViewPr>
  <p:slideViewPr>
    <p:cSldViewPr>
      <p:cViewPr>
        <p:scale>
          <a:sx n="23" d="100"/>
          <a:sy n="23" d="100"/>
        </p:scale>
        <p:origin x="-1590" y="84"/>
      </p:cViewPr>
      <p:guideLst>
        <p:guide orient="horz" pos="3072"/>
        <p:guide pos="409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32A30429-6621-464D-84C7-F1473C97B178}" type="datetimeFigureOut">
              <a:rPr lang="en-US" smtClean="0"/>
              <a:t>12/16/2018</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25C7DD4C-2CCF-4B99-9FB7-948F503D69C0}" type="slidenum">
              <a:rPr lang="en-US" smtClean="0"/>
              <a:t>‹#›</a:t>
            </a:fld>
            <a:endParaRPr lang="en-US"/>
          </a:p>
        </p:txBody>
      </p:sp>
    </p:spTree>
    <p:extLst>
      <p:ext uri="{BB962C8B-B14F-4D97-AF65-F5344CB8AC3E}">
        <p14:creationId xmlns:p14="http://schemas.microsoft.com/office/powerpoint/2010/main" val="1372329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96975" y="701675"/>
            <a:ext cx="4683125" cy="3511550"/>
          </a:xfrm>
          <a:prstGeom prst="rect">
            <a:avLst/>
          </a:prstGeom>
        </p:spPr>
        <p:txBody>
          <a:bodyPr lIns="93936" tIns="46968" rIns="93936" bIns="46968"/>
          <a:lstStyle/>
          <a:p>
            <a:endParaRPr/>
          </a:p>
        </p:txBody>
      </p:sp>
      <p:sp>
        <p:nvSpPr>
          <p:cNvPr id="117" name="Shape 117"/>
          <p:cNvSpPr>
            <a:spLocks noGrp="1"/>
          </p:cNvSpPr>
          <p:nvPr>
            <p:ph type="body" sz="quarter" idx="1"/>
          </p:nvPr>
        </p:nvSpPr>
        <p:spPr>
          <a:xfrm>
            <a:off x="943610" y="4447461"/>
            <a:ext cx="5189855" cy="4213384"/>
          </a:xfrm>
          <a:prstGeom prst="rect">
            <a:avLst/>
          </a:prstGeom>
        </p:spPr>
        <p:txBody>
          <a:bodyPr lIns="93936" tIns="46968" rIns="93936" bIns="46968"/>
          <a:lstStyle/>
          <a:p>
            <a:endParaRPr/>
          </a:p>
        </p:txBody>
      </p:sp>
    </p:spTree>
    <p:extLst>
      <p:ext uri="{BB962C8B-B14F-4D97-AF65-F5344CB8AC3E}">
        <p14:creationId xmlns:p14="http://schemas.microsoft.com/office/powerpoint/2010/main" val="22615553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Christmas a time for </a:t>
            </a:r>
          </a:p>
          <a:p>
            <a:r>
              <a:rPr lang="en-US" sz="1200" dirty="0"/>
              <a:t>Reflection</a:t>
            </a:r>
          </a:p>
          <a:p>
            <a:r>
              <a:rPr lang="en-US" sz="1200" dirty="0"/>
              <a:t>Contemplation</a:t>
            </a:r>
          </a:p>
          <a:p>
            <a:r>
              <a:rPr lang="en-US" sz="1200" dirty="0"/>
              <a:t>projection</a:t>
            </a:r>
          </a:p>
          <a:p>
            <a:endParaRPr lang="en-US" dirty="0"/>
          </a:p>
        </p:txBody>
      </p:sp>
    </p:spTree>
    <p:extLst>
      <p:ext uri="{BB962C8B-B14F-4D97-AF65-F5344CB8AC3E}">
        <p14:creationId xmlns:p14="http://schemas.microsoft.com/office/powerpoint/2010/main" val="149831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Because of what He did back then  who is He to us today</a:t>
            </a:r>
          </a:p>
        </p:txBody>
      </p:sp>
    </p:spTree>
    <p:extLst>
      <p:ext uri="{BB962C8B-B14F-4D97-AF65-F5344CB8AC3E}">
        <p14:creationId xmlns:p14="http://schemas.microsoft.com/office/powerpoint/2010/main" val="295273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r>
              <a:rPr lang="en-US" sz="1200" dirty="0"/>
              <a:t>Savior – Jesus</a:t>
            </a:r>
          </a:p>
          <a:p>
            <a:r>
              <a:rPr lang="en-US" sz="1200" dirty="0"/>
              <a:t>God with us – Immanuel</a:t>
            </a:r>
          </a:p>
          <a:p>
            <a:r>
              <a:rPr lang="en-US" sz="1200" dirty="0"/>
              <a:t>Christ – Messiah ; the promised and expected deliverer of the Jewish people. The </a:t>
            </a:r>
            <a:r>
              <a:rPr lang="en-US" sz="1200" dirty="0" err="1"/>
              <a:t>annointed</a:t>
            </a:r>
            <a:r>
              <a:rPr lang="en-US" sz="1200" dirty="0"/>
              <a:t> one of God </a:t>
            </a:r>
          </a:p>
          <a:p>
            <a:endParaRPr lang="en-US" sz="1200" dirty="0"/>
          </a:p>
          <a:p>
            <a:r>
              <a:rPr lang="en-US" sz="1200" dirty="0"/>
              <a:t>Matthew 1:21-23 New King James Version (NKJV)</a:t>
            </a:r>
          </a:p>
          <a:p>
            <a:endParaRPr lang="en-US" sz="1200" dirty="0"/>
          </a:p>
          <a:p>
            <a:r>
              <a:rPr lang="en-US" sz="1200" dirty="0"/>
              <a:t>21 And she will bring forth a Son, and you shall call His name </a:t>
            </a:r>
            <a:r>
              <a:rPr lang="en-US" sz="1200" b="1" u="sng" dirty="0"/>
              <a:t>Jesus</a:t>
            </a:r>
            <a:r>
              <a:rPr lang="en-US" sz="1200" dirty="0"/>
              <a:t>, for He will save His people from their sins.”</a:t>
            </a:r>
          </a:p>
          <a:p>
            <a:endParaRPr lang="en-US" sz="1200" dirty="0"/>
          </a:p>
          <a:p>
            <a:r>
              <a:rPr lang="en-US" sz="1200" dirty="0"/>
              <a:t>22 So all this was done that it might be fulfilled which was spoken by the Lord through the prophet, saying: 23 “Behold, the virgin shall be with child, and bear a Son, and they shall call His name </a:t>
            </a:r>
            <a:r>
              <a:rPr lang="en-US" sz="1200" b="1" u="sng" dirty="0"/>
              <a:t>Immanuel</a:t>
            </a:r>
            <a:r>
              <a:rPr lang="en-US" sz="1200" dirty="0"/>
              <a:t>,” which is translated, “God with us.”</a:t>
            </a:r>
          </a:p>
          <a:p>
            <a:r>
              <a:rPr lang="en-US" sz="1200" dirty="0"/>
              <a:t>Footnotes:</a:t>
            </a:r>
          </a:p>
          <a:p>
            <a:endParaRPr lang="en-US" sz="1200" dirty="0"/>
          </a:p>
          <a:p>
            <a:r>
              <a:rPr lang="en-US" sz="1200" dirty="0"/>
              <a:t>Matthew 2:2-4 New King James Version (NKJV)</a:t>
            </a:r>
          </a:p>
          <a:p>
            <a:endParaRPr lang="en-US" sz="1200" dirty="0"/>
          </a:p>
          <a:p>
            <a:r>
              <a:rPr lang="en-US" sz="1200" dirty="0"/>
              <a:t>2 saying, “Where is He who has been born </a:t>
            </a:r>
            <a:r>
              <a:rPr lang="en-US" sz="1200" b="1" u="sng" dirty="0"/>
              <a:t>King of the Jews</a:t>
            </a:r>
            <a:r>
              <a:rPr lang="en-US" sz="1200" dirty="0"/>
              <a:t>? For we have seen His star in the East and have come to worship Him.”</a:t>
            </a:r>
          </a:p>
          <a:p>
            <a:endParaRPr lang="en-US" sz="1200" dirty="0"/>
          </a:p>
          <a:p>
            <a:r>
              <a:rPr lang="en-US" sz="1200" dirty="0"/>
              <a:t>3 When Herod the king heard this, he was troubled, and all Jerusalem with him. 4 And when he had gathered all the chief priests and scribes of the people together, he inquired of them where </a:t>
            </a:r>
            <a:r>
              <a:rPr lang="en-US" sz="1200" b="1" u="sng" dirty="0"/>
              <a:t>the Christ </a:t>
            </a:r>
            <a:r>
              <a:rPr lang="en-US" sz="1200" dirty="0"/>
              <a:t>was to be born.</a:t>
            </a:r>
          </a:p>
        </p:txBody>
      </p:sp>
    </p:spTree>
    <p:extLst>
      <p:ext uri="{BB962C8B-B14F-4D97-AF65-F5344CB8AC3E}">
        <p14:creationId xmlns:p14="http://schemas.microsoft.com/office/powerpoint/2010/main" val="976967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Contemplation means to think about and ponder  thoughtful observation.</a:t>
            </a:r>
          </a:p>
          <a:p>
            <a:r>
              <a:rPr lang="en-US" sz="1200" dirty="0"/>
              <a:t>full or deep consideration</a:t>
            </a:r>
          </a:p>
        </p:txBody>
      </p:sp>
    </p:spTree>
    <p:extLst>
      <p:ext uri="{BB962C8B-B14F-4D97-AF65-F5344CB8AC3E}">
        <p14:creationId xmlns:p14="http://schemas.microsoft.com/office/powerpoint/2010/main" val="295273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Romans 10:12</a:t>
            </a:r>
          </a:p>
          <a:p>
            <a:r>
              <a:rPr lang="en-US" sz="1200" dirty="0"/>
              <a:t>For there is no distinction between Jew and Greek, for the same Lord over all is rich to all who call upon Him.</a:t>
            </a:r>
          </a:p>
          <a:p>
            <a:endParaRPr lang="en-US" sz="1200" dirty="0"/>
          </a:p>
          <a:p>
            <a:r>
              <a:rPr lang="en-US" sz="1200" dirty="0"/>
              <a:t> Galatians 3:28 New King James Version (NKJV)</a:t>
            </a:r>
          </a:p>
          <a:p>
            <a:r>
              <a:rPr lang="en-US" sz="1200" dirty="0"/>
              <a:t>28 There is neither Jew nor Greek, there is neither slave nor free, there is neither male nor female; for you are all one in Christ Jesus. </a:t>
            </a:r>
          </a:p>
          <a:p>
            <a:endParaRPr lang="en-US" sz="1200" dirty="0"/>
          </a:p>
          <a:p>
            <a:r>
              <a:rPr lang="en-US" sz="1200" dirty="0"/>
              <a:t>He Is the one who makes us “together” with God </a:t>
            </a:r>
          </a:p>
          <a:p>
            <a:endParaRPr lang="en-US" sz="1200" dirty="0"/>
          </a:p>
          <a:p>
            <a:r>
              <a:rPr lang="en-US" sz="1200" b="1" u="sng" dirty="0"/>
              <a:t>Lord </a:t>
            </a:r>
            <a:r>
              <a:rPr lang="en-US" sz="1200" b="1" dirty="0"/>
              <a:t>– </a:t>
            </a:r>
            <a:r>
              <a:rPr lang="en-US" sz="1200" dirty="0"/>
              <a:t>Master the one who defines what and how we live . The one who we give up control to</a:t>
            </a:r>
          </a:p>
          <a:p>
            <a:endParaRPr lang="en-US" sz="1200" dirty="0"/>
          </a:p>
          <a:p>
            <a:r>
              <a:rPr lang="en-US" sz="1200" b="1" u="sng" dirty="0"/>
              <a:t>Head</a:t>
            </a:r>
            <a:r>
              <a:rPr lang="en-US" sz="1200" dirty="0"/>
              <a:t> – The source for  </a:t>
            </a:r>
          </a:p>
          <a:p>
            <a:r>
              <a:rPr lang="en-US" sz="1200" dirty="0"/>
              <a:t>Colossians 2:19</a:t>
            </a:r>
          </a:p>
          <a:p>
            <a:r>
              <a:rPr lang="en-US" sz="1200" dirty="0"/>
              <a:t>and not holding fast to the Head, from whom all the body, nourished and knit together by joints and ligaments, grows with the increase that is from God.</a:t>
            </a:r>
            <a:endParaRPr lang="en-US" sz="1200" b="1" u="sng" dirty="0"/>
          </a:p>
        </p:txBody>
      </p:sp>
    </p:spTree>
    <p:extLst>
      <p:ext uri="{BB962C8B-B14F-4D97-AF65-F5344CB8AC3E}">
        <p14:creationId xmlns:p14="http://schemas.microsoft.com/office/powerpoint/2010/main" val="1209724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What do we have and who do we want to be in the future</a:t>
            </a:r>
          </a:p>
        </p:txBody>
      </p:sp>
    </p:spTree>
    <p:extLst>
      <p:ext uri="{BB962C8B-B14F-4D97-AF65-F5344CB8AC3E}">
        <p14:creationId xmlns:p14="http://schemas.microsoft.com/office/powerpoint/2010/main" val="295273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Because of what He did back then  who is He to us today</a:t>
            </a:r>
          </a:p>
          <a:p>
            <a:r>
              <a:rPr lang="en-US" sz="1200" dirty="0"/>
              <a:t>Head </a:t>
            </a:r>
          </a:p>
          <a:p>
            <a:r>
              <a:rPr lang="en-US" sz="1200" dirty="0"/>
              <a:t>Colossians 1:18 [Full Chapter]</a:t>
            </a:r>
          </a:p>
          <a:p>
            <a:r>
              <a:rPr lang="en-US" sz="1200" dirty="0"/>
              <a:t>And He is the head of the body, the church, who is the beginning, the firstborn from the dead, that in all things He may have the preeminence. </a:t>
            </a:r>
          </a:p>
          <a:p>
            <a:r>
              <a:rPr lang="en-US" sz="1200" dirty="0" err="1"/>
              <a:t>Eph</a:t>
            </a:r>
            <a:r>
              <a:rPr lang="en-US" sz="1200" dirty="0"/>
              <a:t> 1:22 And He put all things under His feet, and gave </a:t>
            </a:r>
            <a:r>
              <a:rPr lang="en-US" sz="1200" b="1" dirty="0"/>
              <a:t>Him to be head over all things </a:t>
            </a:r>
            <a:r>
              <a:rPr lang="en-US" sz="1200" dirty="0"/>
              <a:t>to the church, 23 which is His body, the fullness of Him who fills all in all.</a:t>
            </a:r>
          </a:p>
          <a:p>
            <a:endParaRPr lang="en-US" sz="1200" dirty="0"/>
          </a:p>
          <a:p>
            <a:r>
              <a:rPr lang="en-US" sz="1200" dirty="0"/>
              <a:t>Destination</a:t>
            </a:r>
          </a:p>
          <a:p>
            <a:r>
              <a:rPr lang="en-US" sz="1200" dirty="0"/>
              <a:t>1 Thessalonians 4:17 [Full Chapter]</a:t>
            </a:r>
          </a:p>
          <a:p>
            <a:r>
              <a:rPr lang="en-US" sz="1200" dirty="0"/>
              <a:t>Then we who are alive and remain shall be caught up together with them in the clouds to meet the Lord in the air. And thus </a:t>
            </a:r>
            <a:r>
              <a:rPr lang="en-US" sz="1200" b="1" dirty="0"/>
              <a:t>we shall always be with the Lord. </a:t>
            </a:r>
          </a:p>
        </p:txBody>
      </p:sp>
    </p:spTree>
    <p:extLst>
      <p:ext uri="{BB962C8B-B14F-4D97-AF65-F5344CB8AC3E}">
        <p14:creationId xmlns:p14="http://schemas.microsoft.com/office/powerpoint/2010/main" val="2952738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 what </a:t>
            </a:r>
          </a:p>
          <a:p>
            <a:endParaRPr lang="en-US" sz="1200" dirty="0"/>
          </a:p>
          <a:p>
            <a:r>
              <a:rPr lang="en-US" sz="1200" dirty="0"/>
              <a:t>He came as a baby, grew, ministered Died became our Savior now our Job is to live for him to be His ministering agents now and into eternity</a:t>
            </a:r>
          </a:p>
          <a:p>
            <a:r>
              <a:rPr lang="en-US" sz="1200" dirty="0"/>
              <a:t>Rom 5:8,9</a:t>
            </a:r>
          </a:p>
          <a:p>
            <a:r>
              <a:rPr lang="en-US" sz="1200" dirty="0"/>
              <a:t>8 But God demonstrates His own love toward us, in that while we were still sinners, Christ died for us. 9 Much more then, having now been justified by His blood, we shall be saved from wrath through Him. </a:t>
            </a:r>
          </a:p>
          <a:p>
            <a:endParaRPr lang="en-US" sz="1200" dirty="0"/>
          </a:p>
          <a:p>
            <a:r>
              <a:rPr lang="en-US" sz="1200" dirty="0" err="1"/>
              <a:t>Eph</a:t>
            </a:r>
            <a:r>
              <a:rPr lang="en-US" sz="1200" dirty="0"/>
              <a:t> 1:4 just as He chose us in Him before the foundation of the world, </a:t>
            </a:r>
            <a:r>
              <a:rPr lang="en-US" sz="1200" b="1" u="sng" dirty="0"/>
              <a:t>that we should be holy and without blame before Him in love</a:t>
            </a:r>
            <a:r>
              <a:rPr lang="en-US" sz="1200" dirty="0"/>
              <a:t>. 13 In Him you also trusted, after you heard the word of truth, the gospel of your salvation; in whom also, having believed, you were sealed with the Holy Spirit of promise,</a:t>
            </a:r>
          </a:p>
          <a:p>
            <a:endParaRPr lang="en-US" sz="1200" dirty="0"/>
          </a:p>
          <a:p>
            <a:r>
              <a:rPr lang="en-US" sz="1200" dirty="0"/>
              <a:t>Live for Him not because we have to but because that is who we are (our Identity in Him)</a:t>
            </a:r>
          </a:p>
          <a:p>
            <a:r>
              <a:rPr lang="en-US" sz="1200" dirty="0"/>
              <a:t> Rom 8:12 </a:t>
            </a:r>
          </a:p>
          <a:p>
            <a:r>
              <a:rPr lang="en-US" sz="1200" dirty="0"/>
              <a:t>Therefore, brethren, </a:t>
            </a:r>
            <a:r>
              <a:rPr lang="en-US" sz="1200" b="1" u="sng" dirty="0"/>
              <a:t>we are debtors—not to the flesh, to live according to the flesh. 13 For if you live according to the flesh you will die; but if by the Spirit you put to death the deeds of the body, you will live. </a:t>
            </a:r>
            <a:r>
              <a:rPr lang="en-US" sz="1200" dirty="0"/>
              <a:t>14 For as many as are led by the Spirit of God, these are sons of God. 15 For you did not receive the spirit of bondage again to fear, but you received the Spirit of adoption</a:t>
            </a:r>
          </a:p>
          <a:p>
            <a:endParaRPr lang="en-US" sz="1200" dirty="0"/>
          </a:p>
          <a:p>
            <a:r>
              <a:rPr lang="en-US" sz="1200" dirty="0"/>
              <a:t>If what you are doing is not getting you closer to God you need to look at what you are doing, and how you are doing it </a:t>
            </a:r>
          </a:p>
          <a:p>
            <a:endParaRPr lang="en-US" sz="1200" dirty="0"/>
          </a:p>
          <a:p>
            <a:r>
              <a:rPr lang="en-US" sz="1200" dirty="0"/>
              <a:t>Definition of insanity doing the same thing over and over again expecting different results</a:t>
            </a:r>
          </a:p>
          <a:p>
            <a:endParaRPr lang="en-US" sz="1200" dirty="0"/>
          </a:p>
          <a:p>
            <a:r>
              <a:rPr lang="en-US" sz="1200" dirty="0"/>
              <a:t>Pray for the Holy Spirit to direct you to </a:t>
            </a:r>
          </a:p>
        </p:txBody>
      </p:sp>
    </p:spTree>
    <p:extLst>
      <p:ext uri="{BB962C8B-B14F-4D97-AF65-F5344CB8AC3E}">
        <p14:creationId xmlns:p14="http://schemas.microsoft.com/office/powerpoint/2010/main" val="295273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7178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atin typeface="+mn-lt"/>
                <a:ea typeface="+mn-ea"/>
                <a:cs typeface="+mn-cs"/>
                <a:sym typeface="Helvetica"/>
              </a:defRPr>
            </a:lvl1pPr>
            <a:lvl2pPr marL="740832" indent="-296332" algn="ctr">
              <a:spcBef>
                <a:spcPts val="0"/>
              </a:spcBef>
              <a:defRPr sz="2400">
                <a:latin typeface="+mn-lt"/>
                <a:ea typeface="+mn-ea"/>
                <a:cs typeface="+mn-cs"/>
                <a:sym typeface="Helvetica"/>
              </a:defRPr>
            </a:lvl2pPr>
            <a:lvl3pPr marL="1185332" indent="-296332" algn="ctr">
              <a:spcBef>
                <a:spcPts val="0"/>
              </a:spcBef>
              <a:defRPr sz="2400">
                <a:latin typeface="+mn-lt"/>
                <a:ea typeface="+mn-ea"/>
                <a:cs typeface="+mn-cs"/>
                <a:sym typeface="Helvetica"/>
              </a:defRPr>
            </a:lvl3pPr>
            <a:lvl4pPr marL="1629833" indent="-296332" algn="ctr">
              <a:spcBef>
                <a:spcPts val="0"/>
              </a:spcBef>
              <a:defRPr sz="2400">
                <a:latin typeface="+mn-lt"/>
                <a:ea typeface="+mn-ea"/>
                <a:cs typeface="+mn-cs"/>
                <a:sym typeface="Helvetica"/>
              </a:defRPr>
            </a:lvl4pPr>
            <a:lvl5pPr marL="2074333" indent="-296333" algn="ctr">
              <a:spcBef>
                <a:spcPts val="0"/>
              </a:spcBef>
              <a:defRPr sz="2400">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1270000" y="4267200"/>
            <a:ext cx="10464800" cy="685800"/>
          </a:xfrm>
          <a:prstGeom prst="rect">
            <a:avLst/>
          </a:prstGeom>
        </p:spPr>
        <p:txBody>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3"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p:transition>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1.jpeg"/>
          <p:cNvPicPr>
            <a:picLocks noChangeAspect="1"/>
          </p:cNvPicPr>
          <p:nvPr/>
        </p:nvPicPr>
        <p:blipFill>
          <a:blip r:embed="rId3">
            <a:extLst/>
          </a:blip>
          <a:stretch>
            <a:fillRect/>
          </a:stretch>
        </p:blipFill>
        <p:spPr>
          <a:xfrm>
            <a:off x="0" y="0"/>
            <a:ext cx="13004800" cy="9753600"/>
          </a:xfrm>
          <a:prstGeom prst="rect">
            <a:avLst/>
          </a:prstGeom>
          <a:ln w="12700">
            <a:miter lim="400000"/>
          </a:ln>
        </p:spPr>
      </p:pic>
      <p:pic>
        <p:nvPicPr>
          <p:cNvPr id="124" name="image2.jpeg"/>
          <p:cNvPicPr>
            <a:picLocks noChangeAspect="1"/>
          </p:cNvPicPr>
          <p:nvPr/>
        </p:nvPicPr>
        <p:blipFill>
          <a:blip r:embed="rId4">
            <a:extLst/>
          </a:blip>
          <a:stretch>
            <a:fillRect/>
          </a:stretch>
        </p:blipFill>
        <p:spPr>
          <a:xfrm>
            <a:off x="0" y="0"/>
            <a:ext cx="13004800" cy="9753600"/>
          </a:xfrm>
          <a:prstGeom prst="rect">
            <a:avLst/>
          </a:prstGeom>
          <a:ln w="12700">
            <a:miter lim="400000"/>
          </a:ln>
        </p:spPr>
      </p:pic>
      <p:pic>
        <p:nvPicPr>
          <p:cNvPr id="125" name="that_he_gave_welcome.jpg"/>
          <p:cNvPicPr>
            <a:picLocks noChangeAspect="1"/>
          </p:cNvPicPr>
          <p:nvPr/>
        </p:nvPicPr>
        <p:blipFill>
          <a:blip r:embed="rId5">
            <a:extLst/>
          </a:blip>
          <a:stretch>
            <a:fillRect/>
          </a:stretch>
        </p:blipFill>
        <p:spPr>
          <a:xfrm>
            <a:off x="0" y="0"/>
            <a:ext cx="13004800" cy="9753600"/>
          </a:xfrm>
          <a:prstGeom prst="rect">
            <a:avLst/>
          </a:prstGeom>
          <a:ln w="12700">
            <a:miter lim="400000"/>
          </a:ln>
        </p:spPr>
      </p:pic>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that_he_gave_blank_1.jp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2" name="TextBox 1"/>
          <p:cNvSpPr txBox="1"/>
          <p:nvPr/>
        </p:nvSpPr>
        <p:spPr>
          <a:xfrm>
            <a:off x="1180726" y="3440098"/>
            <a:ext cx="10643347" cy="2026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2500" b="0"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rPr>
              <a:t>Reflection</a:t>
            </a:r>
            <a:endParaRPr kumimoji="0" lang="en-US" sz="12500" b="0" i="0" u="none" strike="noStrike" cap="none" spc="0" normalizeH="0" baseline="0" dirty="0">
              <a:ln>
                <a:noFill/>
              </a:ln>
              <a:solidFill>
                <a:schemeClr val="accent3">
                  <a:lumMod val="20000"/>
                  <a:lumOff val="80000"/>
                </a:schemeClr>
              </a:solidFill>
              <a:effectLst/>
              <a:uFillTx/>
              <a:latin typeface="Belwe Lt BT" panose="02060502050305020504" pitchFamily="18" charset="0"/>
              <a:sym typeface="Helvetica Neue"/>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image3.jpeg"/>
          <p:cNvPicPr>
            <a:picLocks noChangeAspect="1"/>
          </p:cNvPicPr>
          <p:nvPr/>
        </p:nvPicPr>
        <p:blipFill>
          <a:blip r:embed="rId3">
            <a:extLst/>
          </a:blip>
          <a:stretch>
            <a:fillRect/>
          </a:stretch>
        </p:blipFill>
        <p:spPr>
          <a:xfrm>
            <a:off x="0" y="0"/>
            <a:ext cx="13004800" cy="9753600"/>
          </a:xfrm>
          <a:prstGeom prst="rect">
            <a:avLst/>
          </a:prstGeom>
          <a:ln w="12700">
            <a:miter lim="400000"/>
          </a:ln>
        </p:spPr>
      </p:pic>
      <p:pic>
        <p:nvPicPr>
          <p:cNvPr id="128" name="that_he_gave_notes_1.jpg"/>
          <p:cNvPicPr>
            <a:picLocks noChangeAspect="1"/>
          </p:cNvPicPr>
          <p:nvPr/>
        </p:nvPicPr>
        <p:blipFill>
          <a:blip r:embed="rId4">
            <a:extLst/>
          </a:blip>
          <a:stretch>
            <a:fillRect/>
          </a:stretch>
        </p:blipFill>
        <p:spPr>
          <a:xfrm>
            <a:off x="0" y="0"/>
            <a:ext cx="13004800" cy="9753600"/>
          </a:xfrm>
          <a:prstGeom prst="rect">
            <a:avLst/>
          </a:prstGeom>
          <a:ln w="12700">
            <a:miter lim="400000"/>
          </a:ln>
        </p:spPr>
      </p:pic>
      <p:sp>
        <p:nvSpPr>
          <p:cNvPr id="2" name="TextBox 1"/>
          <p:cNvSpPr txBox="1"/>
          <p:nvPr/>
        </p:nvSpPr>
        <p:spPr>
          <a:xfrm>
            <a:off x="1016000" y="924541"/>
            <a:ext cx="10972800"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rPr>
              <a:t>Reflection</a:t>
            </a:r>
            <a:endParaRPr kumimoji="0" lang="en-US" sz="9600" b="0" i="0" u="none" strike="noStrike" cap="none" spc="0" normalizeH="0" baseline="0" dirty="0">
              <a:ln>
                <a:noFill/>
              </a:ln>
              <a:solidFill>
                <a:schemeClr val="accent3">
                  <a:lumMod val="20000"/>
                  <a:lumOff val="80000"/>
                </a:schemeClr>
              </a:solidFill>
              <a:effectLst/>
              <a:uFillTx/>
              <a:latin typeface="Belwe Lt BT" panose="02060502050305020504" pitchFamily="18" charset="0"/>
              <a:sym typeface="Helvetica Neue"/>
            </a:endParaRPr>
          </a:p>
        </p:txBody>
      </p:sp>
      <p:sp>
        <p:nvSpPr>
          <p:cNvPr id="3" name="TextBox 2"/>
          <p:cNvSpPr txBox="1"/>
          <p:nvPr/>
        </p:nvSpPr>
        <p:spPr>
          <a:xfrm>
            <a:off x="549088" y="2050703"/>
            <a:ext cx="11906624" cy="3703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Courier New" panose="02070309020205020404" pitchFamily="49" charset="0"/>
              <a:buChar char="o"/>
              <a:tabLst/>
            </a:pPr>
            <a:r>
              <a:rPr lang="en-US" sz="5400" b="1" dirty="0" smtClean="0">
                <a:solidFill>
                  <a:schemeClr val="accent3">
                    <a:lumMod val="20000"/>
                    <a:lumOff val="80000"/>
                  </a:schemeClr>
                </a:solidFill>
                <a:latin typeface="Belwe Lt BT" panose="02060502050305020504" pitchFamily="18" charset="0"/>
              </a:rPr>
              <a:t>Who Was Christ when He was born</a:t>
            </a:r>
          </a:p>
          <a:p>
            <a:pPr marL="571500" indent="-571500" algn="l">
              <a:buFont typeface="Arial" panose="020B0604020202020204" pitchFamily="34" charset="0"/>
              <a:buChar char="•"/>
            </a:pPr>
            <a:r>
              <a:rPr lang="en-US" b="1" dirty="0">
                <a:solidFill>
                  <a:schemeClr val="accent3">
                    <a:lumMod val="20000"/>
                    <a:lumOff val="80000"/>
                  </a:schemeClr>
                </a:solidFill>
                <a:latin typeface="Belwe Lt BT" panose="02060502050305020504" pitchFamily="18" charset="0"/>
              </a:rPr>
              <a:t>Savior – Jesus</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b="1" dirty="0" smtClean="0">
                <a:solidFill>
                  <a:schemeClr val="accent3">
                    <a:lumMod val="20000"/>
                    <a:lumOff val="80000"/>
                  </a:schemeClr>
                </a:solidFill>
                <a:latin typeface="Belwe Lt BT" panose="02060502050305020504" pitchFamily="18" charset="0"/>
              </a:rPr>
              <a:t>God with us – Immanuel</a:t>
            </a:r>
          </a:p>
          <a:p>
            <a:pPr marL="571500" indent="-571500" algn="l">
              <a:buFont typeface="Arial" panose="020B0604020202020204" pitchFamily="34" charset="0"/>
              <a:buChar char="•"/>
            </a:pPr>
            <a:r>
              <a:rPr lang="en-US" b="1" dirty="0" smtClean="0">
                <a:solidFill>
                  <a:schemeClr val="accent3">
                    <a:lumMod val="20000"/>
                    <a:lumOff val="80000"/>
                  </a:schemeClr>
                </a:solidFill>
                <a:latin typeface="Belwe Lt BT" panose="02060502050305020504" pitchFamily="18" charset="0"/>
              </a:rPr>
              <a:t>King of the Jews</a:t>
            </a:r>
          </a:p>
          <a:p>
            <a:pPr marL="571500" indent="-571500" algn="l">
              <a:buFont typeface="Arial" panose="020B0604020202020204" pitchFamily="34" charset="0"/>
              <a:buChar char="•"/>
            </a:pPr>
            <a:r>
              <a:rPr lang="en-US" b="1" dirty="0" smtClean="0">
                <a:solidFill>
                  <a:schemeClr val="accent3">
                    <a:lumMod val="20000"/>
                    <a:lumOff val="80000"/>
                  </a:schemeClr>
                </a:solidFill>
                <a:latin typeface="Belwe Lt BT" panose="02060502050305020504" pitchFamily="18" charset="0"/>
              </a:rPr>
              <a:t>Christ - Messiah</a:t>
            </a:r>
            <a:endParaRPr lang="en-US" b="1" dirty="0">
              <a:solidFill>
                <a:schemeClr val="accent3">
                  <a:lumMod val="20000"/>
                  <a:lumOff val="80000"/>
                </a:schemeClr>
              </a:solidFill>
              <a:latin typeface="Belwe Lt BT" panose="02060502050305020504" pitchFamily="18" charset="0"/>
            </a:endParaRPr>
          </a:p>
          <a:p>
            <a:pPr marL="571500" indent="-571500" algn="l">
              <a:buFont typeface="Courier New" panose="02070309020205020404" pitchFamily="49" charset="0"/>
              <a:buChar char="o"/>
            </a:pPr>
            <a:endParaRPr lang="en-US" b="1" dirty="0">
              <a:solidFill>
                <a:schemeClr val="accent3">
                  <a:lumMod val="20000"/>
                  <a:lumOff val="80000"/>
                </a:schemeClr>
              </a:solidFill>
              <a:latin typeface="Belwe Lt BT" panose="02060502050305020504" pitchFamily="18"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that_he_gave_blank_1.jp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2" name="TextBox 1"/>
          <p:cNvSpPr txBox="1"/>
          <p:nvPr/>
        </p:nvSpPr>
        <p:spPr>
          <a:xfrm>
            <a:off x="1180726" y="3440098"/>
            <a:ext cx="10643347" cy="2026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2500"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rPr>
              <a:t>Contemplation</a:t>
            </a:r>
            <a:endParaRPr kumimoji="0" lang="en-US" sz="12500" i="0" u="none" strike="noStrike" cap="none" spc="0" normalizeH="0" baseline="0" dirty="0">
              <a:ln>
                <a:noFill/>
              </a:ln>
              <a:solidFill>
                <a:schemeClr val="accent3">
                  <a:lumMod val="20000"/>
                  <a:lumOff val="80000"/>
                </a:schemeClr>
              </a:solidFill>
              <a:effectLst/>
              <a:uFillTx/>
              <a:latin typeface="Belwe Lt BT" panose="02060502050305020504" pitchFamily="18" charset="0"/>
              <a:sym typeface="Helvetica Neue"/>
            </a:endParaRPr>
          </a:p>
        </p:txBody>
      </p:sp>
    </p:spTree>
    <p:extLst>
      <p:ext uri="{BB962C8B-B14F-4D97-AF65-F5344CB8AC3E}">
        <p14:creationId xmlns:p14="http://schemas.microsoft.com/office/powerpoint/2010/main" val="426836796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mage7.jpeg"/>
          <p:cNvPicPr>
            <a:picLocks noChangeAspect="1"/>
          </p:cNvPicPr>
          <p:nvPr/>
        </p:nvPicPr>
        <p:blipFill>
          <a:blip r:embed="rId3">
            <a:extLst/>
          </a:blip>
          <a:stretch>
            <a:fillRect/>
          </a:stretch>
        </p:blipFill>
        <p:spPr>
          <a:xfrm>
            <a:off x="0" y="0"/>
            <a:ext cx="13004800" cy="9753600"/>
          </a:xfrm>
          <a:prstGeom prst="rect">
            <a:avLst/>
          </a:prstGeom>
          <a:ln w="12700">
            <a:miter lim="400000"/>
          </a:ln>
        </p:spPr>
      </p:pic>
      <p:pic>
        <p:nvPicPr>
          <p:cNvPr id="150" name="that_he_gave_blank_1.jpg"/>
          <p:cNvPicPr>
            <a:picLocks noChangeAspect="1"/>
          </p:cNvPicPr>
          <p:nvPr/>
        </p:nvPicPr>
        <p:blipFill>
          <a:blip r:embed="rId4">
            <a:extLst/>
          </a:blip>
          <a:stretch>
            <a:fillRect/>
          </a:stretch>
        </p:blipFill>
        <p:spPr>
          <a:xfrm>
            <a:off x="0" y="0"/>
            <a:ext cx="13004800" cy="9753600"/>
          </a:xfrm>
          <a:prstGeom prst="rect">
            <a:avLst/>
          </a:prstGeom>
          <a:ln w="12700">
            <a:miter lim="400000"/>
          </a:ln>
        </p:spPr>
      </p:pic>
      <p:sp>
        <p:nvSpPr>
          <p:cNvPr id="2" name="TextBox 1"/>
          <p:cNvSpPr txBox="1"/>
          <p:nvPr/>
        </p:nvSpPr>
        <p:spPr>
          <a:xfrm>
            <a:off x="1402229" y="1828799"/>
            <a:ext cx="1013460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8800" b="0"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rPr>
              <a:t>Contemplation</a:t>
            </a:r>
            <a:endParaRPr kumimoji="0" lang="en-US" sz="8800" b="0" i="0" u="none" strike="noStrike" cap="none" spc="0" normalizeH="0" baseline="0" dirty="0">
              <a:ln>
                <a:noFill/>
              </a:ln>
              <a:solidFill>
                <a:schemeClr val="accent3">
                  <a:lumMod val="20000"/>
                  <a:lumOff val="80000"/>
                </a:schemeClr>
              </a:solidFill>
              <a:effectLst/>
              <a:uFillTx/>
              <a:latin typeface="Belwe Lt BT" panose="02060502050305020504" pitchFamily="18" charset="0"/>
              <a:sym typeface="Helvetica Neue"/>
            </a:endParaRPr>
          </a:p>
        </p:txBody>
      </p:sp>
      <p:sp>
        <p:nvSpPr>
          <p:cNvPr id="6" name="TextBox 5"/>
          <p:cNvSpPr txBox="1"/>
          <p:nvPr/>
        </p:nvSpPr>
        <p:spPr>
          <a:xfrm>
            <a:off x="1014505" y="3175032"/>
            <a:ext cx="10522323" cy="3703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Courier New" panose="02070309020205020404" pitchFamily="49" charset="0"/>
              <a:buChar char="o"/>
              <a:tabLst/>
            </a:pPr>
            <a:r>
              <a:rPr kumimoji="0" lang="en-US" sz="5400" b="1"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rPr>
              <a:t>Who Is Christ to us today</a:t>
            </a:r>
          </a:p>
          <a:p>
            <a:pPr marL="571500" lvl="8" indent="-571500" algn="l">
              <a:buFont typeface="Arial" panose="020B0604020202020204" pitchFamily="34" charset="0"/>
              <a:buChar char="•"/>
            </a:pPr>
            <a:r>
              <a:rPr lang="en-US" b="1" dirty="0" smtClean="0">
                <a:solidFill>
                  <a:schemeClr val="accent3">
                    <a:lumMod val="20000"/>
                    <a:lumOff val="80000"/>
                  </a:schemeClr>
                </a:solidFill>
                <a:latin typeface="Belwe Lt BT" panose="02060502050305020504" pitchFamily="18" charset="0"/>
              </a:rPr>
              <a:t>Savior  </a:t>
            </a:r>
          </a:p>
          <a:p>
            <a:pPr marL="571500" lvl="8" indent="-571500" algn="l">
              <a:buFont typeface="Arial" panose="020B0604020202020204" pitchFamily="34" charset="0"/>
              <a:buChar char="•"/>
            </a:pPr>
            <a:r>
              <a:rPr lang="en-US" b="1" dirty="0" smtClean="0">
                <a:solidFill>
                  <a:schemeClr val="accent3">
                    <a:lumMod val="20000"/>
                    <a:lumOff val="80000"/>
                  </a:schemeClr>
                </a:solidFill>
                <a:latin typeface="Belwe Lt BT" panose="02060502050305020504" pitchFamily="18" charset="0"/>
              </a:rPr>
              <a:t>Lord – Master</a:t>
            </a:r>
          </a:p>
          <a:p>
            <a:pPr marL="571500" lvl="8" indent="-571500" algn="l">
              <a:buFont typeface="Arial" panose="020B0604020202020204" pitchFamily="34" charset="0"/>
              <a:buChar char="•"/>
            </a:pPr>
            <a:r>
              <a:rPr lang="en-US" b="1" dirty="0" smtClean="0">
                <a:solidFill>
                  <a:schemeClr val="accent3">
                    <a:lumMod val="20000"/>
                    <a:lumOff val="80000"/>
                  </a:schemeClr>
                </a:solidFill>
                <a:latin typeface="Belwe Lt BT" panose="02060502050305020504" pitchFamily="18" charset="0"/>
              </a:rPr>
              <a:t>Head – of the Body</a:t>
            </a:r>
            <a:endParaRPr lang="en-US" b="1" dirty="0">
              <a:solidFill>
                <a:schemeClr val="accent3">
                  <a:lumMod val="20000"/>
                  <a:lumOff val="80000"/>
                </a:schemeClr>
              </a:solidFill>
              <a:latin typeface="Belwe Lt BT" panose="02060502050305020504" pitchFamily="18" charset="0"/>
            </a:endParaRPr>
          </a:p>
          <a:p>
            <a:pPr marL="571500" marR="0" indent="-571500" algn="ctr" defTabSz="584200" rtl="0" fontAlgn="auto" latinLnBrk="0" hangingPunct="0">
              <a:lnSpc>
                <a:spcPct val="100000"/>
              </a:lnSpc>
              <a:spcBef>
                <a:spcPts val="0"/>
              </a:spcBef>
              <a:spcAft>
                <a:spcPts val="0"/>
              </a:spcAft>
              <a:buClrTx/>
              <a:buSzTx/>
              <a:buFont typeface="Courier New" panose="02070309020205020404" pitchFamily="49" charset="0"/>
              <a:buChar char="o"/>
              <a:tabLst/>
            </a:pPr>
            <a:endParaRPr kumimoji="0" lang="en-US" sz="3600" b="1" i="0" u="none" strike="noStrike" cap="none" spc="0" normalizeH="0" baseline="0" dirty="0">
              <a:ln>
                <a:noFill/>
              </a:ln>
              <a:solidFill>
                <a:schemeClr val="accent3">
                  <a:lumMod val="20000"/>
                  <a:lumOff val="80000"/>
                </a:schemeClr>
              </a:solidFill>
              <a:effectLst/>
              <a:uFillTx/>
              <a:latin typeface="Belwe Lt BT" panose="02060502050305020504" pitchFamily="18" charset="0"/>
              <a:sym typeface="Helvetica Neue"/>
            </a:endParaRPr>
          </a:p>
          <a:p>
            <a:pPr marR="0" algn="l" defTabSz="584200" rtl="0" fontAlgn="auto" latinLnBrk="0" hangingPunct="0">
              <a:lnSpc>
                <a:spcPct val="100000"/>
              </a:lnSpc>
              <a:spcBef>
                <a:spcPts val="0"/>
              </a:spcBef>
              <a:spcAft>
                <a:spcPts val="0"/>
              </a:spcAft>
              <a:buClrTx/>
              <a:buSzTx/>
              <a:tabLst/>
            </a:pPr>
            <a:endParaRPr kumimoji="0" lang="en-US" sz="3600" b="1"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endParaRPr>
          </a:p>
        </p:txBody>
      </p:sp>
    </p:spTree>
    <p:extLst>
      <p:ext uri="{BB962C8B-B14F-4D97-AF65-F5344CB8AC3E}">
        <p14:creationId xmlns:p14="http://schemas.microsoft.com/office/powerpoint/2010/main" val="241814250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that_he_gave_blank_1.jpg"/>
          <p:cNvPicPr>
            <a:picLocks noChangeAspect="1"/>
          </p:cNvPicPr>
          <p:nvPr/>
        </p:nvPicPr>
        <p:blipFill>
          <a:blip r:embed="rId3">
            <a:extLst/>
          </a:blip>
          <a:stretch>
            <a:fillRect/>
          </a:stretch>
        </p:blipFill>
        <p:spPr>
          <a:xfrm>
            <a:off x="0" y="0"/>
            <a:ext cx="13004800" cy="9753600"/>
          </a:xfrm>
          <a:prstGeom prst="rect">
            <a:avLst/>
          </a:prstGeom>
          <a:ln w="12700">
            <a:miter lim="400000"/>
          </a:ln>
        </p:spPr>
      </p:pic>
      <p:sp>
        <p:nvSpPr>
          <p:cNvPr id="2" name="TextBox 1"/>
          <p:cNvSpPr txBox="1"/>
          <p:nvPr/>
        </p:nvSpPr>
        <p:spPr>
          <a:xfrm>
            <a:off x="1463488" y="3440098"/>
            <a:ext cx="10134600" cy="2026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2500" b="0"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rPr>
              <a:t>Projection</a:t>
            </a:r>
            <a:endParaRPr kumimoji="0" lang="en-US" sz="12500" b="0" i="0" u="none" strike="noStrike" cap="none" spc="0" normalizeH="0" baseline="0" dirty="0">
              <a:ln>
                <a:noFill/>
              </a:ln>
              <a:solidFill>
                <a:schemeClr val="accent3">
                  <a:lumMod val="20000"/>
                  <a:lumOff val="80000"/>
                </a:schemeClr>
              </a:solidFill>
              <a:effectLst/>
              <a:uFillTx/>
              <a:latin typeface="Belwe Lt BT" panose="02060502050305020504" pitchFamily="18" charset="0"/>
              <a:sym typeface="Helvetica Neue"/>
            </a:endParaRPr>
          </a:p>
        </p:txBody>
      </p:sp>
    </p:spTree>
    <p:extLst>
      <p:ext uri="{BB962C8B-B14F-4D97-AF65-F5344CB8AC3E}">
        <p14:creationId xmlns:p14="http://schemas.microsoft.com/office/powerpoint/2010/main" val="143845963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that_he_gave_blank_1.jpg"/>
          <p:cNvPicPr>
            <a:picLocks noChangeAspect="1"/>
          </p:cNvPicPr>
          <p:nvPr/>
        </p:nvPicPr>
        <p:blipFill>
          <a:blip r:embed="rId3">
            <a:extLst/>
          </a:blip>
          <a:stretch>
            <a:fillRect/>
          </a:stretch>
        </p:blipFill>
        <p:spPr>
          <a:xfrm>
            <a:off x="2988" y="0"/>
            <a:ext cx="13004800" cy="9753600"/>
          </a:xfrm>
          <a:prstGeom prst="rect">
            <a:avLst/>
          </a:prstGeom>
          <a:ln w="12700">
            <a:miter lim="400000"/>
          </a:ln>
        </p:spPr>
      </p:pic>
      <p:sp>
        <p:nvSpPr>
          <p:cNvPr id="2" name="TextBox 1"/>
          <p:cNvSpPr txBox="1"/>
          <p:nvPr/>
        </p:nvSpPr>
        <p:spPr>
          <a:xfrm>
            <a:off x="1435100" y="1828800"/>
            <a:ext cx="1013460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8800" b="0"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rPr>
              <a:t>Projection</a:t>
            </a:r>
            <a:endParaRPr kumimoji="0" lang="en-US" sz="8800" b="0" i="0" u="none" strike="noStrike" cap="none" spc="0" normalizeH="0" baseline="0" dirty="0">
              <a:ln>
                <a:noFill/>
              </a:ln>
              <a:solidFill>
                <a:schemeClr val="accent3">
                  <a:lumMod val="20000"/>
                  <a:lumOff val="80000"/>
                </a:schemeClr>
              </a:solidFill>
              <a:effectLst/>
              <a:uFillTx/>
              <a:latin typeface="Belwe Lt BT" panose="02060502050305020504" pitchFamily="18" charset="0"/>
              <a:sym typeface="Helvetica Neue"/>
            </a:endParaRPr>
          </a:p>
        </p:txBody>
      </p:sp>
      <p:sp>
        <p:nvSpPr>
          <p:cNvPr id="3" name="TextBox 2"/>
          <p:cNvSpPr txBox="1"/>
          <p:nvPr/>
        </p:nvSpPr>
        <p:spPr>
          <a:xfrm>
            <a:off x="939800" y="3236110"/>
            <a:ext cx="10972800" cy="259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Courier New" panose="02070309020205020404" pitchFamily="49" charset="0"/>
              <a:buChar char="o"/>
              <a:tabLst/>
            </a:pPr>
            <a:r>
              <a:rPr kumimoji="0" lang="en-US" sz="5400" b="1"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rPr>
              <a:t>Who will Christ be for us</a:t>
            </a:r>
          </a:p>
          <a:p>
            <a:pPr marL="685800" marR="0" indent="-6858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b="1" dirty="0" smtClean="0">
                <a:solidFill>
                  <a:schemeClr val="accent3">
                    <a:lumMod val="20000"/>
                    <a:lumOff val="80000"/>
                  </a:schemeClr>
                </a:solidFill>
                <a:latin typeface="Belwe Lt BT" panose="02060502050305020504" pitchFamily="18" charset="0"/>
              </a:rPr>
              <a:t>Head</a:t>
            </a:r>
          </a:p>
          <a:p>
            <a:pPr marL="685800" marR="0" indent="-6858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en-US" b="1" dirty="0" smtClean="0">
                <a:solidFill>
                  <a:schemeClr val="accent3">
                    <a:lumMod val="20000"/>
                    <a:lumOff val="80000"/>
                  </a:schemeClr>
                </a:solidFill>
                <a:latin typeface="Belwe Lt BT" panose="02060502050305020504" pitchFamily="18" charset="0"/>
              </a:rPr>
              <a:t>Destination </a:t>
            </a:r>
          </a:p>
          <a:p>
            <a:pPr marL="685800" marR="0" indent="-6858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b="1"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rPr>
              <a:t>Source of eternal life</a:t>
            </a:r>
            <a:endParaRPr kumimoji="0" lang="en-US" b="1" i="0" u="none" strike="noStrike" cap="none" spc="0" normalizeH="0" baseline="0" dirty="0">
              <a:ln>
                <a:noFill/>
              </a:ln>
              <a:solidFill>
                <a:schemeClr val="accent3">
                  <a:lumMod val="20000"/>
                  <a:lumOff val="80000"/>
                </a:schemeClr>
              </a:solidFill>
              <a:effectLst/>
              <a:uFillTx/>
              <a:latin typeface="Belwe Lt BT" panose="02060502050305020504" pitchFamily="18" charset="0"/>
              <a:sym typeface="Helvetica Neue"/>
            </a:endParaRPr>
          </a:p>
        </p:txBody>
      </p:sp>
    </p:spTree>
    <p:extLst>
      <p:ext uri="{BB962C8B-B14F-4D97-AF65-F5344CB8AC3E}">
        <p14:creationId xmlns:p14="http://schemas.microsoft.com/office/powerpoint/2010/main" val="193511172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that_he_gave_blank_1.jpg"/>
          <p:cNvPicPr>
            <a:picLocks noChangeAspect="1"/>
          </p:cNvPicPr>
          <p:nvPr/>
        </p:nvPicPr>
        <p:blipFill>
          <a:blip r:embed="rId3">
            <a:extLst/>
          </a:blip>
          <a:stretch>
            <a:fillRect/>
          </a:stretch>
        </p:blipFill>
        <p:spPr>
          <a:xfrm>
            <a:off x="0" y="0"/>
            <a:ext cx="13004800" cy="9856693"/>
          </a:xfrm>
          <a:prstGeom prst="rect">
            <a:avLst/>
          </a:prstGeom>
          <a:ln w="12700">
            <a:miter lim="400000"/>
          </a:ln>
        </p:spPr>
      </p:pic>
      <p:sp>
        <p:nvSpPr>
          <p:cNvPr id="2" name="TextBox 1"/>
          <p:cNvSpPr txBox="1"/>
          <p:nvPr/>
        </p:nvSpPr>
        <p:spPr>
          <a:xfrm>
            <a:off x="1405217" y="1752600"/>
            <a:ext cx="10134600"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8800" b="0"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rPr>
              <a:t>Reflection</a:t>
            </a:r>
          </a:p>
          <a:p>
            <a:pPr marL="0" marR="0" indent="0" algn="ctr" defTabSz="584200" rtl="0" fontAlgn="auto" latinLnBrk="0" hangingPunct="0">
              <a:lnSpc>
                <a:spcPct val="100000"/>
              </a:lnSpc>
              <a:spcBef>
                <a:spcPts val="0"/>
              </a:spcBef>
              <a:spcAft>
                <a:spcPts val="0"/>
              </a:spcAft>
              <a:buClrTx/>
              <a:buSzTx/>
              <a:buFontTx/>
              <a:buNone/>
              <a:tabLst/>
            </a:pPr>
            <a:r>
              <a:rPr lang="en-US" sz="8800" dirty="0" smtClean="0">
                <a:solidFill>
                  <a:schemeClr val="accent3">
                    <a:lumMod val="20000"/>
                    <a:lumOff val="80000"/>
                  </a:schemeClr>
                </a:solidFill>
                <a:latin typeface="Belwe Lt BT" panose="02060502050305020504" pitchFamily="18" charset="0"/>
              </a:rPr>
              <a:t>Contemplation</a:t>
            </a:r>
            <a:endParaRPr lang="en-US" sz="8800" dirty="0">
              <a:solidFill>
                <a:schemeClr val="accent3">
                  <a:lumMod val="20000"/>
                  <a:lumOff val="80000"/>
                </a:schemeClr>
              </a:solidFill>
              <a:latin typeface="Belwe Lt BT" panose="02060502050305020504" pitchFamily="18" charset="0"/>
            </a:endParaRPr>
          </a:p>
          <a:p>
            <a:pPr marL="0" marR="0" indent="0" algn="ctr" defTabSz="584200" rtl="0" fontAlgn="auto" latinLnBrk="0" hangingPunct="0">
              <a:lnSpc>
                <a:spcPct val="100000"/>
              </a:lnSpc>
              <a:spcBef>
                <a:spcPts val="0"/>
              </a:spcBef>
              <a:spcAft>
                <a:spcPts val="0"/>
              </a:spcAft>
              <a:buClrTx/>
              <a:buSzTx/>
              <a:buFontTx/>
              <a:buNone/>
              <a:tabLst/>
            </a:pPr>
            <a:r>
              <a:rPr kumimoji="0" lang="en-US" sz="8800" b="0" i="0" u="none" strike="noStrike" cap="none" spc="0" normalizeH="0" baseline="0" dirty="0" smtClean="0">
                <a:ln>
                  <a:noFill/>
                </a:ln>
                <a:solidFill>
                  <a:schemeClr val="accent3">
                    <a:lumMod val="20000"/>
                    <a:lumOff val="80000"/>
                  </a:schemeClr>
                </a:solidFill>
                <a:effectLst/>
                <a:uFillTx/>
                <a:latin typeface="Belwe Lt BT" panose="02060502050305020504" pitchFamily="18" charset="0"/>
                <a:sym typeface="Helvetica Neue"/>
              </a:rPr>
              <a:t>Projection</a:t>
            </a:r>
          </a:p>
          <a:p>
            <a:pPr marL="0" marR="0" indent="0" algn="ctr" defTabSz="584200" rtl="0" fontAlgn="auto" latinLnBrk="0" hangingPunct="0">
              <a:lnSpc>
                <a:spcPct val="100000"/>
              </a:lnSpc>
              <a:spcBef>
                <a:spcPts val="0"/>
              </a:spcBef>
              <a:spcAft>
                <a:spcPts val="0"/>
              </a:spcAft>
              <a:buClrTx/>
              <a:buSzTx/>
              <a:buFontTx/>
              <a:buNone/>
              <a:tabLst/>
            </a:pPr>
            <a:r>
              <a:rPr lang="en-US" sz="8800" dirty="0" smtClean="0">
                <a:solidFill>
                  <a:schemeClr val="accent3">
                    <a:lumMod val="20000"/>
                    <a:lumOff val="80000"/>
                  </a:schemeClr>
                </a:solidFill>
                <a:latin typeface="Belwe Lt BT" panose="02060502050305020504" pitchFamily="18" charset="0"/>
              </a:rPr>
              <a:t>Application</a:t>
            </a:r>
            <a:endParaRPr kumimoji="0" lang="en-US" sz="8800" b="0" i="0" u="none" strike="noStrike" cap="none" spc="0" normalizeH="0" baseline="0" dirty="0">
              <a:ln>
                <a:noFill/>
              </a:ln>
              <a:solidFill>
                <a:schemeClr val="accent3">
                  <a:lumMod val="20000"/>
                  <a:lumOff val="80000"/>
                </a:schemeClr>
              </a:solidFill>
              <a:effectLst/>
              <a:uFillTx/>
              <a:latin typeface="Belwe Lt BT" panose="02060502050305020504" pitchFamily="18" charset="0"/>
              <a:sym typeface="Helvetica Neue"/>
            </a:endParaRPr>
          </a:p>
        </p:txBody>
      </p:sp>
    </p:spTree>
    <p:extLst>
      <p:ext uri="{BB962C8B-B14F-4D97-AF65-F5344CB8AC3E}">
        <p14:creationId xmlns:p14="http://schemas.microsoft.com/office/powerpoint/2010/main" val="147051228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6.jpeg"/>
          <p:cNvPicPr>
            <a:picLocks noChangeAspect="1"/>
          </p:cNvPicPr>
          <p:nvPr/>
        </p:nvPicPr>
        <p:blipFill>
          <a:blip r:embed="rId3">
            <a:extLst/>
          </a:blip>
          <a:stretch>
            <a:fillRect/>
          </a:stretch>
        </p:blipFill>
        <p:spPr>
          <a:xfrm>
            <a:off x="0" y="0"/>
            <a:ext cx="13004800" cy="9753600"/>
          </a:xfrm>
          <a:prstGeom prst="rect">
            <a:avLst/>
          </a:prstGeom>
          <a:ln w="12700">
            <a:miter lim="400000"/>
          </a:ln>
        </p:spPr>
      </p:pic>
      <p:pic>
        <p:nvPicPr>
          <p:cNvPr id="153" name="image8.jpeg"/>
          <p:cNvPicPr>
            <a:picLocks noChangeAspect="1"/>
          </p:cNvPicPr>
          <p:nvPr/>
        </p:nvPicPr>
        <p:blipFill>
          <a:blip r:embed="rId4">
            <a:extLst/>
          </a:blip>
          <a:stretch>
            <a:fillRect/>
          </a:stretch>
        </p:blipFill>
        <p:spPr>
          <a:xfrm>
            <a:off x="0" y="0"/>
            <a:ext cx="13004800" cy="9753600"/>
          </a:xfrm>
          <a:prstGeom prst="rect">
            <a:avLst/>
          </a:prstGeom>
          <a:ln w="12700">
            <a:miter lim="400000"/>
          </a:ln>
        </p:spPr>
      </p:pic>
      <p:pic>
        <p:nvPicPr>
          <p:cNvPr id="154" name="that_he_gave_goodbye.jpg"/>
          <p:cNvPicPr>
            <a:picLocks noChangeAspect="1"/>
          </p:cNvPicPr>
          <p:nvPr/>
        </p:nvPicPr>
        <p:blipFill>
          <a:blip r:embed="rId5">
            <a:extLst/>
          </a:blip>
          <a:stretch>
            <a:fillRect/>
          </a:stretch>
        </p:blipFill>
        <p:spPr>
          <a:xfrm>
            <a:off x="0" y="0"/>
            <a:ext cx="13004800" cy="9753600"/>
          </a:xfrm>
          <a:prstGeom prst="rect">
            <a:avLst/>
          </a:prstGeom>
          <a:ln w="12700">
            <a:miter lim="400000"/>
          </a:ln>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3228</TotalTime>
  <Words>903</Words>
  <Application>Microsoft Office PowerPoint</Application>
  <PresentationFormat>Custom</PresentationFormat>
  <Paragraphs>86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Smith</dc:creator>
  <cp:lastModifiedBy>GBC</cp:lastModifiedBy>
  <cp:revision>32</cp:revision>
  <cp:lastPrinted>2018-12-16T14:36:11Z</cp:lastPrinted>
  <dcterms:modified xsi:type="dcterms:W3CDTF">2018-12-16T18:13:17Z</dcterms:modified>
</cp:coreProperties>
</file>