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4" r:id="rId2"/>
    <p:sldId id="259" r:id="rId3"/>
    <p:sldId id="261" r:id="rId4"/>
    <p:sldId id="270" r:id="rId5"/>
    <p:sldId id="271" r:id="rId6"/>
    <p:sldId id="268" r:id="rId7"/>
    <p:sldId id="260" r:id="rId8"/>
    <p:sldId id="273" r:id="rId9"/>
    <p:sldId id="257" r:id="rId10"/>
    <p:sldId id="272" r:id="rId11"/>
    <p:sldId id="267" r:id="rId12"/>
    <p:sldId id="265" r:id="rId13"/>
    <p:sldId id="266" r:id="rId14"/>
    <p:sldId id="262" r:id="rId15"/>
    <p:sldId id="275" r:id="rId1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62364" autoAdjust="0"/>
  </p:normalViewPr>
  <p:slideViewPr>
    <p:cSldViewPr>
      <p:cViewPr>
        <p:scale>
          <a:sx n="75" d="100"/>
          <a:sy n="75" d="100"/>
        </p:scale>
        <p:origin x="-1224" y="2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1C266AC1-0F9F-44CF-82E3-D38A93028B19}" type="datetimeFigureOut">
              <a:rPr lang="en-US" smtClean="0"/>
              <a:t>8/14/2016</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C294D312-085C-448B-8D22-B76270AA99EC}" type="slidenum">
              <a:rPr lang="en-US" smtClean="0"/>
              <a:t>‹#›</a:t>
            </a:fld>
            <a:endParaRPr lang="en-US"/>
          </a:p>
        </p:txBody>
      </p:sp>
    </p:spTree>
    <p:extLst>
      <p:ext uri="{BB962C8B-B14F-4D97-AF65-F5344CB8AC3E}">
        <p14:creationId xmlns:p14="http://schemas.microsoft.com/office/powerpoint/2010/main" val="1111544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4D312-085C-448B-8D22-B76270AA99EC}" type="slidenum">
              <a:rPr lang="en-US" smtClean="0"/>
              <a:t>2</a:t>
            </a:fld>
            <a:endParaRPr lang="en-US"/>
          </a:p>
        </p:txBody>
      </p:sp>
    </p:spTree>
    <p:extLst>
      <p:ext uri="{BB962C8B-B14F-4D97-AF65-F5344CB8AC3E}">
        <p14:creationId xmlns:p14="http://schemas.microsoft.com/office/powerpoint/2010/main" val="622648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2 Corinthians 3:4-5New King James Version (NKJV)</a:t>
            </a:r>
          </a:p>
          <a:p>
            <a:endParaRPr lang="en-US" dirty="0" smtClean="0"/>
          </a:p>
          <a:p>
            <a:r>
              <a:rPr lang="en-US" dirty="0" smtClean="0"/>
              <a:t>4 And we have such trust through Christ toward God. 5 Not that we are sufficient of ourselves to think of anything as being from ourselves, but our sufficiency is from God, </a:t>
            </a:r>
            <a:endParaRPr lang="en-US" dirty="0"/>
          </a:p>
        </p:txBody>
      </p:sp>
      <p:sp>
        <p:nvSpPr>
          <p:cNvPr id="4" name="Slide Number Placeholder 3"/>
          <p:cNvSpPr>
            <a:spLocks noGrp="1"/>
          </p:cNvSpPr>
          <p:nvPr>
            <p:ph type="sldNum" sz="quarter" idx="10"/>
          </p:nvPr>
        </p:nvSpPr>
        <p:spPr/>
        <p:txBody>
          <a:bodyPr/>
          <a:lstStyle/>
          <a:p>
            <a:fld id="{C294D312-085C-448B-8D22-B76270AA99EC}" type="slidenum">
              <a:rPr lang="en-US" smtClean="0"/>
              <a:t>11</a:t>
            </a:fld>
            <a:endParaRPr lang="en-US"/>
          </a:p>
        </p:txBody>
      </p:sp>
    </p:spTree>
    <p:extLst>
      <p:ext uri="{BB962C8B-B14F-4D97-AF65-F5344CB8AC3E}">
        <p14:creationId xmlns:p14="http://schemas.microsoft.com/office/powerpoint/2010/main" val="1764545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Colossians 3:1-4 - If ye then be risen with Christ, seek those things which are above, where Christ </a:t>
            </a:r>
            <a:r>
              <a:rPr lang="en-US" dirty="0" err="1" smtClean="0"/>
              <a:t>sitteth</a:t>
            </a:r>
            <a:r>
              <a:rPr lang="en-US" dirty="0" smtClean="0"/>
              <a:t> on the right hand of God.   (Read More...)</a:t>
            </a:r>
          </a:p>
          <a:p>
            <a:endParaRPr lang="en-US" dirty="0" smtClean="0"/>
          </a:p>
          <a:p>
            <a:r>
              <a:rPr lang="en-US" dirty="0" smtClean="0"/>
              <a:t>Romans 8:5 - For they that are after the flesh do mind the things of the flesh; but they that are after the Spirit the things of the Spirit.</a:t>
            </a:r>
          </a:p>
          <a:p>
            <a:endParaRPr lang="en-US" dirty="0"/>
          </a:p>
        </p:txBody>
      </p:sp>
      <p:sp>
        <p:nvSpPr>
          <p:cNvPr id="4" name="Slide Number Placeholder 3"/>
          <p:cNvSpPr>
            <a:spLocks noGrp="1"/>
          </p:cNvSpPr>
          <p:nvPr>
            <p:ph type="sldNum" sz="quarter" idx="10"/>
          </p:nvPr>
        </p:nvSpPr>
        <p:spPr/>
        <p:txBody>
          <a:bodyPr/>
          <a:lstStyle/>
          <a:p>
            <a:fld id="{C294D312-085C-448B-8D22-B76270AA99EC}" type="slidenum">
              <a:rPr lang="en-US" smtClean="0"/>
              <a:t>12</a:t>
            </a:fld>
            <a:endParaRPr lang="en-US"/>
          </a:p>
        </p:txBody>
      </p:sp>
    </p:spTree>
    <p:extLst>
      <p:ext uri="{BB962C8B-B14F-4D97-AF65-F5344CB8AC3E}">
        <p14:creationId xmlns:p14="http://schemas.microsoft.com/office/powerpoint/2010/main" val="4249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Ephesians 4:28-29New King James Version (NKJV)</a:t>
            </a:r>
          </a:p>
          <a:p>
            <a:endParaRPr lang="en-US" dirty="0" smtClean="0"/>
          </a:p>
          <a:p>
            <a:r>
              <a:rPr lang="en-US" dirty="0" smtClean="0"/>
              <a:t>28 Let him who stole steal no longer, but rather let him labor, working with his hands what is good, that he may have something to give him who has need. 29 Let no corrupt word proceed out of your mouth, but what is good for necessary edification, that it may impart grace to the hearers. </a:t>
            </a:r>
          </a:p>
          <a:p>
            <a:endParaRPr lang="en-US" dirty="0" smtClean="0"/>
          </a:p>
          <a:p>
            <a:endParaRPr lang="en-US" dirty="0" smtClean="0"/>
          </a:p>
          <a:p>
            <a:r>
              <a:rPr lang="en-US" dirty="0" smtClean="0"/>
              <a:t>Philippians 2:3-4 New King James Version (NKJV)</a:t>
            </a:r>
          </a:p>
          <a:p>
            <a:endParaRPr lang="en-US" dirty="0" smtClean="0"/>
          </a:p>
          <a:p>
            <a:r>
              <a:rPr lang="en-US" dirty="0" smtClean="0"/>
              <a:t>3 Let nothing be done through selfish ambition or conceit, but in lowliness of mind let each esteem others better than himself. 4 Let each of you look out not only for his own interests, but also for the interests of others.</a:t>
            </a:r>
          </a:p>
        </p:txBody>
      </p:sp>
      <p:sp>
        <p:nvSpPr>
          <p:cNvPr id="4" name="Slide Number Placeholder 3"/>
          <p:cNvSpPr>
            <a:spLocks noGrp="1"/>
          </p:cNvSpPr>
          <p:nvPr>
            <p:ph type="sldNum" sz="quarter" idx="10"/>
          </p:nvPr>
        </p:nvSpPr>
        <p:spPr/>
        <p:txBody>
          <a:bodyPr/>
          <a:lstStyle/>
          <a:p>
            <a:fld id="{C294D312-085C-448B-8D22-B76270AA99EC}" type="slidenum">
              <a:rPr lang="en-US" smtClean="0"/>
              <a:t>13</a:t>
            </a:fld>
            <a:endParaRPr lang="en-US"/>
          </a:p>
        </p:txBody>
      </p:sp>
    </p:spTree>
    <p:extLst>
      <p:ext uri="{BB962C8B-B14F-4D97-AF65-F5344CB8AC3E}">
        <p14:creationId xmlns:p14="http://schemas.microsoft.com/office/powerpoint/2010/main" val="1405971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4D312-085C-448B-8D22-B76270AA99EC}" type="slidenum">
              <a:rPr lang="en-US" smtClean="0"/>
              <a:t>14</a:t>
            </a:fld>
            <a:endParaRPr lang="en-US"/>
          </a:p>
        </p:txBody>
      </p:sp>
    </p:spTree>
    <p:extLst>
      <p:ext uri="{BB962C8B-B14F-4D97-AF65-F5344CB8AC3E}">
        <p14:creationId xmlns:p14="http://schemas.microsoft.com/office/powerpoint/2010/main" val="2814356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4D312-085C-448B-8D22-B76270AA99EC}" type="slidenum">
              <a:rPr lang="en-US" smtClean="0"/>
              <a:t>3</a:t>
            </a:fld>
            <a:endParaRPr lang="en-US"/>
          </a:p>
        </p:txBody>
      </p:sp>
    </p:spTree>
    <p:extLst>
      <p:ext uri="{BB962C8B-B14F-4D97-AF65-F5344CB8AC3E}">
        <p14:creationId xmlns:p14="http://schemas.microsoft.com/office/powerpoint/2010/main" val="1130506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4D312-085C-448B-8D22-B76270AA99EC}" type="slidenum">
              <a:rPr lang="en-US" smtClean="0"/>
              <a:t>4</a:t>
            </a:fld>
            <a:endParaRPr lang="en-US"/>
          </a:p>
        </p:txBody>
      </p:sp>
    </p:spTree>
    <p:extLst>
      <p:ext uri="{BB962C8B-B14F-4D97-AF65-F5344CB8AC3E}">
        <p14:creationId xmlns:p14="http://schemas.microsoft.com/office/powerpoint/2010/main" val="268089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4D312-085C-448B-8D22-B76270AA99EC}" type="slidenum">
              <a:rPr lang="en-US" smtClean="0"/>
              <a:t>5</a:t>
            </a:fld>
            <a:endParaRPr lang="en-US"/>
          </a:p>
        </p:txBody>
      </p:sp>
    </p:spTree>
    <p:extLst>
      <p:ext uri="{BB962C8B-B14F-4D97-AF65-F5344CB8AC3E}">
        <p14:creationId xmlns:p14="http://schemas.microsoft.com/office/powerpoint/2010/main" val="4277319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4D312-085C-448B-8D22-B76270AA99EC}" type="slidenum">
              <a:rPr lang="en-US" smtClean="0"/>
              <a:t>6</a:t>
            </a:fld>
            <a:endParaRPr lang="en-US"/>
          </a:p>
        </p:txBody>
      </p:sp>
    </p:spTree>
    <p:extLst>
      <p:ext uri="{BB962C8B-B14F-4D97-AF65-F5344CB8AC3E}">
        <p14:creationId xmlns:p14="http://schemas.microsoft.com/office/powerpoint/2010/main" val="1387192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4D312-085C-448B-8D22-B76270AA99EC}" type="slidenum">
              <a:rPr lang="en-US" smtClean="0"/>
              <a:t>7</a:t>
            </a:fld>
            <a:endParaRPr lang="en-US"/>
          </a:p>
        </p:txBody>
      </p:sp>
    </p:spTree>
    <p:extLst>
      <p:ext uri="{BB962C8B-B14F-4D97-AF65-F5344CB8AC3E}">
        <p14:creationId xmlns:p14="http://schemas.microsoft.com/office/powerpoint/2010/main" val="227420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4D312-085C-448B-8D22-B76270AA99EC}" type="slidenum">
              <a:rPr lang="en-US" smtClean="0"/>
              <a:t>8</a:t>
            </a:fld>
            <a:endParaRPr lang="en-US"/>
          </a:p>
        </p:txBody>
      </p:sp>
    </p:spTree>
    <p:extLst>
      <p:ext uri="{BB962C8B-B14F-4D97-AF65-F5344CB8AC3E}">
        <p14:creationId xmlns:p14="http://schemas.microsoft.com/office/powerpoint/2010/main" val="2488825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2000 Olympics there was a swimming competition</a:t>
            </a:r>
            <a:r>
              <a:rPr lang="en-US" baseline="0" dirty="0" smtClean="0"/>
              <a:t> where there were two Americans involved one won gold and </a:t>
            </a:r>
            <a:r>
              <a:rPr lang="en-US" baseline="0" dirty="0" err="1" smtClean="0"/>
              <a:t>and</a:t>
            </a:r>
            <a:r>
              <a:rPr lang="en-US" baseline="0" dirty="0" smtClean="0"/>
              <a:t> one won 5</a:t>
            </a:r>
            <a:r>
              <a:rPr lang="en-US" baseline="30000" dirty="0" smtClean="0"/>
              <a:t>th</a:t>
            </a:r>
            <a:r>
              <a:rPr lang="en-US" baseline="0" dirty="0" smtClean="0"/>
              <a:t> place. They both worked a minimum of 6-8 </a:t>
            </a:r>
            <a:r>
              <a:rPr lang="en-US" baseline="0" dirty="0" err="1" smtClean="0"/>
              <a:t>hrs</a:t>
            </a:r>
            <a:r>
              <a:rPr lang="en-US" baseline="0" dirty="0" smtClean="0"/>
              <a:t> a day preparing for the games they both concentrated and dreamed of gold one achieved the other fell short and as a matter of fact the fifth place finisher did not win a metal in any of his events and went home winless. Did he stop competing because the games proved him to be a loser did he let the events of two weeks one </a:t>
            </a:r>
            <a:r>
              <a:rPr lang="en-US" baseline="0" dirty="0" err="1" smtClean="0"/>
              <a:t>one</a:t>
            </a:r>
            <a:r>
              <a:rPr lang="en-US" baseline="0" dirty="0" smtClean="0"/>
              <a:t> would blame him he needs to get on with his life and put those haughty dreams behind him. But no he went home and worked hard and qualified for the next and the next and the next and this years games and Michael Phelps has become the most decorated swimmer in Olympic history The path of success is paved with failures</a:t>
            </a:r>
            <a:endParaRPr lang="en-US" dirty="0"/>
          </a:p>
        </p:txBody>
      </p:sp>
      <p:sp>
        <p:nvSpPr>
          <p:cNvPr id="4" name="Slide Number Placeholder 3"/>
          <p:cNvSpPr>
            <a:spLocks noGrp="1"/>
          </p:cNvSpPr>
          <p:nvPr>
            <p:ph type="sldNum" sz="quarter" idx="10"/>
          </p:nvPr>
        </p:nvSpPr>
        <p:spPr/>
        <p:txBody>
          <a:bodyPr/>
          <a:lstStyle/>
          <a:p>
            <a:fld id="{C294D312-085C-448B-8D22-B76270AA99EC}" type="slidenum">
              <a:rPr lang="en-US" smtClean="0"/>
              <a:t>9</a:t>
            </a:fld>
            <a:endParaRPr lang="en-US"/>
          </a:p>
        </p:txBody>
      </p:sp>
    </p:spTree>
    <p:extLst>
      <p:ext uri="{BB962C8B-B14F-4D97-AF65-F5344CB8AC3E}">
        <p14:creationId xmlns:p14="http://schemas.microsoft.com/office/powerpoint/2010/main" val="835984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world has gone to heck in a hand basket and there</a:t>
            </a:r>
            <a:r>
              <a:rPr lang="en-US" baseline="0" dirty="0" smtClean="0"/>
              <a:t> is nothing I can do about it so why bother it is easier if I don’t care.</a:t>
            </a:r>
          </a:p>
          <a:p>
            <a:r>
              <a:rPr lang="en-US" baseline="0" dirty="0" smtClean="0"/>
              <a:t>What we do does not matter </a:t>
            </a:r>
            <a:endParaRPr lang="en-US" dirty="0"/>
          </a:p>
        </p:txBody>
      </p:sp>
      <p:sp>
        <p:nvSpPr>
          <p:cNvPr id="4" name="Slide Number Placeholder 3"/>
          <p:cNvSpPr>
            <a:spLocks noGrp="1"/>
          </p:cNvSpPr>
          <p:nvPr>
            <p:ph type="sldNum" sz="quarter" idx="10"/>
          </p:nvPr>
        </p:nvSpPr>
        <p:spPr/>
        <p:txBody>
          <a:bodyPr/>
          <a:lstStyle/>
          <a:p>
            <a:fld id="{C294D312-085C-448B-8D22-B76270AA99EC}" type="slidenum">
              <a:rPr lang="en-US" smtClean="0"/>
              <a:t>10</a:t>
            </a:fld>
            <a:endParaRPr lang="en-US"/>
          </a:p>
        </p:txBody>
      </p:sp>
    </p:spTree>
    <p:extLst>
      <p:ext uri="{BB962C8B-B14F-4D97-AF65-F5344CB8AC3E}">
        <p14:creationId xmlns:p14="http://schemas.microsoft.com/office/powerpoint/2010/main" val="261477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7C78D6E-C0B3-486C-899C-619A5192C011}" type="datetimeFigureOut">
              <a:rPr lang="en-US" smtClean="0"/>
              <a:t>8/14/2016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FBF8D26-1E77-4EC6-8254-14E8203DEAD7}"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C78D6E-C0B3-486C-899C-619A5192C011}"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F8D26-1E77-4EC6-8254-14E8203DEA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C78D6E-C0B3-486C-899C-619A5192C011}"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F8D26-1E77-4EC6-8254-14E8203DEA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C78D6E-C0B3-486C-899C-619A5192C011}"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F8D26-1E77-4EC6-8254-14E8203DEA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7C78D6E-C0B3-486C-899C-619A5192C011}"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FBF8D26-1E77-4EC6-8254-14E8203DEAD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C78D6E-C0B3-486C-899C-619A5192C011}"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F8D26-1E77-4EC6-8254-14E8203DEA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7C78D6E-C0B3-486C-899C-619A5192C011}" type="datetimeFigureOut">
              <a:rPr lang="en-US" smtClean="0"/>
              <a:t>8/14/2016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BF8D26-1E77-4EC6-8254-14E8203DEA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7C78D6E-C0B3-486C-899C-619A5192C011}" type="datetimeFigureOut">
              <a:rPr lang="en-US" smtClean="0"/>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BF8D26-1E77-4EC6-8254-14E8203DEA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78D6E-C0B3-486C-899C-619A5192C011}" type="datetimeFigureOut">
              <a:rPr lang="en-US" smtClean="0"/>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BF8D26-1E77-4EC6-8254-14E8203DEA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C78D6E-C0B3-486C-899C-619A5192C011}"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F8D26-1E77-4EC6-8254-14E8203DEAD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7C78D6E-C0B3-486C-899C-619A5192C011}"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F8D26-1E77-4EC6-8254-14E8203DEAD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7C78D6E-C0B3-486C-899C-619A5192C011}" type="datetimeFigureOut">
              <a:rPr lang="en-US" smtClean="0"/>
              <a:t>8/14/2016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FBF8D26-1E77-4EC6-8254-14E8203DEAD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027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000"/>
            <a:ext cx="9220200" cy="210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600199"/>
            <a:ext cx="9144000" cy="2123658"/>
          </a:xfrm>
          <a:prstGeom prst="rect">
            <a:avLst/>
          </a:prstGeom>
          <a:noFill/>
        </p:spPr>
        <p:txBody>
          <a:bodyPr wrap="square" rtlCol="0">
            <a:spAutoFit/>
          </a:bodyPr>
          <a:lstStyle/>
          <a:p>
            <a:r>
              <a:rPr lang="en-US" sz="4400" u="sng" dirty="0" smtClean="0">
                <a:effectLst>
                  <a:outerShdw blurRad="38100" dist="38100" dir="2700000" algn="tl">
                    <a:srgbClr val="000000">
                      <a:alpha val="43137"/>
                    </a:srgbClr>
                  </a:outerShdw>
                </a:effectLst>
              </a:rPr>
              <a:t>Dangers</a:t>
            </a:r>
            <a:r>
              <a:rPr lang="en-US" sz="4400" dirty="0" smtClean="0">
                <a:effectLst>
                  <a:outerShdw blurRad="38100" dist="38100" dir="2700000" algn="tl">
                    <a:srgbClr val="000000">
                      <a:alpha val="43137"/>
                    </a:srgbClr>
                  </a:outerShdw>
                </a:effectLst>
              </a:rPr>
              <a:t> I don’t care because:</a:t>
            </a:r>
          </a:p>
          <a:p>
            <a:endParaRPr lang="en-US" sz="4400" dirty="0" smtClean="0">
              <a:effectLst>
                <a:outerShdw blurRad="38100" dist="38100" dir="2700000" algn="tl">
                  <a:srgbClr val="000000">
                    <a:alpha val="43137"/>
                  </a:srgbClr>
                </a:outerShdw>
              </a:effectLst>
            </a:endParaRPr>
          </a:p>
          <a:p>
            <a:pPr marL="571500" indent="-571500">
              <a:buFont typeface="Wingdings" panose="05000000000000000000" pitchFamily="2" charset="2"/>
              <a:buChar char="v"/>
            </a:pPr>
            <a:r>
              <a:rPr lang="en-US" sz="4400" dirty="0" smtClean="0">
                <a:effectLst>
                  <a:outerShdw blurRad="38100" dist="38100" dir="2700000" algn="tl">
                    <a:srgbClr val="000000">
                      <a:alpha val="43137"/>
                    </a:srgbClr>
                  </a:outerShdw>
                </a:effectLst>
              </a:rPr>
              <a:t>All is futile </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6806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91440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1952050"/>
            <a:ext cx="2438400" cy="584775"/>
          </a:xfrm>
          <a:prstGeom prst="rect">
            <a:avLst/>
          </a:prstGeom>
          <a:noFill/>
        </p:spPr>
        <p:txBody>
          <a:bodyPr wrap="square" rtlCol="0">
            <a:spAutoFit/>
          </a:bodyPr>
          <a:lstStyle/>
          <a:p>
            <a:r>
              <a:rPr lang="en-US" sz="3200" dirty="0" smtClean="0"/>
              <a:t>Destroyers</a:t>
            </a:r>
            <a:endParaRPr lang="en-US" sz="3200" dirty="0"/>
          </a:p>
        </p:txBody>
      </p:sp>
      <p:sp>
        <p:nvSpPr>
          <p:cNvPr id="3" name="TextBox 2"/>
          <p:cNvSpPr txBox="1"/>
          <p:nvPr/>
        </p:nvSpPr>
        <p:spPr>
          <a:xfrm>
            <a:off x="228600" y="2971800"/>
            <a:ext cx="85344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Look to God and not to self</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4864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514350"/>
            <a:ext cx="58293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200" y="5482679"/>
            <a:ext cx="7010400" cy="769441"/>
          </a:xfrm>
          <a:prstGeom prst="rect">
            <a:avLst/>
          </a:prstGeom>
          <a:noFill/>
        </p:spPr>
        <p:txBody>
          <a:bodyPr wrap="square" rtlCol="0">
            <a:spAutoFit/>
          </a:bodyPr>
          <a:lstStyle/>
          <a:p>
            <a:pPr algn="ctr"/>
            <a:r>
              <a:rPr lang="en-US" sz="4400" dirty="0" smtClean="0"/>
              <a:t>Or Yourself</a:t>
            </a:r>
            <a:endParaRPr lang="en-US" sz="4400" dirty="0"/>
          </a:p>
        </p:txBody>
      </p:sp>
    </p:spTree>
    <p:extLst>
      <p:ext uri="{BB962C8B-B14F-4D97-AF65-F5344CB8AC3E}">
        <p14:creationId xmlns:p14="http://schemas.microsoft.com/office/powerpoint/2010/main" val="19958016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220199"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2895600"/>
            <a:ext cx="8077200" cy="2554545"/>
          </a:xfrm>
          <a:prstGeom prst="rect">
            <a:avLst/>
          </a:prstGeom>
          <a:noFill/>
        </p:spPr>
        <p:txBody>
          <a:bodyPr wrap="square" rtlCol="0">
            <a:spAutoFit/>
          </a:bodyPr>
          <a:lstStyle/>
          <a:p>
            <a:pPr marL="457200" indent="-457200">
              <a:buFont typeface="Wingdings" panose="05000000000000000000" pitchFamily="2" charset="2"/>
              <a:buChar char="v"/>
            </a:pPr>
            <a:r>
              <a:rPr lang="en-US" sz="3200" dirty="0" smtClean="0">
                <a:effectLst>
                  <a:outerShdw blurRad="38100" dist="38100" dir="2700000" algn="tl">
                    <a:srgbClr val="000000">
                      <a:alpha val="43137"/>
                    </a:srgbClr>
                  </a:outerShdw>
                </a:effectLst>
              </a:rPr>
              <a:t>Look out for the needs of others</a:t>
            </a:r>
          </a:p>
          <a:p>
            <a:r>
              <a:rPr lang="en-US" sz="3200" dirty="0" smtClean="0">
                <a:effectLst>
                  <a:outerShdw blurRad="38100" dist="38100" dir="2700000" algn="tl">
                    <a:srgbClr val="000000">
                      <a:alpha val="43137"/>
                    </a:srgbClr>
                  </a:outerShdw>
                </a:effectLst>
              </a:rPr>
              <a:t>Eph. 4:28-29</a:t>
            </a:r>
          </a:p>
          <a:p>
            <a:endParaRPr lang="en-US" sz="3200" dirty="0" smtClean="0">
              <a:effectLst>
                <a:outerShdw blurRad="38100" dist="38100" dir="2700000" algn="tl">
                  <a:srgbClr val="000000">
                    <a:alpha val="43137"/>
                  </a:srgbClr>
                </a:outerShdw>
              </a:effectLst>
            </a:endParaRPr>
          </a:p>
          <a:p>
            <a:pPr marL="457200" indent="-457200">
              <a:buFont typeface="Wingdings" panose="05000000000000000000" pitchFamily="2" charset="2"/>
              <a:buChar char="v"/>
            </a:pPr>
            <a:r>
              <a:rPr lang="en-US" sz="3200" dirty="0" smtClean="0">
                <a:effectLst>
                  <a:outerShdw blurRad="38100" dist="38100" dir="2700000" algn="tl">
                    <a:srgbClr val="000000">
                      <a:alpha val="43137"/>
                    </a:srgbClr>
                  </a:outerShdw>
                </a:effectLst>
              </a:rPr>
              <a:t>Put others needs first</a:t>
            </a:r>
          </a:p>
          <a:p>
            <a:r>
              <a:rPr lang="en-US" sz="3200" dirty="0" smtClean="0">
                <a:effectLst>
                  <a:outerShdw blurRad="38100" dist="38100" dir="2700000" algn="tl">
                    <a:srgbClr val="000000">
                      <a:alpha val="43137"/>
                    </a:srgbClr>
                  </a:outerShdw>
                </a:effectLst>
              </a:rPr>
              <a:t>Phil. 2: 3-4</a:t>
            </a:r>
            <a:endParaRPr lang="en-US" sz="3200" dirty="0">
              <a:effectLst>
                <a:outerShdw blurRad="38100" dist="38100" dir="2700000" algn="tl">
                  <a:srgbClr val="000000">
                    <a:alpha val="43137"/>
                  </a:srgbClr>
                </a:outerShdw>
              </a:effectLst>
            </a:endParaRPr>
          </a:p>
        </p:txBody>
      </p:sp>
      <p:sp>
        <p:nvSpPr>
          <p:cNvPr id="3" name="TextBox 2"/>
          <p:cNvSpPr txBox="1"/>
          <p:nvPr/>
        </p:nvSpPr>
        <p:spPr>
          <a:xfrm>
            <a:off x="203200" y="1676400"/>
            <a:ext cx="30480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Destroyers</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5904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3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23937" y="2961649"/>
            <a:ext cx="7086600" cy="1015663"/>
          </a:xfrm>
          <a:prstGeom prst="rect">
            <a:avLst/>
          </a:prstGeom>
          <a:noFill/>
        </p:spPr>
        <p:txBody>
          <a:bodyPr wrap="square" rtlCol="0">
            <a:spAutoFit/>
          </a:bodyPr>
          <a:lstStyle/>
          <a:p>
            <a:pPr algn="ctr"/>
            <a:r>
              <a:rPr lang="en-US" sz="6000" dirty="0" smtClean="0">
                <a:solidFill>
                  <a:schemeClr val="accent3">
                    <a:lumMod val="50000"/>
                  </a:schemeClr>
                </a:solidFill>
              </a:rPr>
              <a:t>Will Destroy</a:t>
            </a:r>
            <a:endParaRPr lang="en-US" sz="6000" dirty="0">
              <a:solidFill>
                <a:schemeClr val="accent3">
                  <a:lumMod val="50000"/>
                </a:schemeClr>
              </a:solidFill>
            </a:endParaRPr>
          </a:p>
        </p:txBody>
      </p:sp>
    </p:spTree>
    <p:extLst>
      <p:ext uri="{BB962C8B-B14F-4D97-AF65-F5344CB8AC3E}">
        <p14:creationId xmlns:p14="http://schemas.microsoft.com/office/powerpoint/2010/main" val="26289801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26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050"/>
            <a:ext cx="9239250" cy="289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3200400"/>
            <a:ext cx="7696200" cy="1077218"/>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Apathy – from the Greek  a ( no) + pathos </a:t>
            </a:r>
          </a:p>
          <a:p>
            <a:r>
              <a:rPr lang="en-US" sz="3200" dirty="0" smtClean="0">
                <a:effectLst>
                  <a:outerShdw blurRad="38100" dist="38100" dir="2700000" algn="tl">
                    <a:srgbClr val="000000">
                      <a:alpha val="43137"/>
                    </a:srgbClr>
                  </a:outerShdw>
                </a:effectLst>
              </a:rPr>
              <a:t>( passion / feelings)</a:t>
            </a:r>
            <a:endParaRPr lang="en-US" sz="3200" dirty="0">
              <a:effectLst>
                <a:outerShdw blurRad="38100" dist="38100" dir="2700000" algn="tl">
                  <a:srgbClr val="000000">
                    <a:alpha val="43137"/>
                  </a:srgbClr>
                </a:outerShdw>
              </a:effectLst>
            </a:endParaRPr>
          </a:p>
        </p:txBody>
      </p:sp>
      <p:sp>
        <p:nvSpPr>
          <p:cNvPr id="5" name="TextBox 4"/>
          <p:cNvSpPr txBox="1"/>
          <p:nvPr/>
        </p:nvSpPr>
        <p:spPr>
          <a:xfrm>
            <a:off x="304800" y="72479"/>
            <a:ext cx="2303836" cy="769441"/>
          </a:xfrm>
          <a:prstGeom prst="rect">
            <a:avLst/>
          </a:prstGeom>
          <a:noFill/>
        </p:spPr>
        <p:txBody>
          <a:bodyPr wrap="none" rtlCol="0">
            <a:spAutoFit/>
          </a:bodyPr>
          <a:lstStyle/>
          <a:p>
            <a:r>
              <a:rPr lang="en-US" sz="4400" dirty="0" smtClean="0">
                <a:effectLst>
                  <a:outerShdw blurRad="38100" dist="38100" dir="2700000" algn="tl">
                    <a:srgbClr val="000000">
                      <a:alpha val="43137"/>
                    </a:srgbClr>
                  </a:outerShdw>
                </a:effectLst>
              </a:rPr>
              <a:t>Definers</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15059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63050" cy="289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72479"/>
            <a:ext cx="2303836" cy="769441"/>
          </a:xfrm>
          <a:prstGeom prst="rect">
            <a:avLst/>
          </a:prstGeom>
          <a:noFill/>
        </p:spPr>
        <p:txBody>
          <a:bodyPr wrap="none" rtlCol="0">
            <a:spAutoFit/>
          </a:bodyPr>
          <a:lstStyle/>
          <a:p>
            <a:r>
              <a:rPr lang="en-US" sz="4400" dirty="0" smtClean="0">
                <a:effectLst>
                  <a:outerShdw blurRad="38100" dist="38100" dir="2700000" algn="tl">
                    <a:srgbClr val="000000">
                      <a:alpha val="43137"/>
                    </a:srgbClr>
                  </a:outerShdw>
                </a:effectLst>
              </a:rPr>
              <a:t>Definers</a:t>
            </a:r>
            <a:endParaRPr lang="en-US" sz="4400" dirty="0">
              <a:effectLst>
                <a:outerShdw blurRad="38100" dist="38100" dir="2700000" algn="tl">
                  <a:srgbClr val="000000">
                    <a:alpha val="43137"/>
                  </a:srgbClr>
                </a:outerShdw>
              </a:effectLst>
            </a:endParaRPr>
          </a:p>
        </p:txBody>
      </p:sp>
      <p:sp>
        <p:nvSpPr>
          <p:cNvPr id="2" name="TextBox 1"/>
          <p:cNvSpPr txBox="1"/>
          <p:nvPr/>
        </p:nvSpPr>
        <p:spPr>
          <a:xfrm>
            <a:off x="304800" y="3352800"/>
            <a:ext cx="8382000" cy="1077218"/>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Apathy  - a feeling believed  that your plans won't work</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24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63050" cy="289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72479"/>
            <a:ext cx="2303836" cy="769441"/>
          </a:xfrm>
          <a:prstGeom prst="rect">
            <a:avLst/>
          </a:prstGeom>
          <a:noFill/>
        </p:spPr>
        <p:txBody>
          <a:bodyPr wrap="none" rtlCol="0">
            <a:spAutoFit/>
          </a:bodyPr>
          <a:lstStyle/>
          <a:p>
            <a:r>
              <a:rPr lang="en-US" sz="4400" dirty="0" smtClean="0">
                <a:effectLst>
                  <a:outerShdw blurRad="38100" dist="38100" dir="2700000" algn="tl">
                    <a:srgbClr val="000000">
                      <a:alpha val="43137"/>
                    </a:srgbClr>
                  </a:outerShdw>
                </a:effectLst>
              </a:rPr>
              <a:t>Definers</a:t>
            </a:r>
            <a:endParaRPr lang="en-US" sz="4400" dirty="0">
              <a:effectLst>
                <a:outerShdw blurRad="38100" dist="38100" dir="2700000" algn="tl">
                  <a:srgbClr val="000000">
                    <a:alpha val="43137"/>
                  </a:srgbClr>
                </a:outerShdw>
              </a:effectLst>
            </a:endParaRPr>
          </a:p>
        </p:txBody>
      </p:sp>
      <p:sp>
        <p:nvSpPr>
          <p:cNvPr id="2" name="TextBox 1"/>
          <p:cNvSpPr txBox="1"/>
          <p:nvPr/>
        </p:nvSpPr>
        <p:spPr>
          <a:xfrm>
            <a:off x="304800" y="3352800"/>
            <a:ext cx="8382000" cy="1077218"/>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Apathy  - a feeling believed that you will never reach your goals </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02060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63050" cy="289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72479"/>
            <a:ext cx="2303836" cy="769441"/>
          </a:xfrm>
          <a:prstGeom prst="rect">
            <a:avLst/>
          </a:prstGeom>
          <a:noFill/>
        </p:spPr>
        <p:txBody>
          <a:bodyPr wrap="none" rtlCol="0">
            <a:spAutoFit/>
          </a:bodyPr>
          <a:lstStyle/>
          <a:p>
            <a:r>
              <a:rPr lang="en-US" sz="4400" dirty="0" smtClean="0">
                <a:effectLst>
                  <a:outerShdw blurRad="38100" dist="38100" dir="2700000" algn="tl">
                    <a:srgbClr val="000000">
                      <a:alpha val="43137"/>
                    </a:srgbClr>
                  </a:outerShdw>
                </a:effectLst>
              </a:rPr>
              <a:t>Definers</a:t>
            </a:r>
            <a:endParaRPr lang="en-US" sz="4400" dirty="0">
              <a:effectLst>
                <a:outerShdw blurRad="38100" dist="38100" dir="2700000" algn="tl">
                  <a:srgbClr val="000000">
                    <a:alpha val="43137"/>
                  </a:srgbClr>
                </a:outerShdw>
              </a:effectLst>
            </a:endParaRPr>
          </a:p>
        </p:txBody>
      </p:sp>
      <p:sp>
        <p:nvSpPr>
          <p:cNvPr id="2" name="TextBox 1"/>
          <p:cNvSpPr txBox="1"/>
          <p:nvPr/>
        </p:nvSpPr>
        <p:spPr>
          <a:xfrm>
            <a:off x="304800" y="3352800"/>
            <a:ext cx="83820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Apathy  - a loss of faith</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4926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000"/>
            <a:ext cx="9220200" cy="210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600199"/>
            <a:ext cx="9144000" cy="2123658"/>
          </a:xfrm>
          <a:prstGeom prst="rect">
            <a:avLst/>
          </a:prstGeom>
          <a:noFill/>
        </p:spPr>
        <p:txBody>
          <a:bodyPr wrap="square" rtlCol="0">
            <a:spAutoFit/>
          </a:bodyPr>
          <a:lstStyle/>
          <a:p>
            <a:r>
              <a:rPr lang="en-US" sz="4400" u="sng" dirty="0" smtClean="0">
                <a:effectLst>
                  <a:outerShdw blurRad="38100" dist="38100" dir="2700000" algn="tl">
                    <a:srgbClr val="000000">
                      <a:alpha val="43137"/>
                    </a:srgbClr>
                  </a:outerShdw>
                </a:effectLst>
              </a:rPr>
              <a:t>Dangers</a:t>
            </a:r>
            <a:r>
              <a:rPr lang="en-US" sz="4400" dirty="0" smtClean="0">
                <a:effectLst>
                  <a:outerShdw blurRad="38100" dist="38100" dir="2700000" algn="tl">
                    <a:srgbClr val="000000">
                      <a:alpha val="43137"/>
                    </a:srgbClr>
                  </a:outerShdw>
                </a:effectLst>
              </a:rPr>
              <a:t> I don’t care because:</a:t>
            </a:r>
          </a:p>
          <a:p>
            <a:endParaRPr lang="en-US" sz="4400" dirty="0" smtClean="0">
              <a:effectLst>
                <a:outerShdw blurRad="38100" dist="38100" dir="2700000" algn="tl">
                  <a:srgbClr val="000000">
                    <a:alpha val="43137"/>
                  </a:srgbClr>
                </a:outerShdw>
              </a:effectLst>
            </a:endParaRPr>
          </a:p>
          <a:p>
            <a:pPr marL="571500" indent="-571500">
              <a:buFont typeface="Wingdings" panose="05000000000000000000" pitchFamily="2" charset="2"/>
              <a:buChar char="v"/>
            </a:pPr>
            <a:r>
              <a:rPr lang="en-US" sz="4400" dirty="0" smtClean="0">
                <a:effectLst>
                  <a:outerShdw blurRad="38100" dist="38100" dir="2700000" algn="tl">
                    <a:srgbClr val="000000">
                      <a:alpha val="43137"/>
                    </a:srgbClr>
                  </a:outerShdw>
                </a:effectLst>
              </a:rPr>
              <a:t>I am not good enough.</a:t>
            </a:r>
          </a:p>
        </p:txBody>
      </p:sp>
    </p:spTree>
    <p:extLst>
      <p:ext uri="{BB962C8B-B14F-4D97-AF65-F5344CB8AC3E}">
        <p14:creationId xmlns:p14="http://schemas.microsoft.com/office/powerpoint/2010/main" val="82253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398"/>
            <a:ext cx="7620000" cy="525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8675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000"/>
            <a:ext cx="9220200" cy="210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600199"/>
            <a:ext cx="9144000" cy="2123658"/>
          </a:xfrm>
          <a:prstGeom prst="rect">
            <a:avLst/>
          </a:prstGeom>
          <a:noFill/>
        </p:spPr>
        <p:txBody>
          <a:bodyPr wrap="square" rtlCol="0">
            <a:spAutoFit/>
          </a:bodyPr>
          <a:lstStyle/>
          <a:p>
            <a:r>
              <a:rPr lang="en-US" sz="4400" u="sng" dirty="0" smtClean="0">
                <a:effectLst>
                  <a:outerShdw blurRad="38100" dist="38100" dir="2700000" algn="tl">
                    <a:srgbClr val="000000">
                      <a:alpha val="43137"/>
                    </a:srgbClr>
                  </a:outerShdw>
                </a:effectLst>
              </a:rPr>
              <a:t>Dangers</a:t>
            </a:r>
            <a:r>
              <a:rPr lang="en-US" sz="4400" dirty="0" smtClean="0">
                <a:effectLst>
                  <a:outerShdw blurRad="38100" dist="38100" dir="2700000" algn="tl">
                    <a:srgbClr val="000000">
                      <a:alpha val="43137"/>
                    </a:srgbClr>
                  </a:outerShdw>
                </a:effectLst>
              </a:rPr>
              <a:t> I don’t care because:</a:t>
            </a:r>
          </a:p>
          <a:p>
            <a:endParaRPr lang="en-US" sz="4400" dirty="0" smtClean="0">
              <a:effectLst>
                <a:outerShdw blurRad="38100" dist="38100" dir="2700000" algn="tl">
                  <a:srgbClr val="000000">
                    <a:alpha val="43137"/>
                  </a:srgbClr>
                </a:outerShdw>
              </a:effectLst>
            </a:endParaRPr>
          </a:p>
          <a:p>
            <a:pPr marL="571500" indent="-571500">
              <a:buFont typeface="Wingdings" panose="05000000000000000000" pitchFamily="2" charset="2"/>
              <a:buChar char="v"/>
            </a:pPr>
            <a:r>
              <a:rPr lang="en-US" sz="4400" dirty="0" smtClean="0">
                <a:effectLst>
                  <a:outerShdw blurRad="38100" dist="38100" dir="2700000" algn="tl">
                    <a:srgbClr val="000000">
                      <a:alpha val="43137"/>
                    </a:srgbClr>
                  </a:outerShdw>
                </a:effectLst>
              </a:rPr>
              <a:t>Nothing I do matters.</a:t>
            </a:r>
          </a:p>
        </p:txBody>
      </p:sp>
    </p:spTree>
    <p:extLst>
      <p:ext uri="{BB962C8B-B14F-4D97-AF65-F5344CB8AC3E}">
        <p14:creationId xmlns:p14="http://schemas.microsoft.com/office/powerpoint/2010/main" val="2498536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233487"/>
            <a:ext cx="7985761" cy="4537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796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787</TotalTime>
  <Words>555</Words>
  <Application>Microsoft Office PowerPoint</Application>
  <PresentationFormat>On-screen Show (4:3)</PresentationFormat>
  <Paragraphs>60</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GBC</cp:lastModifiedBy>
  <cp:revision>23</cp:revision>
  <cp:lastPrinted>2016-08-14T15:15:21Z</cp:lastPrinted>
  <dcterms:created xsi:type="dcterms:W3CDTF">2016-08-14T02:08:32Z</dcterms:created>
  <dcterms:modified xsi:type="dcterms:W3CDTF">2016-08-14T15:54:52Z</dcterms:modified>
</cp:coreProperties>
</file>