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1" d="100"/>
          <a:sy n="71" d="100"/>
        </p:scale>
        <p:origin x="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88A1-0570-472C-B87C-615B7BE56C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FF98B9-EBE4-4197-B45B-83051FF5BF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1ED87A-285C-456B-93A3-ECA62352E84D}"/>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18CC3465-66EF-4A85-A0BA-FFF7D4044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CA9A3-93B6-4876-9055-55F09B92243F}"/>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252424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D0D-C3AA-4129-AB18-AA5105B26A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8B712E-384A-4F14-A0DD-9ACF63333B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E506C-8E9C-443D-B498-ED519850B59B}"/>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659DF9EE-5090-498C-B9E2-FC39D559E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77DC4-A275-4933-9278-939315C4CBCB}"/>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417339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1A91A0-CF3C-4ED1-9C3F-B66D9119A4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9869F6-CFC6-4017-A9FB-7395727751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BB90A-43F4-4FE5-92D4-8A7EED55E514}"/>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07DD13AE-E48B-4720-97CB-897079EDE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F22DFE-90EB-49FD-AD52-90E975F27ED7}"/>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272067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16BC-9B45-46D0-AB1D-5839B6DDF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00782C-5BEB-4E8C-B5D5-296E3AA589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EADCF-3804-4BF8-8E4F-35826C608E6D}"/>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122F76B6-45B5-40B5-A19F-361D22B41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DAEF9-98AB-494D-B819-F00BAA8BD370}"/>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119816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4E7C-5EAD-44A6-936E-BBCE385358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83F3C-730C-4C30-806C-EA47B33AD6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A1F2D3-D1AC-4B70-9F8D-5060DB799D63}"/>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5E478AD1-C138-4806-8DCF-CA6575D92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F0A92-34B9-4DB2-8EC7-FAEDDF83C777}"/>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319571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0F48-A402-4E0B-B8AE-92B1421732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FA4743-66D3-4B5A-8BB7-F4A20B8FD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A577A8-9979-4088-98E3-EF826D738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C080C4-EECD-4E6F-B324-D3580E198BD6}"/>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6" name="Footer Placeholder 5">
            <a:extLst>
              <a:ext uri="{FF2B5EF4-FFF2-40B4-BE49-F238E27FC236}">
                <a16:creationId xmlns:a16="http://schemas.microsoft.com/office/drawing/2014/main" id="{02C6D6CF-6470-43EA-BA0B-AD8FA84FF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10EAD-6262-4476-A8B9-C0B8FE31904F}"/>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112661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FB344-E673-4AFD-A49A-BE3A5E06D8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D0D183-3038-413A-8A84-CED738645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509B44-98E7-48A5-BEA5-9BD17A8B13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090476-C892-417A-A364-B42320E01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2DC329-5FD4-4BA2-8318-10A01542A4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144EE4-6FBB-470D-A68F-36A3067F357A}"/>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8" name="Footer Placeholder 7">
            <a:extLst>
              <a:ext uri="{FF2B5EF4-FFF2-40B4-BE49-F238E27FC236}">
                <a16:creationId xmlns:a16="http://schemas.microsoft.com/office/drawing/2014/main" id="{08D16424-E9F3-4727-BF1C-902F7F583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9AC5F6-042E-43DC-B4A5-6CFC019DD280}"/>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48377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4C6E5-CC88-4E82-B4B9-0DABB40383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7B008E-40EF-4829-983D-36BBEC7692C7}"/>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4" name="Footer Placeholder 3">
            <a:extLst>
              <a:ext uri="{FF2B5EF4-FFF2-40B4-BE49-F238E27FC236}">
                <a16:creationId xmlns:a16="http://schemas.microsoft.com/office/drawing/2014/main" id="{199AC565-495A-4E6C-BB5B-B62C1E29B4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0DEE82-658B-4672-8AC0-CDF0984D8482}"/>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267998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D6B03-8AB0-4B92-BE39-AA642D66C67D}"/>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3" name="Footer Placeholder 2">
            <a:extLst>
              <a:ext uri="{FF2B5EF4-FFF2-40B4-BE49-F238E27FC236}">
                <a16:creationId xmlns:a16="http://schemas.microsoft.com/office/drawing/2014/main" id="{95DE0B89-A4C1-4F98-85DB-65DAEE6809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5CEC31-9D7E-47BA-A46D-814AAADD9B00}"/>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294521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F9A6-63D4-4E11-AF98-B1BC5EF85E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C290CD-68DC-4DCB-BE0D-0D5B6C80ED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21017D-82E5-4962-A8CB-F482144CD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659885-63AA-4190-A4D1-755AC3FB1CF7}"/>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6" name="Footer Placeholder 5">
            <a:extLst>
              <a:ext uri="{FF2B5EF4-FFF2-40B4-BE49-F238E27FC236}">
                <a16:creationId xmlns:a16="http://schemas.microsoft.com/office/drawing/2014/main" id="{6D82910A-95BA-409B-86A9-41610561B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980AF7-4333-4015-8A6E-3AB11622A321}"/>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375241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5C091-6AB7-4781-A6D3-39CF3D9FB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00FE7-C4D5-47C7-ACEF-1C60B37A0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B4243C-82DF-435A-A23D-2B9C621D5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FDB6F-6423-4E16-B7DA-B13CF02129A7}"/>
              </a:ext>
            </a:extLst>
          </p:cNvPr>
          <p:cNvSpPr>
            <a:spLocks noGrp="1"/>
          </p:cNvSpPr>
          <p:nvPr>
            <p:ph type="dt" sz="half" idx="10"/>
          </p:nvPr>
        </p:nvSpPr>
        <p:spPr/>
        <p:txBody>
          <a:bodyPr/>
          <a:lstStyle/>
          <a:p>
            <a:fld id="{BF40660B-8852-48F6-9F6D-74EDA6463A94}" type="datetimeFigureOut">
              <a:rPr lang="en-US" smtClean="0"/>
              <a:t>4/20/2019</a:t>
            </a:fld>
            <a:endParaRPr lang="en-US"/>
          </a:p>
        </p:txBody>
      </p:sp>
      <p:sp>
        <p:nvSpPr>
          <p:cNvPr id="6" name="Footer Placeholder 5">
            <a:extLst>
              <a:ext uri="{FF2B5EF4-FFF2-40B4-BE49-F238E27FC236}">
                <a16:creationId xmlns:a16="http://schemas.microsoft.com/office/drawing/2014/main" id="{30AB8406-F3BF-4405-877F-C39DBE77A7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1A2523-0AE6-46E7-B32B-05A680C7F084}"/>
              </a:ext>
            </a:extLst>
          </p:cNvPr>
          <p:cNvSpPr>
            <a:spLocks noGrp="1"/>
          </p:cNvSpPr>
          <p:nvPr>
            <p:ph type="sldNum" sz="quarter" idx="12"/>
          </p:nvPr>
        </p:nvSpPr>
        <p:spPr/>
        <p:txBody>
          <a:bodyPr/>
          <a:lstStyle/>
          <a:p>
            <a:fld id="{5F8E1CD5-BA90-4DE4-96BF-B5D6152DF55D}" type="slidenum">
              <a:rPr lang="en-US" smtClean="0"/>
              <a:t>‹#›</a:t>
            </a:fld>
            <a:endParaRPr lang="en-US"/>
          </a:p>
        </p:txBody>
      </p:sp>
    </p:spTree>
    <p:extLst>
      <p:ext uri="{BB962C8B-B14F-4D97-AF65-F5344CB8AC3E}">
        <p14:creationId xmlns:p14="http://schemas.microsoft.com/office/powerpoint/2010/main" val="390207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FD5E2-E779-4111-8D2F-A4DD835E43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211EEA-D45D-4540-A67D-65D9FDE45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0F57E-DC76-47F2-A0BE-804D47BE5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0660B-8852-48F6-9F6D-74EDA6463A94}" type="datetimeFigureOut">
              <a:rPr lang="en-US" smtClean="0"/>
              <a:t>4/20/2019</a:t>
            </a:fld>
            <a:endParaRPr lang="en-US"/>
          </a:p>
        </p:txBody>
      </p:sp>
      <p:sp>
        <p:nvSpPr>
          <p:cNvPr id="5" name="Footer Placeholder 4">
            <a:extLst>
              <a:ext uri="{FF2B5EF4-FFF2-40B4-BE49-F238E27FC236}">
                <a16:creationId xmlns:a16="http://schemas.microsoft.com/office/drawing/2014/main" id="{93C01A58-44B0-4CAC-9883-3AC759F54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27C755-6AE6-4CBB-AE9E-BC2DEAD1A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E1CD5-BA90-4DE4-96BF-B5D6152DF55D}" type="slidenum">
              <a:rPr lang="en-US" smtClean="0"/>
              <a:t>‹#›</a:t>
            </a:fld>
            <a:endParaRPr lang="en-US"/>
          </a:p>
        </p:txBody>
      </p:sp>
    </p:spTree>
    <p:extLst>
      <p:ext uri="{BB962C8B-B14F-4D97-AF65-F5344CB8AC3E}">
        <p14:creationId xmlns:p14="http://schemas.microsoft.com/office/powerpoint/2010/main" val="228982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ivescience.com/56672-jesus-tomb-opened-first-time-in-centuries.html"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Empty tomb">
            <a:extLst>
              <a:ext uri="{FF2B5EF4-FFF2-40B4-BE49-F238E27FC236}">
                <a16:creationId xmlns:a16="http://schemas.microsoft.com/office/drawing/2014/main" id="{56E75BD8-7D97-47FC-80E8-6852AEF324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91302" y="345222"/>
            <a:ext cx="7009396" cy="36511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62DD492-9DF2-45F2-B869-EF36070336E9}"/>
              </a:ext>
            </a:extLst>
          </p:cNvPr>
          <p:cNvSpPr/>
          <p:nvPr/>
        </p:nvSpPr>
        <p:spPr>
          <a:xfrm>
            <a:off x="185530" y="4389120"/>
            <a:ext cx="11795760" cy="2123658"/>
          </a:xfrm>
          <a:prstGeom prst="rect">
            <a:avLst/>
          </a:prstGeom>
        </p:spPr>
        <p:txBody>
          <a:bodyPr wrap="square">
            <a:spAutoFit/>
          </a:bodyPr>
          <a:lstStyle/>
          <a:p>
            <a:pPr algn="ctr"/>
            <a:r>
              <a:rPr lang="en-US" sz="2400" b="1" dirty="0">
                <a:solidFill>
                  <a:schemeClr val="accent2">
                    <a:lumMod val="50000"/>
                  </a:schemeClr>
                </a:solidFill>
                <a:latin typeface="Times New Roman" panose="02020603050405020304" pitchFamily="18" charset="0"/>
                <a:ea typeface="Times New Roman" panose="02020603050405020304" pitchFamily="18" charset="0"/>
              </a:rPr>
              <a:t>1 Corinthians 15:12-19</a:t>
            </a:r>
            <a:endParaRPr lang="en-US" sz="2400" b="1" i="1" dirty="0">
              <a:solidFill>
                <a:schemeClr val="accent2">
                  <a:lumMod val="50000"/>
                </a:schemeClr>
              </a:solidFill>
              <a:latin typeface="Times New Roman" panose="02020603050405020304" pitchFamily="18" charset="0"/>
              <a:ea typeface="Times New Roman" panose="02020603050405020304" pitchFamily="18" charset="0"/>
            </a:endParaRPr>
          </a:p>
          <a:p>
            <a:r>
              <a:rPr lang="en-US" b="1" i="1" dirty="0">
                <a:solidFill>
                  <a:srgbClr val="000000"/>
                </a:solidFill>
                <a:latin typeface="Times New Roman" panose="02020603050405020304" pitchFamily="18" charset="0"/>
                <a:ea typeface="Times New Roman" panose="02020603050405020304" pitchFamily="18" charset="0"/>
              </a:rPr>
              <a:t>“Now if Christ be preached that He rose from the dead, how say some among you that there is no resurrection of the dead? But if there be no resurrection of the dead, then is Christ not risen: And if Christ be not risen, then is our preaching vain, and your faith is also vain. Yes, and we are found false witnesses of God; because we have testified of God that He raised up Christ: whom H raised not up, if so be that the dead rise not. For if the dead rise not, then is not Christ raised: And if Christ be not raised, your faith is vain; you are yet in your sins. Then they also which are fallen asleep in Christ are perished. If in this life only we have hope in Christ, we are of all men most miserable.”</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84034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72326FC-7086-4F2D-9E6A-130E82BCB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E683379-C21E-4309-8CF8-50646AFA4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9F82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Empty tomb">
            <a:extLst>
              <a:ext uri="{FF2B5EF4-FFF2-40B4-BE49-F238E27FC236}">
                <a16:creationId xmlns:a16="http://schemas.microsoft.com/office/drawing/2014/main" id="{3E9C1EF7-6420-4A9D-906B-4FE1D87002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932" r="1" b="1"/>
          <a:stretch/>
        </p:blipFill>
        <p:spPr bwMode="auto">
          <a:xfrm>
            <a:off x="643467" y="643467"/>
            <a:ext cx="10905066" cy="55710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A8947480-DCAC-49FD-89C6-E7710AC7D96F}"/>
              </a:ext>
            </a:extLst>
          </p:cNvPr>
          <p:cNvSpPr/>
          <p:nvPr/>
        </p:nvSpPr>
        <p:spPr>
          <a:xfrm>
            <a:off x="477012" y="6377940"/>
            <a:ext cx="11237976" cy="461665"/>
          </a:xfrm>
          <a:prstGeom prst="rect">
            <a:avLst/>
          </a:prstGeom>
        </p:spPr>
        <p:txBody>
          <a:bodyPr wrap="square">
            <a:spAutoFit/>
          </a:bodyPr>
          <a:lstStyle/>
          <a:p>
            <a:pPr algn="ctr"/>
            <a:r>
              <a:rPr lang="en-US" sz="2400" b="1" dirty="0">
                <a:solidFill>
                  <a:srgbClr val="222222"/>
                </a:solidFill>
                <a:latin typeface="Times New Roman" panose="02020603050405020304" pitchFamily="18" charset="0"/>
                <a:ea typeface="Calibri" panose="020F0502020204030204" pitchFamily="34" charset="0"/>
              </a:rPr>
              <a:t>Hours later this tomb was found to be </a:t>
            </a:r>
            <a:r>
              <a:rPr lang="en-US" sz="2400" b="1" i="1" dirty="0">
                <a:solidFill>
                  <a:srgbClr val="222222"/>
                </a:solidFill>
                <a:latin typeface="Times New Roman" panose="02020603050405020304" pitchFamily="18" charset="0"/>
                <a:ea typeface="Calibri" panose="020F0502020204030204" pitchFamily="34" charset="0"/>
              </a:rPr>
              <a:t>‘empty’</a:t>
            </a:r>
            <a:r>
              <a:rPr lang="en-US" sz="2400" b="1" dirty="0">
                <a:solidFill>
                  <a:srgbClr val="222222"/>
                </a:solidFill>
                <a:latin typeface="Times New Roman" panose="02020603050405020304" pitchFamily="18" charset="0"/>
                <a:ea typeface="Calibri" panose="020F0502020204030204" pitchFamily="34" charset="0"/>
              </a:rPr>
              <a:t> and the Body was never found!</a:t>
            </a:r>
            <a:r>
              <a:rPr lang="en-US" sz="2400" dirty="0">
                <a:solidFill>
                  <a:srgbClr val="222222"/>
                </a:solidFill>
                <a:latin typeface="Times New Roman" panose="02020603050405020304" pitchFamily="18" charset="0"/>
                <a:ea typeface="Calibri" panose="020F0502020204030204" pitchFamily="34" charset="0"/>
              </a:rPr>
              <a:t> </a:t>
            </a:r>
            <a:endParaRPr lang="en-US" sz="2400" dirty="0"/>
          </a:p>
        </p:txBody>
      </p:sp>
    </p:spTree>
    <p:extLst>
      <p:ext uri="{BB962C8B-B14F-4D97-AF65-F5344CB8AC3E}">
        <p14:creationId xmlns:p14="http://schemas.microsoft.com/office/powerpoint/2010/main" val="26120979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tomb of the holy sepulchre">
            <a:extLst>
              <a:ext uri="{FF2B5EF4-FFF2-40B4-BE49-F238E27FC236}">
                <a16:creationId xmlns:a16="http://schemas.microsoft.com/office/drawing/2014/main" id="{475A19CE-BF73-4747-8890-E76192C900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729" y="457200"/>
            <a:ext cx="8498541" cy="4661647"/>
          </a:xfrm>
          <a:prstGeom prst="rect">
            <a:avLst/>
          </a:prstGeom>
          <a:ln>
            <a:noFill/>
          </a:ln>
          <a:effectLst>
            <a:reflection blurRad="6350" stA="52000" endA="300" endPos="35000" dir="5400000" sy="-100000" algn="bl" rotWithShape="0"/>
            <a:softEdge rad="112500"/>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5D23B9B0-7B84-4292-A8E2-7A7F458CE704}"/>
              </a:ext>
            </a:extLst>
          </p:cNvPr>
          <p:cNvSpPr/>
          <p:nvPr/>
        </p:nvSpPr>
        <p:spPr>
          <a:xfrm>
            <a:off x="1846730" y="5317630"/>
            <a:ext cx="8498540" cy="830997"/>
          </a:xfrm>
          <a:prstGeom prst="rect">
            <a:avLst/>
          </a:prstGeom>
        </p:spPr>
        <p:txBody>
          <a:bodyPr wrap="square">
            <a:spAutoFit/>
          </a:bodyPr>
          <a:lstStyle/>
          <a:p>
            <a:pPr algn="ctr"/>
            <a:r>
              <a:rPr lang="en-US" sz="2400" b="1" dirty="0">
                <a:solidFill>
                  <a:srgbClr val="C00000"/>
                </a:solidFill>
                <a:latin typeface="Times New Roman" panose="02020603050405020304" pitchFamily="18" charset="0"/>
                <a:ea typeface="Calibri" panose="020F0502020204030204" pitchFamily="34" charset="0"/>
              </a:rPr>
              <a:t>The place where Jesus was lain is now covered by a shrine located within the </a:t>
            </a:r>
            <a:r>
              <a:rPr lang="en-US"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Church of the Holy Sepulcher</a:t>
            </a:r>
            <a:r>
              <a:rPr lang="en-US" sz="2400" b="1" dirty="0">
                <a:solidFill>
                  <a:srgbClr val="C00000"/>
                </a:solidFill>
                <a:latin typeface="Times New Roman" panose="02020603050405020304" pitchFamily="18" charset="0"/>
                <a:ea typeface="Calibri" panose="020F0502020204030204" pitchFamily="34" charset="0"/>
              </a:rPr>
              <a:t> in Jerusalem. </a:t>
            </a:r>
            <a:endParaRPr lang="en-US" sz="2400" b="1" dirty="0">
              <a:solidFill>
                <a:srgbClr val="C00000"/>
              </a:solidFill>
            </a:endParaRPr>
          </a:p>
        </p:txBody>
      </p:sp>
    </p:spTree>
    <p:extLst>
      <p:ext uri="{BB962C8B-B14F-4D97-AF65-F5344CB8AC3E}">
        <p14:creationId xmlns:p14="http://schemas.microsoft.com/office/powerpoint/2010/main" val="4271917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the body as a tomb">
            <a:extLst>
              <a:ext uri="{FF2B5EF4-FFF2-40B4-BE49-F238E27FC236}">
                <a16:creationId xmlns:a16="http://schemas.microsoft.com/office/drawing/2014/main" id="{6D29B4E9-DCD3-4152-BA9B-7E5CAD9D1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83" y="0"/>
            <a:ext cx="11397633" cy="53653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0CDB03E-3AF7-46E7-966C-0AC995BEEE18}"/>
              </a:ext>
            </a:extLst>
          </p:cNvPr>
          <p:cNvSpPr/>
          <p:nvPr/>
        </p:nvSpPr>
        <p:spPr>
          <a:xfrm>
            <a:off x="397183" y="5365376"/>
            <a:ext cx="11397633" cy="1393330"/>
          </a:xfrm>
          <a:prstGeom prst="rect">
            <a:avLst/>
          </a:prstGeom>
        </p:spPr>
        <p:txBody>
          <a:bodyPr wrap="square">
            <a:spAutoFit/>
          </a:bodyPr>
          <a:lstStyle/>
          <a:p>
            <a:pPr marL="342900" indent="-342900">
              <a:lnSpc>
                <a:spcPct val="107000"/>
              </a:lnSpc>
              <a:buFont typeface="Arial" panose="020B0604020202020204" pitchFamily="34" charset="0"/>
              <a:buChar char="•"/>
            </a:pPr>
            <a:r>
              <a:rPr lang="en-US" sz="2000"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People, we are often like empty tombs, awaiting some kind of miracle to lift Us out of our despair and crave a new, supernatural experience to prove our God cares!  </a:t>
            </a:r>
          </a:p>
          <a:p>
            <a:pPr marL="342900" indent="-342900">
              <a:lnSpc>
                <a:spcPct val="107000"/>
              </a:lnSpc>
              <a:buFont typeface="Arial" panose="020B0604020202020204" pitchFamily="34" charset="0"/>
              <a:buChar char="•"/>
            </a:pPr>
            <a:r>
              <a:rPr lang="en-US" sz="2000"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We moan in our circumstances and believe God has abandoned Us. </a:t>
            </a:r>
          </a:p>
          <a:p>
            <a:pPr marL="342900" indent="-342900">
              <a:lnSpc>
                <a:spcPct val="107000"/>
              </a:lnSpc>
              <a:buFont typeface="Arial" panose="020B0604020202020204" pitchFamily="34" charset="0"/>
              <a:buChar char="•"/>
            </a:pPr>
            <a:r>
              <a:rPr lang="en-US" sz="2000"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We can be cynical, resentful, bitter and blame and shame.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9041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power of his resurrection">
            <a:extLst>
              <a:ext uri="{FF2B5EF4-FFF2-40B4-BE49-F238E27FC236}">
                <a16:creationId xmlns:a16="http://schemas.microsoft.com/office/drawing/2014/main" id="{9F262C41-C667-4909-8FD7-B2AECF2B574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10092" y="1123527"/>
            <a:ext cx="6919781" cy="4604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5124" name="Straight Connector 70">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E4AC53"/>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5A23538-D0D8-47CE-BA7A-844C1DB5E94C}"/>
              </a:ext>
            </a:extLst>
          </p:cNvPr>
          <p:cNvSpPr/>
          <p:nvPr/>
        </p:nvSpPr>
        <p:spPr>
          <a:xfrm>
            <a:off x="8453265" y="1123527"/>
            <a:ext cx="3503022" cy="4524315"/>
          </a:xfrm>
          <a:prstGeom prst="rect">
            <a:avLst/>
          </a:prstGeom>
        </p:spPr>
        <p:txBody>
          <a:bodyPr wrap="square">
            <a:spAutoFit/>
          </a:bodyPr>
          <a:lstStyle/>
          <a:p>
            <a:r>
              <a:rPr lang="en-US" sz="32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dirty="0">
                <a:solidFill>
                  <a:schemeClr val="accent2">
                    <a:lumMod val="50000"/>
                  </a:schemeClr>
                </a:solidFill>
                <a:latin typeface="Times New Roman" panose="02020603050405020304" pitchFamily="18" charset="0"/>
                <a:cs typeface="Times New Roman" panose="02020603050405020304" pitchFamily="18" charset="0"/>
              </a:rPr>
              <a:t>Philippians</a:t>
            </a:r>
            <a:r>
              <a:rPr lang="en-US" sz="32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3:10) </a:t>
            </a:r>
          </a:p>
          <a:p>
            <a:pPr algn="ctr"/>
            <a:r>
              <a:rPr lang="en-US" sz="3200" i="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“I want to know Christ--yes, to know the power of his resurrection and participation in his sufferings, becoming like him in his death.” </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7575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Shawn LaVergne</cp:lastModifiedBy>
  <cp:revision>12</cp:revision>
  <dcterms:created xsi:type="dcterms:W3CDTF">2019-04-20T19:17:14Z</dcterms:created>
  <dcterms:modified xsi:type="dcterms:W3CDTF">2019-04-21T02:48:13Z</dcterms:modified>
</cp:coreProperties>
</file>