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7" r:id="rId3"/>
    <p:sldId id="262" r:id="rId4"/>
    <p:sldId id="269" r:id="rId5"/>
    <p:sldId id="270" r:id="rId6"/>
    <p:sldId id="268" r:id="rId7"/>
    <p:sldId id="264" r:id="rId8"/>
    <p:sldId id="272" r:id="rId9"/>
    <p:sldId id="277" r:id="rId10"/>
    <p:sldId id="274" r:id="rId11"/>
    <p:sldId id="275" r:id="rId12"/>
    <p:sldId id="276" r:id="rId13"/>
    <p:sldId id="259" r:id="rId1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92349" autoAdjust="0"/>
  </p:normalViewPr>
  <p:slideViewPr>
    <p:cSldViewPr>
      <p:cViewPr>
        <p:scale>
          <a:sx n="76" d="100"/>
          <a:sy n="76" d="100"/>
        </p:scale>
        <p:origin x="-618"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1618143-7CF9-4751-951E-8D8F28485B07}" type="datetimeFigureOut">
              <a:rPr lang="en-US" smtClean="0"/>
              <a:t>3/11/2017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FFB7D95B-7289-4ABE-8B47-1F3F83E8D3E9}" type="slidenum">
              <a:rPr lang="en-US" smtClean="0"/>
              <a:t>‹#›</a:t>
            </a:fld>
            <a:endParaRPr lang="en-US"/>
          </a:p>
        </p:txBody>
      </p:sp>
    </p:spTree>
    <p:extLst>
      <p:ext uri="{BB962C8B-B14F-4D97-AF65-F5344CB8AC3E}">
        <p14:creationId xmlns:p14="http://schemas.microsoft.com/office/powerpoint/2010/main" val="211366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frequently opened his letters with his desire that his readers experience these twin blessings—grace and peace. Today I want to talk to you about grace, and next week we will discuss peace.</a:t>
            </a:r>
          </a:p>
          <a:p>
            <a:r>
              <a:rPr lang="en-US" dirty="0" smtClean="0"/>
              <a:t>Illus. – At a comparative religions conference at Oxford University, the wise and the scholarly were in a spirited debate about what is unique about Christianity.</a:t>
            </a:r>
          </a:p>
          <a:p>
            <a:r>
              <a:rPr lang="en-US" dirty="0" smtClean="0"/>
              <a:t>Someone suggested that what set Christianity apart from other religions was the incarnation, but it was pointed out that this if found in some other religions too.</a:t>
            </a:r>
          </a:p>
          <a:p>
            <a:r>
              <a:rPr lang="en-US" dirty="0" smtClean="0"/>
              <a:t>Another suggestion was the resurrection; but it was again pointed out that some other religions have accounts of people returning from the dead.</a:t>
            </a:r>
          </a:p>
          <a:p>
            <a:r>
              <a:rPr lang="en-US" dirty="0" smtClean="0"/>
              <a:t>Then, as the story is told, C.S. Lewis, the famous 20th century Oxford Christian apologist, walked into the room a little early for his presentation. After hearing a little of the debate, he asked, “What’s all this rumpus about?”</a:t>
            </a:r>
          </a:p>
          <a:p>
            <a:r>
              <a:rPr lang="en-US" dirty="0" smtClean="0"/>
              <a:t>“We’re debating what’s unique about Christianity.”</a:t>
            </a:r>
          </a:p>
          <a:p>
            <a:r>
              <a:rPr lang="en-US" dirty="0" smtClean="0"/>
              <a:t>“Oh, that’s easy,” answered Lewis. “It’s grace.” Lewis continued by pointing out that only Christianity claims God’s love comes free of charge, no strings attached.</a:t>
            </a:r>
          </a:p>
          <a:p>
            <a:r>
              <a:rPr lang="en-US" dirty="0" smtClean="0"/>
              <a:t>No other religion makes that claim:</a:t>
            </a:r>
          </a:p>
          <a:p>
            <a:r>
              <a:rPr lang="en-US" dirty="0" smtClean="0"/>
              <a:t>• Buddhists follow an eight-fold path to enlightenment. – It’s not free at all.</a:t>
            </a:r>
          </a:p>
          <a:p>
            <a:r>
              <a:rPr lang="en-US" dirty="0" smtClean="0"/>
              <a:t>• Hindus believe in karma, that your actions determine your next life.</a:t>
            </a:r>
          </a:p>
          <a:p>
            <a:r>
              <a:rPr lang="en-US" dirty="0" smtClean="0"/>
              <a:t>• Jews believe that one must keep God’s Law to be acceptable to God</a:t>
            </a:r>
          </a:p>
          <a:p>
            <a:r>
              <a:rPr lang="en-US" dirty="0" smtClean="0"/>
              <a:t>• In Islam, one must do certain actions to appease Allah, who is not a god of love.</a:t>
            </a:r>
          </a:p>
          <a:p>
            <a:r>
              <a:rPr lang="en-US" dirty="0" smtClean="0"/>
              <a:t>• Only Christianity posits a God who loves mankind unconditionally, so much so that He devised a plan to provide salvation as a totally free gift that merely has to be accepted by faith: plus nothing and minus nothing.</a:t>
            </a:r>
          </a:p>
          <a:p>
            <a:r>
              <a:rPr lang="en-US" dirty="0" smtClean="0"/>
              <a:t>Grace is THE distinctive of Christianity, so we need to understand it.</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1</a:t>
            </a:fld>
            <a:endParaRPr lang="en-US"/>
          </a:p>
        </p:txBody>
      </p:sp>
    </p:spTree>
    <p:extLst>
      <p:ext uri="{BB962C8B-B14F-4D97-AF65-F5344CB8AC3E}">
        <p14:creationId xmlns:p14="http://schemas.microsoft.com/office/powerpoint/2010/main" val="1281429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Christians in General) How many times have I been in the very valley of despair, facing some trial, or obstacle to my comfort, or opposition, or struggle, and I didn’t think I could bear it any longer! My cross seemed too heavy to bear. I BEGGED the Lord to TAKE it away—to DELIVER me from it. I would say to the Lord, like the Psalmist, “Fearfulness and trembling are come upon me, and horror hath overwhelmed me. 6 And I said, Oh that I had wings like a dove! for then would I fly away, and be at rest. 7 Lo, then would I wander far off, and remain in the wilderness.… 8 I would hasten my escape from the windy storm and tempest.” (Psalm 55:5-8)</a:t>
            </a:r>
          </a:p>
          <a:p>
            <a:endParaRPr lang="en-US" dirty="0" smtClean="0"/>
          </a:p>
          <a:p>
            <a:r>
              <a:rPr lang="en-US" dirty="0" smtClean="0"/>
              <a:t>But instead of deliverance, the Lord reminded me: “My grace is sufficient for thee.”</a:t>
            </a:r>
          </a:p>
        </p:txBody>
      </p:sp>
      <p:sp>
        <p:nvSpPr>
          <p:cNvPr id="4" name="Slide Number Placeholder 3"/>
          <p:cNvSpPr>
            <a:spLocks noGrp="1"/>
          </p:cNvSpPr>
          <p:nvPr>
            <p:ph type="sldNum" sz="quarter" idx="10"/>
          </p:nvPr>
        </p:nvSpPr>
        <p:spPr/>
        <p:txBody>
          <a:bodyPr/>
          <a:lstStyle/>
          <a:p>
            <a:fld id="{FFB7D95B-7289-4ABE-8B47-1F3F83E8D3E9}" type="slidenum">
              <a:rPr lang="en-US" smtClean="0"/>
              <a:t>10</a:t>
            </a:fld>
            <a:endParaRPr lang="en-US"/>
          </a:p>
        </p:txBody>
      </p:sp>
    </p:spTree>
    <p:extLst>
      <p:ext uri="{BB962C8B-B14F-4D97-AF65-F5344CB8AC3E}">
        <p14:creationId xmlns:p14="http://schemas.microsoft.com/office/powerpoint/2010/main" val="12102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instead of deliverance, the Lord reminded me: “My grace is sufficient for thee.”</a:t>
            </a:r>
          </a:p>
          <a:p>
            <a:endParaRPr lang="en-US" dirty="0" smtClean="0"/>
          </a:p>
          <a:p>
            <a:r>
              <a:rPr lang="en-US" dirty="0" smtClean="0"/>
              <a:t>Which in it’s way is a greater deliverance when we realize our God,  ( the One within us), can sustain</a:t>
            </a:r>
            <a:r>
              <a:rPr lang="en-US" baseline="0" dirty="0" smtClean="0"/>
              <a:t> us no matter what life throws our way</a:t>
            </a:r>
            <a:endParaRPr lang="en-US" dirty="0" smtClean="0"/>
          </a:p>
        </p:txBody>
      </p:sp>
      <p:sp>
        <p:nvSpPr>
          <p:cNvPr id="4" name="Slide Number Placeholder 3"/>
          <p:cNvSpPr>
            <a:spLocks noGrp="1"/>
          </p:cNvSpPr>
          <p:nvPr>
            <p:ph type="sldNum" sz="quarter" idx="10"/>
          </p:nvPr>
        </p:nvSpPr>
        <p:spPr/>
        <p:txBody>
          <a:bodyPr/>
          <a:lstStyle/>
          <a:p>
            <a:fld id="{FFB7D95B-7289-4ABE-8B47-1F3F83E8D3E9}" type="slidenum">
              <a:rPr lang="en-US" smtClean="0"/>
              <a:t>11</a:t>
            </a:fld>
            <a:endParaRPr lang="en-US"/>
          </a:p>
        </p:txBody>
      </p:sp>
    </p:spTree>
    <p:extLst>
      <p:ext uri="{BB962C8B-B14F-4D97-AF65-F5344CB8AC3E}">
        <p14:creationId xmlns:p14="http://schemas.microsoft.com/office/powerpoint/2010/main" val="12102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Somehow, God strengthens His people with grace in the midst of trials.</a:t>
            </a:r>
          </a:p>
          <a:p>
            <a:endParaRPr lang="en-US" dirty="0" smtClean="0"/>
          </a:p>
          <a:p>
            <a:r>
              <a:rPr lang="en-US" dirty="0" smtClean="0"/>
              <a:t>• Somehow, we overcome.</a:t>
            </a:r>
          </a:p>
          <a:p>
            <a:endParaRPr lang="en-US" dirty="0" smtClean="0"/>
          </a:p>
          <a:p>
            <a:r>
              <a:rPr lang="en-US" dirty="0" smtClean="0"/>
              <a:t>• Somehow, we’re compelled to go on, to not give up, to trust the Lord, despite the struggles.</a:t>
            </a:r>
          </a:p>
          <a:p>
            <a:endParaRPr lang="en-US" dirty="0" smtClean="0"/>
          </a:p>
          <a:p>
            <a:r>
              <a:rPr lang="en-US" dirty="0" smtClean="0"/>
              <a:t>Where do we get the power to do that—from the reservoir of God’s sustaining grace. And everyone who has gone through these times of despair and trouble can testify at the end of it that God’s grace is the only thing that got them through it.</a:t>
            </a:r>
          </a:p>
        </p:txBody>
      </p:sp>
      <p:sp>
        <p:nvSpPr>
          <p:cNvPr id="4" name="Slide Number Placeholder 3"/>
          <p:cNvSpPr>
            <a:spLocks noGrp="1"/>
          </p:cNvSpPr>
          <p:nvPr>
            <p:ph type="sldNum" sz="quarter" idx="10"/>
          </p:nvPr>
        </p:nvSpPr>
        <p:spPr/>
        <p:txBody>
          <a:bodyPr/>
          <a:lstStyle/>
          <a:p>
            <a:fld id="{FFB7D95B-7289-4ABE-8B47-1F3F83E8D3E9}" type="slidenum">
              <a:rPr lang="en-US" smtClean="0"/>
              <a:t>12</a:t>
            </a:fld>
            <a:endParaRPr lang="en-US"/>
          </a:p>
        </p:txBody>
      </p:sp>
    </p:spTree>
    <p:extLst>
      <p:ext uri="{BB962C8B-B14F-4D97-AF65-F5344CB8AC3E}">
        <p14:creationId xmlns:p14="http://schemas.microsoft.com/office/powerpoint/2010/main" val="12102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what the world</a:t>
            </a:r>
            <a:r>
              <a:rPr lang="en-US" baseline="0" dirty="0" smtClean="0"/>
              <a:t> needs	TODAY!!!! Saving Grace and </a:t>
            </a:r>
            <a:r>
              <a:rPr lang="en-US" baseline="0" smtClean="0"/>
              <a:t>Sustaining grace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13</a:t>
            </a:fld>
            <a:endParaRPr lang="en-US"/>
          </a:p>
        </p:txBody>
      </p:sp>
    </p:spTree>
    <p:extLst>
      <p:ext uri="{BB962C8B-B14F-4D97-AF65-F5344CB8AC3E}">
        <p14:creationId xmlns:p14="http://schemas.microsoft.com/office/powerpoint/2010/main" val="96598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2</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 – In the early 20th century, a minister named Harry Morehouse was walking in a poorer section of the city where he lived, and watched as a boy of five or six came out of a store carrying a pitcher of milk. The little lad made his way carefully along the street, and then slipped and fell. (change slide) The pitcher broke, and the milk ran all over the sidewalk. The boy let out a wail, and Morehouse rushed to see if he was hurt. There was no physical damage, but the youngster wouldn’t be consoled and kept crying repeatedly, “</a:t>
            </a:r>
            <a:r>
              <a:rPr lang="en-US" dirty="0" err="1" smtClean="0"/>
              <a:t>Mama’ll</a:t>
            </a:r>
            <a:r>
              <a:rPr lang="en-US" dirty="0" smtClean="0"/>
              <a:t> whip me! My </a:t>
            </a:r>
            <a:r>
              <a:rPr lang="en-US" dirty="0" err="1" smtClean="0"/>
              <a:t>mama’ll</a:t>
            </a:r>
            <a:r>
              <a:rPr lang="en-US" dirty="0" smtClean="0"/>
              <a:t> whip me!”</a:t>
            </a:r>
          </a:p>
          <a:p>
            <a:endParaRPr lang="en-US" dirty="0" smtClean="0"/>
          </a:p>
          <a:p>
            <a:r>
              <a:rPr lang="en-US" dirty="0" smtClean="0"/>
              <a:t>Morehouse said to him, “Maybe the pitcher isn’t broken in too many pieces; let’s see if we can put it together again.” The boy stopped crying at once and after buying some glue, he watched Morehouse start gluing the pitcher back together. There were one or two failures and each time the boy started crying again, but was silenced by the big preacher. Finally the whole pitcher was complete except for the handle.</a:t>
            </a:r>
          </a:p>
          <a:p>
            <a:endParaRPr lang="en-US" dirty="0" smtClean="0"/>
          </a:p>
          <a:p>
            <a:r>
              <a:rPr lang="en-US" dirty="0" smtClean="0"/>
              <a:t>Then Morehouse handed the finished pitcher to the little fellow. But within a few steps, the boy knocked the whole thing apart once more. This time there was no stopping his tears, so Morehouse gathered the boy in his arms, walked down the street to a nearby store and bought a new pitcher.(change slide)</a:t>
            </a:r>
          </a:p>
          <a:p>
            <a:endParaRPr lang="en-US" dirty="0" smtClean="0"/>
          </a:p>
          <a:p>
            <a:r>
              <a:rPr lang="en-US" dirty="0" smtClean="0"/>
              <a:t>Then he and the boy returned to the grocery store and had the pitcher washed and filled with milk. He carried the boy on one arm and balanced the pitcher of milk in the other hand until they arrived at the boy’s home. Very gently he deposited the little boy on his front steps, put the pitcher carefully into his hands and asked, “Now will your mama whip you?” A smile broke across his dirty little face. “Oh, no sir! </a:t>
            </a:r>
            <a:r>
              <a:rPr lang="en-US" dirty="0" err="1" smtClean="0"/>
              <a:t>’cause</a:t>
            </a:r>
            <a:r>
              <a:rPr lang="en-US" dirty="0" smtClean="0"/>
              <a:t> it’s a lot better </a:t>
            </a:r>
            <a:r>
              <a:rPr lang="en-US" dirty="0" err="1" smtClean="0"/>
              <a:t>pitcher’n</a:t>
            </a:r>
            <a:r>
              <a:rPr lang="en-US" dirty="0" smtClean="0"/>
              <a:t> we had before.”</a:t>
            </a:r>
          </a:p>
          <a:p>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3</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4</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 takes</a:t>
            </a:r>
            <a:r>
              <a:rPr lang="en-US" baseline="0" dirty="0" smtClean="0"/>
              <a:t> our broken lives ,makes them new ( we are a new creation), picks us up, fills us up and carries us until we get home.</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5</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biblically speaking, saving grace may be defined as “the action whereby God freely gives to unworthy, willing recipients that which he does not deserve.”</a:t>
            </a:r>
          </a:p>
          <a:p>
            <a:endParaRPr lang="en-US" dirty="0" smtClean="0"/>
          </a:p>
          <a:p>
            <a:r>
              <a:rPr lang="en-US" dirty="0" smtClean="0"/>
              <a:t>Grace is nicely expressed in a well-known acrostic of the word:</a:t>
            </a:r>
          </a:p>
          <a:p>
            <a:endParaRPr lang="en-US" dirty="0" smtClean="0"/>
          </a:p>
          <a:p>
            <a:r>
              <a:rPr lang="en-US" dirty="0" smtClean="0"/>
              <a:t>G od’s</a:t>
            </a:r>
          </a:p>
          <a:p>
            <a:endParaRPr lang="en-US" dirty="0" smtClean="0"/>
          </a:p>
          <a:p>
            <a:r>
              <a:rPr lang="en-US" dirty="0" smtClean="0"/>
              <a:t>R </a:t>
            </a:r>
            <a:r>
              <a:rPr lang="en-US" dirty="0" err="1" smtClean="0"/>
              <a:t>iches</a:t>
            </a:r>
            <a:endParaRPr lang="en-US" dirty="0" smtClean="0"/>
          </a:p>
          <a:p>
            <a:endParaRPr lang="en-US" dirty="0" smtClean="0"/>
          </a:p>
          <a:p>
            <a:r>
              <a:rPr lang="en-US" dirty="0" smtClean="0"/>
              <a:t>A t</a:t>
            </a:r>
          </a:p>
          <a:p>
            <a:endParaRPr lang="en-US" dirty="0" smtClean="0"/>
          </a:p>
          <a:p>
            <a:r>
              <a:rPr lang="en-US" dirty="0" smtClean="0"/>
              <a:t>C </a:t>
            </a:r>
            <a:r>
              <a:rPr lang="en-US" dirty="0" err="1" smtClean="0"/>
              <a:t>hrist’s</a:t>
            </a:r>
            <a:endParaRPr lang="en-US" dirty="0" smtClean="0"/>
          </a:p>
          <a:p>
            <a:endParaRPr lang="en-US" dirty="0" smtClean="0"/>
          </a:p>
          <a:p>
            <a:r>
              <a:rPr lang="en-US" dirty="0" smtClean="0"/>
              <a:t>E </a:t>
            </a:r>
            <a:r>
              <a:rPr lang="en-US" dirty="0" err="1" smtClean="0"/>
              <a:t>xpense</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6</a:t>
            </a:fld>
            <a:endParaRPr lang="en-US"/>
          </a:p>
        </p:txBody>
      </p:sp>
    </p:spTree>
    <p:extLst>
      <p:ext uri="{BB962C8B-B14F-4D97-AF65-F5344CB8AC3E}">
        <p14:creationId xmlns:p14="http://schemas.microsoft.com/office/powerpoint/2010/main" val="212386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kind of Grace we have today is Sustaining Grace</a:t>
            </a:r>
          </a:p>
        </p:txBody>
      </p:sp>
      <p:sp>
        <p:nvSpPr>
          <p:cNvPr id="4" name="Slide Number Placeholder 3"/>
          <p:cNvSpPr>
            <a:spLocks noGrp="1"/>
          </p:cNvSpPr>
          <p:nvPr>
            <p:ph type="sldNum" sz="quarter" idx="10"/>
          </p:nvPr>
        </p:nvSpPr>
        <p:spPr/>
        <p:txBody>
          <a:bodyPr/>
          <a:lstStyle/>
          <a:p>
            <a:fld id="{FFB7D95B-7289-4ABE-8B47-1F3F83E8D3E9}" type="slidenum">
              <a:rPr lang="en-US" smtClean="0"/>
              <a:t>7</a:t>
            </a:fld>
            <a:endParaRPr lang="en-US"/>
          </a:p>
        </p:txBody>
      </p:sp>
    </p:spTree>
    <p:extLst>
      <p:ext uri="{BB962C8B-B14F-4D97-AF65-F5344CB8AC3E}">
        <p14:creationId xmlns:p14="http://schemas.microsoft.com/office/powerpoint/2010/main" val="12102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2 Corinthians 12:7-9New King James Version (NKJV)</a:t>
            </a:r>
          </a:p>
          <a:p>
            <a:r>
              <a:rPr lang="en-US" dirty="0" smtClean="0"/>
              <a:t>The Thorn in the Flesh</a:t>
            </a:r>
          </a:p>
          <a:p>
            <a:endParaRPr lang="en-US" dirty="0" smtClean="0"/>
          </a:p>
          <a:p>
            <a:r>
              <a:rPr lang="en-US" dirty="0" smtClean="0"/>
              <a:t>7 And lest I should be exalted above measure by the abundance of the revelations, a thorn in the flesh was given to me, a messenger of Satan to buffet me, lest I be exalted above measure. 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a:t>
            </a:r>
            <a:endParaRPr lang="en-US" dirty="0"/>
          </a:p>
        </p:txBody>
      </p:sp>
      <p:sp>
        <p:nvSpPr>
          <p:cNvPr id="4" name="Slide Number Placeholder 3"/>
          <p:cNvSpPr>
            <a:spLocks noGrp="1"/>
          </p:cNvSpPr>
          <p:nvPr>
            <p:ph type="sldNum" sz="quarter" idx="10"/>
          </p:nvPr>
        </p:nvSpPr>
        <p:spPr/>
        <p:txBody>
          <a:bodyPr/>
          <a:lstStyle/>
          <a:p>
            <a:fld id="{FFB7D95B-7289-4ABE-8B47-1F3F83E8D3E9}" type="slidenum">
              <a:rPr lang="en-US" smtClean="0"/>
              <a:t>8</a:t>
            </a:fld>
            <a:endParaRPr lang="en-US"/>
          </a:p>
        </p:txBody>
      </p:sp>
    </p:spTree>
    <p:extLst>
      <p:ext uri="{BB962C8B-B14F-4D97-AF65-F5344CB8AC3E}">
        <p14:creationId xmlns:p14="http://schemas.microsoft.com/office/powerpoint/2010/main" val="12102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know for sure what it was, but it was something bad enough that Paul pleaded three times with God for God to lift it from Him. But instead, God chose not to heal him. God’s only answer to Paul was this: “My grace is sufficient for thee, Most gladly therefore will I rather glory in my infirmities…” This is God’s “</a:t>
            </a:r>
            <a:r>
              <a:rPr lang="en-US" b="1" dirty="0" smtClean="0">
                <a:effectLst/>
              </a:rPr>
              <a:t>sustaining grace</a:t>
            </a:r>
            <a:r>
              <a:rPr lang="en-US" dirty="0" smtClean="0"/>
              <a:t>.”</a:t>
            </a:r>
          </a:p>
        </p:txBody>
      </p:sp>
      <p:sp>
        <p:nvSpPr>
          <p:cNvPr id="4" name="Slide Number Placeholder 3"/>
          <p:cNvSpPr>
            <a:spLocks noGrp="1"/>
          </p:cNvSpPr>
          <p:nvPr>
            <p:ph type="sldNum" sz="quarter" idx="10"/>
          </p:nvPr>
        </p:nvSpPr>
        <p:spPr/>
        <p:txBody>
          <a:bodyPr/>
          <a:lstStyle/>
          <a:p>
            <a:fld id="{FFB7D95B-7289-4ABE-8B47-1F3F83E8D3E9}" type="slidenum">
              <a:rPr lang="en-US" smtClean="0"/>
              <a:t>9</a:t>
            </a:fld>
            <a:endParaRPr lang="en-US"/>
          </a:p>
        </p:txBody>
      </p:sp>
    </p:spTree>
    <p:extLst>
      <p:ext uri="{BB962C8B-B14F-4D97-AF65-F5344CB8AC3E}">
        <p14:creationId xmlns:p14="http://schemas.microsoft.com/office/powerpoint/2010/main" val="121022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016DCA-AC06-4A22-9B37-6AD243F9E704}" type="datetimeFigureOut">
              <a:rPr lang="en-US"/>
              <a:pPr>
                <a:defRPr/>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EEDF6-F6D9-4956-BB21-AC8A3444B552}" type="slidenum">
              <a:rPr lang="en-US"/>
              <a:pPr>
                <a:defRPr/>
              </a:pPr>
              <a:t>‹#›</a:t>
            </a:fld>
            <a:endParaRPr lang="en-US"/>
          </a:p>
        </p:txBody>
      </p:sp>
    </p:spTree>
    <p:extLst>
      <p:ext uri="{BB962C8B-B14F-4D97-AF65-F5344CB8AC3E}">
        <p14:creationId xmlns:p14="http://schemas.microsoft.com/office/powerpoint/2010/main" val="162954319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9C1D84-CCCD-470F-9E6D-C2C49817492E}" type="datetimeFigureOut">
              <a:rPr lang="en-US"/>
              <a:pPr>
                <a:defRPr/>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6454BC-5C9B-4942-9CFE-A43E11C568A6}" type="slidenum">
              <a:rPr lang="en-US"/>
              <a:pPr>
                <a:defRPr/>
              </a:pPr>
              <a:t>‹#›</a:t>
            </a:fld>
            <a:endParaRPr lang="en-US"/>
          </a:p>
        </p:txBody>
      </p:sp>
    </p:spTree>
    <p:extLst>
      <p:ext uri="{BB962C8B-B14F-4D97-AF65-F5344CB8AC3E}">
        <p14:creationId xmlns:p14="http://schemas.microsoft.com/office/powerpoint/2010/main" val="341774153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3ECAE0-7A32-4768-9893-603C45B24FD7}" type="datetimeFigureOut">
              <a:rPr lang="en-US"/>
              <a:pPr>
                <a:defRPr/>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72A8FC-9467-45B8-BE5F-A94D45B1EC56}" type="slidenum">
              <a:rPr lang="en-US"/>
              <a:pPr>
                <a:defRPr/>
              </a:pPr>
              <a:t>‹#›</a:t>
            </a:fld>
            <a:endParaRPr lang="en-US"/>
          </a:p>
        </p:txBody>
      </p:sp>
    </p:spTree>
    <p:extLst>
      <p:ext uri="{BB962C8B-B14F-4D97-AF65-F5344CB8AC3E}">
        <p14:creationId xmlns:p14="http://schemas.microsoft.com/office/powerpoint/2010/main" val="248116639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6B63AA-B1DA-40E7-90BC-A79031F8ABF8}" type="datetimeFigureOut">
              <a:rPr lang="en-US"/>
              <a:pPr>
                <a:defRPr/>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5C1E4-6218-47E5-92B8-61CC454B2CCA}" type="slidenum">
              <a:rPr lang="en-US"/>
              <a:pPr>
                <a:defRPr/>
              </a:pPr>
              <a:t>‹#›</a:t>
            </a:fld>
            <a:endParaRPr lang="en-US"/>
          </a:p>
        </p:txBody>
      </p:sp>
    </p:spTree>
    <p:extLst>
      <p:ext uri="{BB962C8B-B14F-4D97-AF65-F5344CB8AC3E}">
        <p14:creationId xmlns:p14="http://schemas.microsoft.com/office/powerpoint/2010/main" val="356947138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A8C2F2-CB23-4BBA-A3CC-74425269D9A5}" type="datetimeFigureOut">
              <a:rPr lang="en-US"/>
              <a:pPr>
                <a:defRPr/>
              </a:pPr>
              <a:t>3/10/2017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04F8A7-F7AE-4204-8F52-8ADD0A5BC5B8}" type="slidenum">
              <a:rPr lang="en-US"/>
              <a:pPr>
                <a:defRPr/>
              </a:pPr>
              <a:t>‹#›</a:t>
            </a:fld>
            <a:endParaRPr lang="en-US"/>
          </a:p>
        </p:txBody>
      </p:sp>
    </p:spTree>
    <p:extLst>
      <p:ext uri="{BB962C8B-B14F-4D97-AF65-F5344CB8AC3E}">
        <p14:creationId xmlns:p14="http://schemas.microsoft.com/office/powerpoint/2010/main" val="296093397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8E8237-96A7-4720-A277-16E83C429216}" type="datetimeFigureOut">
              <a:rPr lang="en-US"/>
              <a:pPr>
                <a:defRPr/>
              </a:pPr>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CC4CED-F004-4AFD-A3A7-331C2531E184}" type="slidenum">
              <a:rPr lang="en-US"/>
              <a:pPr>
                <a:defRPr/>
              </a:pPr>
              <a:t>‹#›</a:t>
            </a:fld>
            <a:endParaRPr lang="en-US"/>
          </a:p>
        </p:txBody>
      </p:sp>
    </p:spTree>
    <p:extLst>
      <p:ext uri="{BB962C8B-B14F-4D97-AF65-F5344CB8AC3E}">
        <p14:creationId xmlns:p14="http://schemas.microsoft.com/office/powerpoint/2010/main" val="351621537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66EEA7-70DF-4D5B-9B5A-AAF7D1A9DB7B}" type="datetimeFigureOut">
              <a:rPr lang="en-US"/>
              <a:pPr>
                <a:defRPr/>
              </a:pPr>
              <a:t>3/10/2017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587EFA-FC00-4DC6-935B-F1822DEA7C2C}" type="slidenum">
              <a:rPr lang="en-US"/>
              <a:pPr>
                <a:defRPr/>
              </a:pPr>
              <a:t>‹#›</a:t>
            </a:fld>
            <a:endParaRPr lang="en-US"/>
          </a:p>
        </p:txBody>
      </p:sp>
    </p:spTree>
    <p:extLst>
      <p:ext uri="{BB962C8B-B14F-4D97-AF65-F5344CB8AC3E}">
        <p14:creationId xmlns:p14="http://schemas.microsoft.com/office/powerpoint/2010/main" val="329798681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DE4814-5BA5-408C-8B84-230D72AAE410}" type="datetimeFigureOut">
              <a:rPr lang="en-US"/>
              <a:pPr>
                <a:defRPr/>
              </a:pPr>
              <a:t>3/10/2017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F80679-5F29-4B1F-B98D-0B788166DE83}" type="slidenum">
              <a:rPr lang="en-US"/>
              <a:pPr>
                <a:defRPr/>
              </a:pPr>
              <a:t>‹#›</a:t>
            </a:fld>
            <a:endParaRPr lang="en-US"/>
          </a:p>
        </p:txBody>
      </p:sp>
    </p:spTree>
    <p:extLst>
      <p:ext uri="{BB962C8B-B14F-4D97-AF65-F5344CB8AC3E}">
        <p14:creationId xmlns:p14="http://schemas.microsoft.com/office/powerpoint/2010/main" val="80708109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97B73D-E400-4C2C-BBDD-F924F158AB9A}" type="datetimeFigureOut">
              <a:rPr lang="en-US"/>
              <a:pPr>
                <a:defRPr/>
              </a:pPr>
              <a:t>3/10/2017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826B6-3B01-41C0-8356-87E138300A84}" type="slidenum">
              <a:rPr lang="en-US"/>
              <a:pPr>
                <a:defRPr/>
              </a:pPr>
              <a:t>‹#›</a:t>
            </a:fld>
            <a:endParaRPr lang="en-US"/>
          </a:p>
        </p:txBody>
      </p:sp>
    </p:spTree>
    <p:extLst>
      <p:ext uri="{BB962C8B-B14F-4D97-AF65-F5344CB8AC3E}">
        <p14:creationId xmlns:p14="http://schemas.microsoft.com/office/powerpoint/2010/main" val="225883702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740F1B-6574-4414-8294-6D94016C3026}" type="datetimeFigureOut">
              <a:rPr lang="en-US"/>
              <a:pPr>
                <a:defRPr/>
              </a:pPr>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9ACCEC-D700-4AFA-8AC3-EBB69DC2066C}" type="slidenum">
              <a:rPr lang="en-US"/>
              <a:pPr>
                <a:defRPr/>
              </a:pPr>
              <a:t>‹#›</a:t>
            </a:fld>
            <a:endParaRPr lang="en-US"/>
          </a:p>
        </p:txBody>
      </p:sp>
    </p:spTree>
    <p:extLst>
      <p:ext uri="{BB962C8B-B14F-4D97-AF65-F5344CB8AC3E}">
        <p14:creationId xmlns:p14="http://schemas.microsoft.com/office/powerpoint/2010/main" val="114636775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9F7457-81BC-4611-9CC2-166AE150F5C2}" type="datetimeFigureOut">
              <a:rPr lang="en-US"/>
              <a:pPr>
                <a:defRPr/>
              </a:pPr>
              <a:t>3/10/2017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964ADD-F823-48A5-90D9-B5FD41AAA417}" type="slidenum">
              <a:rPr lang="en-US"/>
              <a:pPr>
                <a:defRPr/>
              </a:pPr>
              <a:t>‹#›</a:t>
            </a:fld>
            <a:endParaRPr lang="en-US"/>
          </a:p>
        </p:txBody>
      </p:sp>
    </p:spTree>
    <p:extLst>
      <p:ext uri="{BB962C8B-B14F-4D97-AF65-F5344CB8AC3E}">
        <p14:creationId xmlns:p14="http://schemas.microsoft.com/office/powerpoint/2010/main" val="319957036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B869D3D-F6E3-410E-93C2-FDF3F01EA3F9}" type="datetimeFigureOut">
              <a:rPr lang="en-US"/>
              <a:pPr>
                <a:defRPr/>
              </a:pPr>
              <a:t>3/10/2017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526D29-548A-4870-89C8-1DF860B3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685800" y="304800"/>
            <a:ext cx="8229600" cy="1143000"/>
          </a:xfrm>
        </p:spPr>
        <p:txBody>
          <a:bodyPr/>
          <a:lstStyle/>
          <a:p>
            <a:pPr algn="r"/>
            <a:r>
              <a:rPr lang="en-US" altLang="en-US" sz="10000" b="1" dirty="0" smtClean="0">
                <a:solidFill>
                  <a:schemeClr val="accent3">
                    <a:lumMod val="75000"/>
                  </a:schemeClr>
                </a:solidFill>
                <a:latin typeface="Gabriola" panose="04040605051002020D02" pitchFamily="82" charset="0"/>
              </a:rPr>
              <a:t>Grace Today</a:t>
            </a:r>
            <a:endParaRPr lang="en-US" altLang="en-US" sz="10000" b="1" dirty="0" smtClean="0">
              <a:solidFill>
                <a:schemeClr val="accent3">
                  <a:lumMod val="75000"/>
                </a:schemeClr>
              </a:solidFill>
              <a:latin typeface="Gabriola" panose="04040605051002020D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Sustaining  Grace</a:t>
            </a:r>
            <a:endParaRPr lang="en-US" altLang="en-US" sz="9600" b="1" dirty="0" smtClean="0">
              <a:solidFill>
                <a:schemeClr val="accent3">
                  <a:lumMod val="75000"/>
                </a:schemeClr>
              </a:solidFill>
              <a:latin typeface="Gabriola" panose="04040605051002020D02" pitchFamily="82" charset="0"/>
            </a:endParaRPr>
          </a:p>
        </p:txBody>
      </p:sp>
      <p:sp>
        <p:nvSpPr>
          <p:cNvPr id="3" name="Rectangle 2"/>
          <p:cNvSpPr/>
          <p:nvPr/>
        </p:nvSpPr>
        <p:spPr>
          <a:xfrm>
            <a:off x="4572000" y="1295400"/>
            <a:ext cx="4572000" cy="5447645"/>
          </a:xfrm>
          <a:prstGeom prst="rect">
            <a:avLst/>
          </a:prstGeom>
        </p:spPr>
        <p:txBody>
          <a:bodyPr>
            <a:spAutoFit/>
          </a:bodyPr>
          <a:lstStyle/>
          <a:p>
            <a:pPr algn="ctr"/>
            <a:r>
              <a:rPr lang="en-US" sz="6600" dirty="0" smtClean="0">
                <a:solidFill>
                  <a:schemeClr val="accent3">
                    <a:lumMod val="75000"/>
                  </a:schemeClr>
                </a:solidFill>
                <a:latin typeface="Gabriola" panose="04040605051002020D02" pitchFamily="82" charset="0"/>
              </a:rPr>
              <a:t>Struggles</a:t>
            </a:r>
          </a:p>
          <a:p>
            <a:pPr algn="ctr"/>
            <a:r>
              <a:rPr lang="en-US" sz="6600" dirty="0" smtClean="0">
                <a:solidFill>
                  <a:schemeClr val="accent3">
                    <a:lumMod val="75000"/>
                  </a:schemeClr>
                </a:solidFill>
                <a:latin typeface="Gabriola" panose="04040605051002020D02" pitchFamily="82" charset="0"/>
              </a:rPr>
              <a:t>Trials</a:t>
            </a:r>
          </a:p>
          <a:p>
            <a:pPr algn="ctr"/>
            <a:r>
              <a:rPr lang="en-US" sz="6600" dirty="0" smtClean="0">
                <a:solidFill>
                  <a:schemeClr val="accent3">
                    <a:lumMod val="75000"/>
                  </a:schemeClr>
                </a:solidFill>
                <a:latin typeface="Gabriola" panose="04040605051002020D02" pitchFamily="82" charset="0"/>
              </a:rPr>
              <a:t>Obstacles</a:t>
            </a:r>
          </a:p>
          <a:p>
            <a:pPr algn="ctr"/>
            <a:r>
              <a:rPr lang="en-US" sz="6600" dirty="0" smtClean="0">
                <a:solidFill>
                  <a:schemeClr val="accent3">
                    <a:lumMod val="75000"/>
                  </a:schemeClr>
                </a:solidFill>
                <a:latin typeface="Gabriola" panose="04040605051002020D02" pitchFamily="82" charset="0"/>
              </a:rPr>
              <a:t>Oppositions</a:t>
            </a:r>
          </a:p>
          <a:p>
            <a:pPr algn="ctr"/>
            <a:r>
              <a:rPr lang="en-US" sz="6600" dirty="0" smtClean="0">
                <a:solidFill>
                  <a:schemeClr val="accent3">
                    <a:lumMod val="75000"/>
                  </a:schemeClr>
                </a:solidFill>
                <a:latin typeface="Gabriola" panose="04040605051002020D02" pitchFamily="82" charset="0"/>
              </a:rPr>
              <a:t>D</a:t>
            </a:r>
            <a:r>
              <a:rPr lang="en-US" sz="6600" dirty="0" smtClean="0">
                <a:solidFill>
                  <a:schemeClr val="accent3">
                    <a:lumMod val="75000"/>
                  </a:schemeClr>
                </a:solidFill>
                <a:latin typeface="Gabriola" panose="04040605051002020D02" pitchFamily="82" charset="0"/>
              </a:rPr>
              <a:t>espair</a:t>
            </a:r>
          </a:p>
          <a:p>
            <a:endParaRPr lang="en-US" dirty="0" smtClean="0">
              <a:solidFill>
                <a:schemeClr val="accent3">
                  <a:lumMod val="75000"/>
                </a:schemeClr>
              </a:solidFill>
            </a:endParaRPr>
          </a:p>
        </p:txBody>
      </p:sp>
    </p:spTree>
    <p:extLst>
      <p:ext uri="{BB962C8B-B14F-4D97-AF65-F5344CB8AC3E}">
        <p14:creationId xmlns:p14="http://schemas.microsoft.com/office/powerpoint/2010/main" val="402100631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Sustaining  Grace</a:t>
            </a:r>
            <a:endParaRPr lang="en-US" altLang="en-US" sz="9600" b="1" dirty="0" smtClean="0">
              <a:solidFill>
                <a:schemeClr val="accent3">
                  <a:lumMod val="75000"/>
                </a:schemeClr>
              </a:solidFill>
              <a:latin typeface="Gabriola" panose="04040605051002020D02" pitchFamily="82" charset="0"/>
            </a:endParaRPr>
          </a:p>
        </p:txBody>
      </p:sp>
      <p:sp>
        <p:nvSpPr>
          <p:cNvPr id="3" name="Rectangle 2"/>
          <p:cNvSpPr/>
          <p:nvPr/>
        </p:nvSpPr>
        <p:spPr>
          <a:xfrm>
            <a:off x="4953000" y="1295400"/>
            <a:ext cx="4191000" cy="3139321"/>
          </a:xfrm>
          <a:prstGeom prst="rect">
            <a:avLst/>
          </a:prstGeom>
        </p:spPr>
        <p:txBody>
          <a:bodyPr wrap="square">
            <a:spAutoFit/>
          </a:bodyPr>
          <a:lstStyle/>
          <a:p>
            <a:pPr algn="ctr"/>
            <a:r>
              <a:rPr lang="en-US" sz="6600" dirty="0" smtClean="0">
                <a:solidFill>
                  <a:schemeClr val="accent3">
                    <a:lumMod val="75000"/>
                  </a:schemeClr>
                </a:solidFill>
                <a:latin typeface="Gabriola" panose="04040605051002020D02" pitchFamily="82" charset="0"/>
              </a:rPr>
              <a:t>“My grace is sufficient for thee.”</a:t>
            </a:r>
            <a:endParaRPr lang="en-US" dirty="0" smtClean="0">
              <a:solidFill>
                <a:schemeClr val="accent3">
                  <a:lumMod val="75000"/>
                </a:schemeClr>
              </a:solidFill>
            </a:endParaRPr>
          </a:p>
        </p:txBody>
      </p:sp>
    </p:spTree>
    <p:extLst>
      <p:ext uri="{BB962C8B-B14F-4D97-AF65-F5344CB8AC3E}">
        <p14:creationId xmlns:p14="http://schemas.microsoft.com/office/powerpoint/2010/main" val="276844863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Sustaining  Grace</a:t>
            </a:r>
            <a:endParaRPr lang="en-US" altLang="en-US" sz="9600" b="1" dirty="0" smtClean="0">
              <a:solidFill>
                <a:schemeClr val="accent3">
                  <a:lumMod val="75000"/>
                </a:schemeClr>
              </a:solidFill>
              <a:latin typeface="Gabriola" panose="04040605051002020D02" pitchFamily="82" charset="0"/>
            </a:endParaRPr>
          </a:p>
        </p:txBody>
      </p:sp>
      <p:sp>
        <p:nvSpPr>
          <p:cNvPr id="3" name="Rectangle 2"/>
          <p:cNvSpPr/>
          <p:nvPr/>
        </p:nvSpPr>
        <p:spPr>
          <a:xfrm>
            <a:off x="4953000" y="1295400"/>
            <a:ext cx="4191000" cy="1107996"/>
          </a:xfrm>
          <a:prstGeom prst="rect">
            <a:avLst/>
          </a:prstGeom>
        </p:spPr>
        <p:txBody>
          <a:bodyPr wrap="square">
            <a:spAutoFit/>
          </a:bodyPr>
          <a:lstStyle/>
          <a:p>
            <a:pPr algn="ctr"/>
            <a:r>
              <a:rPr lang="en-US" sz="6600" dirty="0" smtClean="0">
                <a:solidFill>
                  <a:schemeClr val="accent3">
                    <a:lumMod val="75000"/>
                  </a:schemeClr>
                </a:solidFill>
                <a:latin typeface="Gabriola" panose="04040605051002020D02" pitchFamily="82" charset="0"/>
              </a:rPr>
              <a:t>Somehow!!</a:t>
            </a:r>
            <a:endParaRPr lang="en-US" dirty="0" smtClean="0">
              <a:solidFill>
                <a:schemeClr val="accent3">
                  <a:lumMod val="75000"/>
                </a:schemeClr>
              </a:solidFill>
            </a:endParaRPr>
          </a:p>
        </p:txBody>
      </p:sp>
    </p:spTree>
    <p:extLst>
      <p:ext uri="{BB962C8B-B14F-4D97-AF65-F5344CB8AC3E}">
        <p14:creationId xmlns:p14="http://schemas.microsoft.com/office/powerpoint/2010/main" val="140911366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10000" b="1" dirty="0">
                <a:solidFill>
                  <a:srgbClr val="9BBB59">
                    <a:lumMod val="75000"/>
                  </a:srgbClr>
                </a:solidFill>
                <a:latin typeface="Gabriola" panose="04040605051002020D02" pitchFamily="82" charset="0"/>
              </a:rPr>
              <a:t>Grace Today</a:t>
            </a:r>
            <a:endParaRPr lang="en-US" altLang="en-US" dirty="0" smtClean="0"/>
          </a:p>
        </p:txBody>
      </p:sp>
      <p:sp>
        <p:nvSpPr>
          <p:cNvPr id="4099" name="Content Placeholder 2"/>
          <p:cNvSpPr>
            <a:spLocks noGrp="1"/>
          </p:cNvSpPr>
          <p:nvPr>
            <p:ph idx="1"/>
          </p:nvPr>
        </p:nvSpPr>
        <p:spPr/>
        <p:txBody>
          <a:bodyPr/>
          <a:lstStyle/>
          <a:p>
            <a:pPr marL="0" indent="0">
              <a:buNone/>
            </a:pPr>
            <a:r>
              <a:rPr lang="en-US" altLang="en-US" sz="9600" dirty="0" smtClean="0">
                <a:solidFill>
                  <a:schemeClr val="accent3">
                    <a:lumMod val="75000"/>
                  </a:schemeClr>
                </a:solidFill>
                <a:latin typeface="Gabriola" panose="04040605051002020D02" pitchFamily="82" charset="0"/>
              </a:rPr>
              <a:t>            Saving</a:t>
            </a:r>
          </a:p>
          <a:p>
            <a:pPr marL="0" indent="0">
              <a:buNone/>
            </a:pPr>
            <a:r>
              <a:rPr lang="en-US" altLang="en-US" sz="9600" dirty="0" smtClean="0">
                <a:solidFill>
                  <a:schemeClr val="accent3">
                    <a:lumMod val="75000"/>
                  </a:schemeClr>
                </a:solidFill>
                <a:latin typeface="Gabriola" panose="04040605051002020D02" pitchFamily="82" charset="0"/>
              </a:rPr>
              <a:t>            Sustaining</a:t>
            </a:r>
          </a:p>
          <a:p>
            <a:pPr marL="0" indent="0">
              <a:buNone/>
            </a:pPr>
            <a:endParaRPr lang="en-US" alt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Saving Grace</a:t>
            </a:r>
            <a:endParaRPr lang="en-US" altLang="en-US" sz="9600" b="1" dirty="0" smtClean="0">
              <a:solidFill>
                <a:schemeClr val="accent3">
                  <a:lumMod val="75000"/>
                </a:schemeClr>
              </a:solidFill>
              <a:latin typeface="Gabriola" panose="04040605051002020D02" pitchFamily="82" charset="0"/>
            </a:endParaRPr>
          </a:p>
        </p:txBody>
      </p:sp>
      <p:sp>
        <p:nvSpPr>
          <p:cNvPr id="3" name="Content Placeholder 2"/>
          <p:cNvSpPr>
            <a:spLocks noGrp="1"/>
          </p:cNvSpPr>
          <p:nvPr>
            <p:ph idx="1"/>
          </p:nvPr>
        </p:nvSpPr>
        <p:spPr>
          <a:xfrm>
            <a:off x="457200" y="3810000"/>
            <a:ext cx="8229600" cy="2316163"/>
          </a:xfrm>
          <a:solidFill>
            <a:schemeClr val="bg2">
              <a:lumMod val="25000"/>
              <a:alpha val="42000"/>
            </a:schemeClr>
          </a:solidFill>
        </p:spPr>
        <p:txBody>
          <a:bodyPr rtlCol="0">
            <a:normAutofit/>
          </a:bodyPr>
          <a:lstStyle/>
          <a:p>
            <a:pPr marL="0" indent="0" fontAlgn="auto">
              <a:spcAft>
                <a:spcPts val="0"/>
              </a:spcAft>
              <a:buNone/>
              <a:defRPr/>
            </a:pPr>
            <a:r>
              <a:rPr lang="en-US" dirty="0">
                <a:solidFill>
                  <a:schemeClr val="bg1"/>
                </a:solidFill>
              </a:rPr>
              <a:t> </a:t>
            </a:r>
            <a:r>
              <a:rPr lang="en-US" dirty="0" smtClean="0">
                <a:solidFill>
                  <a:schemeClr val="bg1"/>
                </a:solidFill>
              </a:rPr>
              <a:t>Ephesians </a:t>
            </a:r>
            <a:r>
              <a:rPr lang="en-US" dirty="0">
                <a:solidFill>
                  <a:schemeClr val="bg1"/>
                </a:solidFill>
              </a:rPr>
              <a:t>2:8-9 – For by grace are ye saved through faith; and that not of yourselves: it is the gift of God: 9 Not of works, lest any man should boast.”</a:t>
            </a:r>
          </a:p>
          <a:p>
            <a:pPr fontAlgn="auto">
              <a:spcAft>
                <a:spcPts val="0"/>
              </a:spcAft>
              <a:buFont typeface="Arial" pitchFamily="34" charset="0"/>
              <a:buChar char="•"/>
              <a:defRPr/>
            </a:pPr>
            <a:endParaRPr lang="en-US" dirty="0" smtClean="0">
              <a:solidFill>
                <a:schemeClr val="bg1"/>
              </a:solidFill>
            </a:endParaRPr>
          </a:p>
          <a:p>
            <a:pPr fontAlgn="auto">
              <a:spcAft>
                <a:spcPts val="0"/>
              </a:spcAft>
              <a:buFont typeface="Arial" pitchFamily="34" charset="0"/>
              <a:buChar char="•"/>
              <a:defRPr/>
            </a:pPr>
            <a:endParaRPr lang="en-US" dirty="0">
              <a:solidFill>
                <a:schemeClr val="bg1"/>
              </a:solidFill>
            </a:endParaRPr>
          </a:p>
          <a:p>
            <a:pPr fontAlgn="auto">
              <a:spcAft>
                <a:spcPts val="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21937246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Saving Grace</a:t>
            </a:r>
            <a:endParaRPr lang="en-US" altLang="en-US" sz="9600" b="1" dirty="0" smtClean="0">
              <a:solidFill>
                <a:schemeClr val="accent3">
                  <a:lumMod val="75000"/>
                </a:schemeClr>
              </a:solidFill>
              <a:latin typeface="Gabriola" panose="04040605051002020D02" pitchFamily="82" charset="0"/>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362200"/>
            <a:ext cx="3554413"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9422011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Saving Grace</a:t>
            </a:r>
            <a:endParaRPr lang="en-US" altLang="en-US" sz="9600" b="1" dirty="0" smtClean="0">
              <a:solidFill>
                <a:schemeClr val="accent3">
                  <a:lumMod val="75000"/>
                </a:schemeClr>
              </a:solidFill>
              <a:latin typeface="Gabriola" panose="04040605051002020D02" pitchFamily="82" charset="0"/>
            </a:endParaRPr>
          </a:p>
        </p:txBody>
      </p:sp>
      <p:pic>
        <p:nvPicPr>
          <p:cNvPr id="24577" name="Picture 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066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52655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Saving Grace</a:t>
            </a:r>
            <a:endParaRPr lang="en-US" altLang="en-US" sz="9600" b="1" dirty="0" smtClean="0">
              <a:solidFill>
                <a:schemeClr val="accent3">
                  <a:lumMod val="75000"/>
                </a:schemeClr>
              </a:solidFill>
              <a:latin typeface="Gabriola" panose="04040605051002020D02" pitchFamily="82" charset="0"/>
            </a:endParaRPr>
          </a:p>
        </p:txBody>
      </p:sp>
      <p:pic>
        <p:nvPicPr>
          <p:cNvPr id="24577" name="Picture 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4066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362200"/>
            <a:ext cx="40386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19776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Saving Grace</a:t>
            </a:r>
            <a:endParaRPr lang="en-US" altLang="en-US" sz="9600" b="1" dirty="0" smtClean="0">
              <a:solidFill>
                <a:schemeClr val="accent3">
                  <a:lumMod val="75000"/>
                </a:schemeClr>
              </a:solidFill>
              <a:latin typeface="Gabriola" panose="04040605051002020D02" pitchFamily="82" charset="0"/>
            </a:endParaRPr>
          </a:p>
        </p:txBody>
      </p:sp>
      <p:sp>
        <p:nvSpPr>
          <p:cNvPr id="3" name="Content Placeholder 2"/>
          <p:cNvSpPr>
            <a:spLocks noGrp="1"/>
          </p:cNvSpPr>
          <p:nvPr>
            <p:ph idx="1"/>
          </p:nvPr>
        </p:nvSpPr>
        <p:spPr>
          <a:xfrm>
            <a:off x="5715000" y="1524000"/>
            <a:ext cx="2362200" cy="4602163"/>
          </a:xfrm>
          <a:noFill/>
        </p:spPr>
        <p:txBody>
          <a:bodyPr rtlCol="0">
            <a:normAutofit fontScale="77500" lnSpcReduction="20000"/>
          </a:bodyPr>
          <a:lstStyle/>
          <a:p>
            <a:pPr fontAlgn="auto">
              <a:spcAft>
                <a:spcPts val="0"/>
              </a:spcAft>
              <a:buFont typeface="Arial" pitchFamily="34" charset="0"/>
              <a:buChar char="•"/>
              <a:defRPr/>
            </a:pPr>
            <a:r>
              <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G od’s</a:t>
            </a:r>
          </a:p>
          <a:p>
            <a:pPr fontAlgn="auto">
              <a:spcAft>
                <a:spcPts val="0"/>
              </a:spcAft>
              <a:buFont typeface="Arial" pitchFamily="34" charset="0"/>
              <a:buChar char="•"/>
              <a:defRPr/>
            </a:pPr>
            <a:endPar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endParaRPr>
          </a:p>
          <a:p>
            <a:pPr fontAlgn="auto">
              <a:spcAft>
                <a:spcPts val="0"/>
              </a:spcAft>
              <a:buFont typeface="Arial" pitchFamily="34" charset="0"/>
              <a:buChar char="•"/>
              <a:defRPr/>
            </a:pPr>
            <a:r>
              <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R iches</a:t>
            </a:r>
          </a:p>
          <a:p>
            <a:pPr fontAlgn="auto">
              <a:spcAft>
                <a:spcPts val="0"/>
              </a:spcAft>
              <a:buFont typeface="Arial" pitchFamily="34" charset="0"/>
              <a:buChar char="•"/>
              <a:defRPr/>
            </a:pPr>
            <a:endPar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endParaRPr>
          </a:p>
          <a:p>
            <a:pPr fontAlgn="auto">
              <a:spcAft>
                <a:spcPts val="0"/>
              </a:spcAft>
              <a:buFont typeface="Arial" pitchFamily="34" charset="0"/>
              <a:buChar char="•"/>
              <a:defRPr/>
            </a:pPr>
            <a:r>
              <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A t</a:t>
            </a:r>
          </a:p>
          <a:p>
            <a:pPr fontAlgn="auto">
              <a:spcAft>
                <a:spcPts val="0"/>
              </a:spcAft>
              <a:buFont typeface="Arial" pitchFamily="34" charset="0"/>
              <a:buChar char="•"/>
              <a:defRPr/>
            </a:pPr>
            <a:endPar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endParaRPr>
          </a:p>
          <a:p>
            <a:pPr fontAlgn="auto">
              <a:spcAft>
                <a:spcPts val="0"/>
              </a:spcAft>
              <a:buFont typeface="Arial" pitchFamily="34" charset="0"/>
              <a:buChar char="•"/>
              <a:defRPr/>
            </a:pPr>
            <a:r>
              <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C hrist’s</a:t>
            </a:r>
          </a:p>
          <a:p>
            <a:pPr fontAlgn="auto">
              <a:spcAft>
                <a:spcPts val="0"/>
              </a:spcAft>
              <a:buFont typeface="Arial" pitchFamily="34" charset="0"/>
              <a:buChar char="•"/>
              <a:defRPr/>
            </a:pPr>
            <a:endPar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endParaRPr>
          </a:p>
          <a:p>
            <a:pPr fontAlgn="auto">
              <a:spcAft>
                <a:spcPts val="0"/>
              </a:spcAft>
              <a:buFont typeface="Arial" pitchFamily="34" charset="0"/>
              <a:buChar char="•"/>
              <a:defRPr/>
            </a:pPr>
            <a:r>
              <a:rPr lang="pt-BR" sz="4300" b="1" dirty="0">
                <a:solidFill>
                  <a:schemeClr val="accent3">
                    <a:lumMod val="75000"/>
                  </a:schemeClr>
                </a:solidFill>
                <a:effectLst>
                  <a:outerShdw blurRad="38100" dist="38100" dir="2700000" algn="tl">
                    <a:srgbClr val="000000">
                      <a:alpha val="43137"/>
                    </a:srgbClr>
                  </a:outerShdw>
                </a:effectLst>
                <a:latin typeface="Gabriola" panose="04040605051002020D02" pitchFamily="82" charset="0"/>
              </a:rPr>
              <a:t>E xpense</a:t>
            </a:r>
          </a:p>
          <a:p>
            <a:pPr fontAlgn="auto">
              <a:spcAft>
                <a:spcPts val="0"/>
              </a:spcAft>
              <a:buFont typeface="Arial" pitchFamily="34" charset="0"/>
              <a:buChar char="•"/>
              <a:defRPr/>
            </a:pPr>
            <a:endParaRPr lang="en-US" dirty="0" smtClean="0">
              <a:solidFill>
                <a:schemeClr val="bg1"/>
              </a:solidFill>
            </a:endParaRPr>
          </a:p>
        </p:txBody>
      </p:sp>
    </p:spTree>
    <p:extLst>
      <p:ext uri="{BB962C8B-B14F-4D97-AF65-F5344CB8AC3E}">
        <p14:creationId xmlns:p14="http://schemas.microsoft.com/office/powerpoint/2010/main" val="160317721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heel(1)">
                                      <p:cBhvr>
                                        <p:cTn id="10" dur="2000"/>
                                        <p:tgtEl>
                                          <p:spTgt spid="3">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1)">
                                      <p:cBhvr>
                                        <p:cTn id="13" dur="2000"/>
                                        <p:tgtEl>
                                          <p:spTgt spid="3">
                                            <p:txEl>
                                              <p:pRg st="4" end="4"/>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heel(1)">
                                      <p:cBhvr>
                                        <p:cTn id="16" dur="2000"/>
                                        <p:tgtEl>
                                          <p:spTgt spid="3">
                                            <p:txEl>
                                              <p:pRg st="6" end="6"/>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heel(1)">
                                      <p:cBhvr>
                                        <p:cTn id="1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Sustaining  Grace</a:t>
            </a:r>
            <a:endParaRPr lang="en-US" altLang="en-US" sz="9600" b="1" dirty="0" smtClean="0">
              <a:solidFill>
                <a:schemeClr val="accent3">
                  <a:lumMod val="75000"/>
                </a:schemeClr>
              </a:solidFill>
              <a:latin typeface="Gabriola" panose="04040605051002020D02" pitchFamily="82" charset="0"/>
            </a:endParaRPr>
          </a:p>
        </p:txBody>
      </p:sp>
      <p:sp>
        <p:nvSpPr>
          <p:cNvPr id="2" name="Rectangle 1"/>
          <p:cNvSpPr/>
          <p:nvPr/>
        </p:nvSpPr>
        <p:spPr>
          <a:xfrm>
            <a:off x="4953000" y="1219200"/>
            <a:ext cx="4191000" cy="923330"/>
          </a:xfrm>
          <a:prstGeom prst="rect">
            <a:avLst/>
          </a:prstGeom>
        </p:spPr>
        <p:txBody>
          <a:bodyPr wrap="square">
            <a:spAutoFit/>
          </a:bodyPr>
          <a:lstStyle/>
          <a:p>
            <a:pPr algn="ctr"/>
            <a:r>
              <a:rPr lang="en-US" sz="5400" dirty="0" smtClean="0">
                <a:solidFill>
                  <a:schemeClr val="accent3">
                    <a:lumMod val="75000"/>
                  </a:schemeClr>
                </a:solidFill>
                <a:latin typeface="Gabriola" panose="04040605051002020D02" pitchFamily="82" charset="0"/>
              </a:rPr>
              <a:t>.</a:t>
            </a:r>
            <a:endParaRPr lang="en-US" sz="5400" dirty="0">
              <a:solidFill>
                <a:schemeClr val="accent3">
                  <a:lumMod val="75000"/>
                </a:schemeClr>
              </a:solidFill>
              <a:latin typeface="Gabriola" panose="04040605051002020D02" pitchFamily="82" charset="0"/>
            </a:endParaRPr>
          </a:p>
        </p:txBody>
      </p:sp>
    </p:spTree>
    <p:extLst>
      <p:ext uri="{BB962C8B-B14F-4D97-AF65-F5344CB8AC3E}">
        <p14:creationId xmlns:p14="http://schemas.microsoft.com/office/powerpoint/2010/main" val="148212470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Sustaining  Grace</a:t>
            </a:r>
            <a:endParaRPr lang="en-US" altLang="en-US" sz="9600" b="1" dirty="0" smtClean="0">
              <a:solidFill>
                <a:schemeClr val="accent3">
                  <a:lumMod val="75000"/>
                </a:schemeClr>
              </a:solidFill>
              <a:latin typeface="Gabriola" panose="04040605051002020D02" pitchFamily="82" charset="0"/>
            </a:endParaRPr>
          </a:p>
        </p:txBody>
      </p:sp>
      <p:sp>
        <p:nvSpPr>
          <p:cNvPr id="3" name="Content Placeholder 2"/>
          <p:cNvSpPr>
            <a:spLocks noGrp="1"/>
          </p:cNvSpPr>
          <p:nvPr>
            <p:ph idx="1"/>
          </p:nvPr>
        </p:nvSpPr>
        <p:spPr>
          <a:solidFill>
            <a:schemeClr val="bg2">
              <a:lumMod val="25000"/>
              <a:alpha val="42000"/>
            </a:schemeClr>
          </a:solidFill>
        </p:spPr>
        <p:txBody>
          <a:bodyPr rtlCol="0">
            <a:normAutofit fontScale="92500"/>
          </a:bodyPr>
          <a:lstStyle/>
          <a:p>
            <a:pPr fontAlgn="auto">
              <a:spcAft>
                <a:spcPts val="0"/>
              </a:spcAft>
              <a:buFont typeface="Arial" pitchFamily="34" charset="0"/>
              <a:buChar char="•"/>
              <a:defRPr/>
            </a:pPr>
            <a:r>
              <a:rPr lang="en-US" dirty="0">
                <a:solidFill>
                  <a:schemeClr val="bg1"/>
                </a:solidFill>
                <a:effectLst>
                  <a:outerShdw blurRad="38100" dist="38100" dir="2700000" algn="tl">
                    <a:srgbClr val="000000">
                      <a:alpha val="43137"/>
                    </a:srgbClr>
                  </a:outerShdw>
                </a:effectLst>
                <a:latin typeface="Gabriola" panose="04040605051002020D02" pitchFamily="82" charset="0"/>
              </a:rPr>
              <a:t>2 </a:t>
            </a:r>
            <a:r>
              <a:rPr lang="en-US" dirty="0" smtClean="0">
                <a:solidFill>
                  <a:schemeClr val="bg1"/>
                </a:solidFill>
                <a:effectLst>
                  <a:outerShdw blurRad="38100" dist="38100" dir="2700000" algn="tl">
                    <a:srgbClr val="000000">
                      <a:alpha val="43137"/>
                    </a:srgbClr>
                  </a:outerShdw>
                </a:effectLst>
                <a:latin typeface="Gabriola" panose="04040605051002020D02" pitchFamily="82" charset="0"/>
              </a:rPr>
              <a:t>Corinthians 12:7-9</a:t>
            </a:r>
            <a:endParaRPr lang="en-US" dirty="0">
              <a:solidFill>
                <a:schemeClr val="bg1"/>
              </a:solidFill>
              <a:effectLst>
                <a:outerShdw blurRad="38100" dist="38100" dir="2700000" algn="tl">
                  <a:srgbClr val="000000">
                    <a:alpha val="43137"/>
                  </a:srgbClr>
                </a:outerShdw>
              </a:effectLst>
              <a:latin typeface="Gabriola" panose="04040605051002020D02" pitchFamily="82" charset="0"/>
            </a:endParaRPr>
          </a:p>
          <a:p>
            <a:pPr fontAlgn="auto">
              <a:spcAft>
                <a:spcPts val="0"/>
              </a:spcAft>
              <a:buFont typeface="Arial" pitchFamily="34" charset="0"/>
              <a:buChar char="•"/>
              <a:defRPr/>
            </a:pPr>
            <a:r>
              <a:rPr lang="en-US" dirty="0">
                <a:solidFill>
                  <a:schemeClr val="bg1"/>
                </a:solidFill>
                <a:effectLst>
                  <a:outerShdw blurRad="38100" dist="38100" dir="2700000" algn="tl">
                    <a:srgbClr val="000000">
                      <a:alpha val="43137"/>
                    </a:srgbClr>
                  </a:outerShdw>
                </a:effectLst>
                <a:latin typeface="Gabriola" panose="04040605051002020D02" pitchFamily="82" charset="0"/>
              </a:rPr>
              <a:t>7 And lest I should be exalted above measure by the abundance of the revelations, a thorn in the flesh was given to me, a messenger of Satan to buffet </a:t>
            </a:r>
            <a:r>
              <a:rPr lang="en-US" dirty="0" smtClean="0">
                <a:solidFill>
                  <a:schemeClr val="bg1"/>
                </a:solidFill>
                <a:effectLst>
                  <a:outerShdw blurRad="38100" dist="38100" dir="2700000" algn="tl">
                    <a:srgbClr val="000000">
                      <a:alpha val="43137"/>
                    </a:srgbClr>
                  </a:outerShdw>
                </a:effectLst>
                <a:latin typeface="Gabriola" panose="04040605051002020D02" pitchFamily="82" charset="0"/>
              </a:rPr>
              <a:t>me (keep me humble), </a:t>
            </a:r>
            <a:r>
              <a:rPr lang="en-US" dirty="0">
                <a:solidFill>
                  <a:schemeClr val="bg1"/>
                </a:solidFill>
                <a:effectLst>
                  <a:outerShdw blurRad="38100" dist="38100" dir="2700000" algn="tl">
                    <a:srgbClr val="000000">
                      <a:alpha val="43137"/>
                    </a:srgbClr>
                  </a:outerShdw>
                </a:effectLst>
                <a:latin typeface="Gabriola" panose="04040605051002020D02" pitchFamily="82" charset="0"/>
              </a:rPr>
              <a:t>lest I be exalted above measure. 8 Concerning this thing I pleaded with the Lord three times that it might depart from me. 9 And He said to me, “</a:t>
            </a:r>
            <a:r>
              <a:rPr lang="en-US" b="1" u="sng" dirty="0">
                <a:solidFill>
                  <a:schemeClr val="bg1"/>
                </a:solidFill>
                <a:effectLst>
                  <a:outerShdw blurRad="38100" dist="38100" dir="2700000" algn="tl">
                    <a:srgbClr val="000000">
                      <a:alpha val="43137"/>
                    </a:srgbClr>
                  </a:outerShdw>
                </a:effectLst>
                <a:latin typeface="Gabriola" panose="04040605051002020D02" pitchFamily="82" charset="0"/>
              </a:rPr>
              <a:t>My grace is sufficient for you, </a:t>
            </a:r>
            <a:r>
              <a:rPr lang="en-US" dirty="0">
                <a:solidFill>
                  <a:schemeClr val="bg1"/>
                </a:solidFill>
                <a:effectLst>
                  <a:outerShdw blurRad="38100" dist="38100" dir="2700000" algn="tl">
                    <a:srgbClr val="000000">
                      <a:alpha val="43137"/>
                    </a:srgbClr>
                  </a:outerShdw>
                </a:effectLst>
                <a:latin typeface="Gabriola" panose="04040605051002020D02" pitchFamily="82" charset="0"/>
              </a:rPr>
              <a:t>for My strength is made perfect in weakness.” Therefore most gladly I will rather boast in my infirmities, that the power of Christ may rest upon me. </a:t>
            </a:r>
            <a:endParaRPr lang="en-US" dirty="0" smtClean="0">
              <a:solidFill>
                <a:schemeClr val="bg1"/>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73807090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1600200"/>
          </a:xfrm>
        </p:spPr>
        <p:txBody>
          <a:bodyPr/>
          <a:lstStyle/>
          <a:p>
            <a:r>
              <a:rPr lang="en-US" altLang="en-US" sz="9600" b="1" dirty="0" smtClean="0">
                <a:solidFill>
                  <a:schemeClr val="accent3">
                    <a:lumMod val="75000"/>
                  </a:schemeClr>
                </a:solidFill>
                <a:latin typeface="Gabriola" panose="04040605051002020D02" pitchFamily="82" charset="0"/>
              </a:rPr>
              <a:t>Sustaining  Grace</a:t>
            </a:r>
            <a:endParaRPr lang="en-US" altLang="en-US" sz="9600" b="1" dirty="0" smtClean="0">
              <a:solidFill>
                <a:schemeClr val="accent3">
                  <a:lumMod val="75000"/>
                </a:schemeClr>
              </a:solidFill>
              <a:latin typeface="Gabriola" panose="04040605051002020D02" pitchFamily="82" charset="0"/>
            </a:endParaRPr>
          </a:p>
        </p:txBody>
      </p:sp>
      <p:sp>
        <p:nvSpPr>
          <p:cNvPr id="2" name="Rectangle 1"/>
          <p:cNvSpPr/>
          <p:nvPr/>
        </p:nvSpPr>
        <p:spPr>
          <a:xfrm>
            <a:off x="4953000" y="1219200"/>
            <a:ext cx="4191000" cy="4247317"/>
          </a:xfrm>
          <a:prstGeom prst="rect">
            <a:avLst/>
          </a:prstGeom>
        </p:spPr>
        <p:txBody>
          <a:bodyPr wrap="square">
            <a:spAutoFit/>
          </a:bodyPr>
          <a:lstStyle/>
          <a:p>
            <a:pPr algn="ctr"/>
            <a:r>
              <a:rPr lang="en-US" sz="5400" dirty="0" smtClean="0">
                <a:solidFill>
                  <a:schemeClr val="accent3">
                    <a:lumMod val="75000"/>
                  </a:schemeClr>
                </a:solidFill>
                <a:latin typeface="Gabriola" panose="04040605051002020D02" pitchFamily="82" charset="0"/>
              </a:rPr>
              <a:t>The power and strength to persevere and overcome trials and difficulties.</a:t>
            </a:r>
            <a:endParaRPr lang="en-US" sz="5400" dirty="0">
              <a:solidFill>
                <a:schemeClr val="accent3">
                  <a:lumMod val="75000"/>
                </a:schemeClr>
              </a:solidFill>
              <a:latin typeface="Gabriola" panose="04040605051002020D02" pitchFamily="82" charset="0"/>
            </a:endParaRPr>
          </a:p>
        </p:txBody>
      </p:sp>
    </p:spTree>
    <p:extLst>
      <p:ext uri="{BB962C8B-B14F-4D97-AF65-F5344CB8AC3E}">
        <p14:creationId xmlns:p14="http://schemas.microsoft.com/office/powerpoint/2010/main" val="214909624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1535</Words>
  <Application>Microsoft Office PowerPoint</Application>
  <PresentationFormat>On-screen Show (4:3)</PresentationFormat>
  <Paragraphs>106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Office Theme</vt:lpstr>
      <vt:lpstr>Grace Today</vt:lpstr>
      <vt:lpstr>Saving Grace</vt:lpstr>
      <vt:lpstr>Saving Grace</vt:lpstr>
      <vt:lpstr>Saving Grace</vt:lpstr>
      <vt:lpstr>Saving Grace</vt:lpstr>
      <vt:lpstr>Saving Grace</vt:lpstr>
      <vt:lpstr>Sustaining  Grace</vt:lpstr>
      <vt:lpstr>Sustaining  Grace</vt:lpstr>
      <vt:lpstr>Sustaining  Grace</vt:lpstr>
      <vt:lpstr>Sustaining  Grace</vt:lpstr>
      <vt:lpstr>Sustaining  Grace</vt:lpstr>
      <vt:lpstr>Sustaining  Grace</vt:lpstr>
      <vt:lpstr>Grace Today</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25</cp:revision>
  <cp:lastPrinted>2017-03-12T13:38:45Z</cp:lastPrinted>
  <dcterms:created xsi:type="dcterms:W3CDTF">2011-04-20T01:42:16Z</dcterms:created>
  <dcterms:modified xsi:type="dcterms:W3CDTF">2017-03-12T14:08:34Z</dcterms:modified>
</cp:coreProperties>
</file>