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6" r:id="rId3"/>
    <p:sldId id="257" r:id="rId4"/>
    <p:sldId id="258" r:id="rId5"/>
    <p:sldId id="259" r:id="rId6"/>
    <p:sldId id="260" r:id="rId7"/>
    <p:sldId id="261" r:id="rId8"/>
    <p:sldId id="262"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35" autoAdjust="0"/>
    <p:restoredTop sz="94660"/>
  </p:normalViewPr>
  <p:slideViewPr>
    <p:cSldViewPr>
      <p:cViewPr varScale="1">
        <p:scale>
          <a:sx n="69" d="100"/>
          <a:sy n="69" d="100"/>
        </p:scale>
        <p:origin x="-5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164AB1-E847-49C9-9309-79556877C541}" type="datetimeFigureOut">
              <a:rPr lang="en-US" smtClean="0"/>
              <a:t>11/10/2013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94BDCC-7CA4-4AE6-97C5-2AE8352476F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164AB1-E847-49C9-9309-79556877C541}" type="datetimeFigureOut">
              <a:rPr lang="en-US" smtClean="0"/>
              <a:t>11/10/2013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94BDCC-7CA4-4AE6-97C5-2AE8352476F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164AB1-E847-49C9-9309-79556877C541}" type="datetimeFigureOut">
              <a:rPr lang="en-US" smtClean="0"/>
              <a:t>11/10/2013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94BDCC-7CA4-4AE6-97C5-2AE8352476F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164AB1-E847-49C9-9309-79556877C541}" type="datetimeFigureOut">
              <a:rPr lang="en-US" smtClean="0"/>
              <a:t>11/10/2013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94BDCC-7CA4-4AE6-97C5-2AE8352476F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164AB1-E847-49C9-9309-79556877C541}" type="datetimeFigureOut">
              <a:rPr lang="en-US" smtClean="0"/>
              <a:t>11/10/2013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94BDCC-7CA4-4AE6-97C5-2AE8352476F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164AB1-E847-49C9-9309-79556877C541}" type="datetimeFigureOut">
              <a:rPr lang="en-US" smtClean="0"/>
              <a:t>11/10/2013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94BDCC-7CA4-4AE6-97C5-2AE8352476F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164AB1-E847-49C9-9309-79556877C541}" type="datetimeFigureOut">
              <a:rPr lang="en-US" smtClean="0"/>
              <a:t>11/10/2013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94BDCC-7CA4-4AE6-97C5-2AE8352476F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164AB1-E847-49C9-9309-79556877C541}" type="datetimeFigureOut">
              <a:rPr lang="en-US" smtClean="0"/>
              <a:t>11/10/2013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94BDCC-7CA4-4AE6-97C5-2AE8352476F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164AB1-E847-49C9-9309-79556877C541}" type="datetimeFigureOut">
              <a:rPr lang="en-US" smtClean="0"/>
              <a:t>11/10/2013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94BDCC-7CA4-4AE6-97C5-2AE8352476F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164AB1-E847-49C9-9309-79556877C541}" type="datetimeFigureOut">
              <a:rPr lang="en-US" smtClean="0"/>
              <a:t>11/10/2013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94BDCC-7CA4-4AE6-97C5-2AE8352476F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164AB1-E847-49C9-9309-79556877C541}" type="datetimeFigureOut">
              <a:rPr lang="en-US" smtClean="0"/>
              <a:t>11/10/2013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94BDCC-7CA4-4AE6-97C5-2AE8352476F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164AB1-E847-49C9-9309-79556877C541}" type="datetimeFigureOut">
              <a:rPr lang="en-US" smtClean="0"/>
              <a:t>11/10/2013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94BDCC-7CA4-4AE6-97C5-2AE8352476F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wav"/><Relationship Id="rId1" Type="http://schemas.microsoft.com/office/2007/relationships/media" Target="../media/media1.wav"/><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url?sa=i&amp;rct=j&amp;q=&amp;esrc=s&amp;frm=1&amp;source=images&amp;cd=&amp;cad=rja&amp;docid=sf_wjDZyay8dLM&amp;tbnid=pVXddS5tLuR5qM:&amp;ved=0CAUQjRw&amp;url=http://en.wikipedia.org/wiki/Fezziwig&amp;ei=mrh-Uo2YAY6yqAGVu4Fw&amp;bvm=bv.56146854,d.aWM&amp;psig=AFQjCNFLaUkC804Vsnll1UTAE3IpFqG5ew&amp;ust=1384122902651627"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url?sa=i&amp;rct=j&amp;q=&amp;esrc=s&amp;frm=1&amp;source=images&amp;cd=&amp;cad=rja&amp;docid=nmQGEeRQMPVN0M&amp;tbnid=g8DyCZCVD7bv6M:&amp;ved=0CAUQjRw&amp;url=http://www.daboragallery.com/simon.html&amp;ei=Vbl-UtnzIJPzqwH0oYCIDw&amp;bvm=bv.56146854,d.aWM&amp;psig=AFQjCNF3rRXvJTG9ynJucCgjVV5D3-4CAw&amp;ust=138412301588123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url?sa=i&amp;rct=j&amp;q=&amp;esrc=s&amp;frm=1&amp;source=images&amp;cd=&amp;cad=rja&amp;docid=TT9vfFW8oZ_XYM&amp;tbnid=s22XVJz3D4S2SM:&amp;ved=0CAUQjRw&amp;url=http://www.rubylane.com/item/168085-PAPTGVG/Vintage-Dennison-Thanksgiving-Fall-Diecuts&amp;ei=vrt-UpG6OIacqgH954C4Cg&amp;bvm=bv.56146854,d.aWM&amp;psig=AFQjCNGACv8VSmrFNabWZjY4lqcSz-SOgA&amp;ust=1384123592601287"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docid=xA31h5hCoc4JBM&amp;tbnid=PWZzxVEIxAXarM:&amp;ved=0CAUQjRw&amp;url=http://guildofblessedtitus.blogspot.com/2013_02_01_archive.html&amp;ei=VL5-Uo6mIpL5rAHf94FY&amp;bvm=bv.56146854,d.aWM&amp;psig=AFQjCNEKIfyqJOqHz7TKuMRmUqQyL82yhg&amp;ust=1384124329943239" TargetMode="External"/><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9.gif"/></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wav"/><Relationship Id="rId1" Type="http://schemas.microsoft.com/office/2007/relationships/media" Target="../media/media1.wav"/><Relationship Id="rId5" Type="http://schemas.openxmlformats.org/officeDocument/2006/relationships/image" Target="../media/image2.pn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Audio 1">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382000" y="6096000"/>
            <a:ext cx="609600" cy="609600"/>
          </a:xfrm>
          <a:prstGeom prst="rect">
            <a:avLst/>
          </a:prstGeom>
        </p:spPr>
      </p:pic>
    </p:spTree>
    <p:extLst>
      <p:ext uri="{BB962C8B-B14F-4D97-AF65-F5344CB8AC3E}">
        <p14:creationId xmlns:p14="http://schemas.microsoft.com/office/powerpoint/2010/main" val="898125913"/>
      </p:ext>
    </p:extLst>
  </p:cSld>
  <p:clrMapOvr>
    <a:masterClrMapping/>
  </p:clrMapOvr>
  <mc:AlternateContent xmlns:mc="http://schemas.openxmlformats.org/markup-compatibility/2006" xmlns:p14="http://schemas.microsoft.com/office/powerpoint/2010/main">
    <mc:Choice Requires="p14">
      <p:transition spd="slow" p14:dur="2000" advTm="10409"/>
    </mc:Choice>
    <mc:Fallback xmlns="">
      <p:transition spd="slow" advTm="10409"/>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pload.wikimedia.org/wikipedia/commons/1/1a/Fezziwig_Ball-_Sol_Eytinge.jpg">
            <a:hlinkClick r:id="rId2"/>
          </p:cNvPr>
          <p:cNvPicPr>
            <a:picLocks noChangeAspect="1" noChangeArrowheads="1"/>
          </p:cNvPicPr>
          <p:nvPr/>
        </p:nvPicPr>
        <p:blipFill>
          <a:blip r:embed="rId3" cstate="print"/>
          <a:srcRect/>
          <a:stretch>
            <a:fillRect/>
          </a:stretch>
        </p:blipFill>
        <p:spPr bwMode="auto">
          <a:xfrm>
            <a:off x="2819400" y="1066800"/>
            <a:ext cx="4063999" cy="5486400"/>
          </a:xfrm>
          <a:prstGeom prst="rect">
            <a:avLst/>
          </a:prstGeom>
          <a:solidFill>
            <a:srgbClr val="FFFFFF">
              <a:shade val="85000"/>
            </a:srgbClr>
          </a:solidFill>
          <a:ln w="88900" cap="sq">
            <a:solidFill>
              <a:srgbClr val="FFFFFF"/>
            </a:solidFill>
            <a:miter lim="800000"/>
          </a:ln>
          <a:effectLst>
            <a:outerShdw blurRad="63500" sx="102000" sy="102000" algn="ctr" rotWithShape="0">
              <a:prstClr val="black">
                <a:alpha val="40000"/>
              </a:prstClr>
            </a:outerShdw>
          </a:effectLst>
          <a:scene3d>
            <a:camera prst="orthographicFront"/>
            <a:lightRig rig="twoPt" dir="t">
              <a:rot lat="0" lon="0" rev="7200000"/>
            </a:lightRig>
          </a:scene3d>
          <a:sp3d>
            <a:bevelT w="25400" h="19050"/>
            <a:contourClr>
              <a:srgbClr val="FFFFFF"/>
            </a:contourClr>
          </a:sp3d>
        </p:spPr>
      </p:pic>
      <p:sp>
        <p:nvSpPr>
          <p:cNvPr id="1027" name="Rectangle 3"/>
          <p:cNvSpPr>
            <a:spLocks noChangeArrowheads="1"/>
          </p:cNvSpPr>
          <p:nvPr/>
        </p:nvSpPr>
        <p:spPr bwMode="auto">
          <a:xfrm>
            <a:off x="0" y="191869"/>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latin typeface="Eras Bold ITC" panose="020B0907030504020204" pitchFamily="34" charset="0"/>
                <a:ea typeface="Calibri" pitchFamily="34" charset="0"/>
                <a:cs typeface="Times New Roman" pitchFamily="18" charset="0"/>
              </a:rPr>
              <a:t>Now this was a prosperous man who knew how to celebrate</a:t>
            </a:r>
            <a:br>
              <a:rPr kumimoji="0" lang="en-US" u="none" strike="noStrike" cap="none" normalizeH="0" baseline="0" dirty="0" smtClean="0">
                <a:ln>
                  <a:noFill/>
                </a:ln>
                <a:latin typeface="Eras Bold ITC" panose="020B0907030504020204" pitchFamily="34" charset="0"/>
                <a:ea typeface="Calibri" pitchFamily="34" charset="0"/>
                <a:cs typeface="Times New Roman" pitchFamily="18" charset="0"/>
              </a:rPr>
            </a:br>
            <a:r>
              <a:rPr kumimoji="0" lang="en-US" u="none" strike="noStrike" cap="none" normalizeH="0" baseline="0" dirty="0" smtClean="0">
                <a:ln>
                  <a:noFill/>
                </a:ln>
                <a:latin typeface="Eras Bold ITC" panose="020B0907030504020204" pitchFamily="34" charset="0"/>
                <a:ea typeface="Calibri" pitchFamily="34" charset="0"/>
                <a:cs typeface="Times New Roman" pitchFamily="18" charset="0"/>
              </a:rPr>
              <a:t> between the lines of work and play.</a:t>
            </a:r>
            <a:endParaRPr kumimoji="0" lang="en-US" u="none" strike="noStrike" cap="none" normalizeH="0" baseline="0" dirty="0" smtClean="0">
              <a:ln>
                <a:noFill/>
              </a:ln>
              <a:latin typeface="Eras Bold ITC" panose="020B0907030504020204"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daboragallery.com/simon2.jpg">
            <a:hlinkClick r:id="rId2"/>
          </p:cNvPr>
          <p:cNvPicPr>
            <a:picLocks noChangeAspect="1" noChangeArrowheads="1"/>
          </p:cNvPicPr>
          <p:nvPr/>
        </p:nvPicPr>
        <p:blipFill>
          <a:blip r:embed="rId3" cstate="print"/>
          <a:srcRect/>
          <a:stretch>
            <a:fillRect/>
          </a:stretch>
        </p:blipFill>
        <p:spPr bwMode="auto">
          <a:xfrm>
            <a:off x="1828800" y="2057400"/>
            <a:ext cx="5486400" cy="4169665"/>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prst="relaxedInset"/>
            <a:bevelB w="139700" h="139700" prst="divot"/>
            <a:contourClr>
              <a:srgbClr val="FFFFFF"/>
            </a:contourClr>
          </a:sp3d>
        </p:spPr>
      </p:pic>
      <p:sp>
        <p:nvSpPr>
          <p:cNvPr id="5" name="Rectangle 4"/>
          <p:cNvSpPr/>
          <p:nvPr/>
        </p:nvSpPr>
        <p:spPr>
          <a:xfrm>
            <a:off x="0" y="457200"/>
            <a:ext cx="9144000" cy="1200329"/>
          </a:xfrm>
          <a:prstGeom prst="rect">
            <a:avLst/>
          </a:prstGeom>
        </p:spPr>
        <p:txBody>
          <a:bodyPr wrap="square">
            <a:spAutoFit/>
          </a:bodyPr>
          <a:lstStyle/>
          <a:p>
            <a:pPr algn="ctr"/>
            <a:r>
              <a:rPr lang="en-US" dirty="0">
                <a:latin typeface="Eras Demi ITC" panose="020B0805030504020804" pitchFamily="34" charset="0"/>
              </a:rPr>
              <a:t>“Your money shall perish with you, because you have thought that the </a:t>
            </a:r>
            <a:r>
              <a:rPr lang="en-US" dirty="0" smtClean="0">
                <a:latin typeface="Eras Demi ITC" panose="020B0805030504020804" pitchFamily="34" charset="0"/>
              </a:rPr>
              <a:t/>
            </a:r>
            <a:br>
              <a:rPr lang="en-US" dirty="0" smtClean="0">
                <a:latin typeface="Eras Demi ITC" panose="020B0805030504020804" pitchFamily="34" charset="0"/>
              </a:rPr>
            </a:br>
            <a:r>
              <a:rPr lang="en-US" dirty="0" smtClean="0">
                <a:latin typeface="Eras Demi ITC" panose="020B0805030504020804" pitchFamily="34" charset="0"/>
              </a:rPr>
              <a:t>gift </a:t>
            </a:r>
            <a:r>
              <a:rPr lang="en-US" dirty="0">
                <a:latin typeface="Eras Demi ITC" panose="020B0805030504020804" pitchFamily="34" charset="0"/>
              </a:rPr>
              <a:t>of God may be purchased with money.  You have neither part </a:t>
            </a:r>
            <a:r>
              <a:rPr lang="en-US" dirty="0" smtClean="0">
                <a:latin typeface="Eras Demi ITC" panose="020B0805030504020804" pitchFamily="34" charset="0"/>
              </a:rPr>
              <a:t/>
            </a:r>
            <a:br>
              <a:rPr lang="en-US" dirty="0" smtClean="0">
                <a:latin typeface="Eras Demi ITC" panose="020B0805030504020804" pitchFamily="34" charset="0"/>
              </a:rPr>
            </a:br>
            <a:r>
              <a:rPr lang="en-US" dirty="0" smtClean="0">
                <a:latin typeface="Eras Demi ITC" panose="020B0805030504020804" pitchFamily="34" charset="0"/>
              </a:rPr>
              <a:t>nor </a:t>
            </a:r>
            <a:r>
              <a:rPr lang="en-US" dirty="0">
                <a:latin typeface="Eras Demi ITC" panose="020B0805030504020804" pitchFamily="34" charset="0"/>
              </a:rPr>
              <a:t>lot </a:t>
            </a:r>
            <a:r>
              <a:rPr lang="en-US" dirty="0" smtClean="0">
                <a:latin typeface="Eras Demi ITC" panose="020B0805030504020804" pitchFamily="34" charset="0"/>
              </a:rPr>
              <a:t>in this </a:t>
            </a:r>
            <a:r>
              <a:rPr lang="en-US" dirty="0">
                <a:latin typeface="Eras Demi ITC" panose="020B0805030504020804" pitchFamily="34" charset="0"/>
              </a:rPr>
              <a:t>matter; for your heart is not right in the sight of God.” </a:t>
            </a:r>
            <a:r>
              <a:rPr lang="en-US" dirty="0" smtClean="0">
                <a:latin typeface="Eras Demi ITC" panose="020B0805030504020804" pitchFamily="34" charset="0"/>
              </a:rPr>
              <a:t> </a:t>
            </a:r>
            <a:br>
              <a:rPr lang="en-US" dirty="0" smtClean="0">
                <a:latin typeface="Eras Demi ITC" panose="020B0805030504020804" pitchFamily="34" charset="0"/>
              </a:rPr>
            </a:br>
            <a:r>
              <a:rPr lang="en-US" dirty="0" smtClean="0">
                <a:latin typeface="Eras Bold ITC" panose="020B0907030504020204" pitchFamily="34" charset="0"/>
              </a:rPr>
              <a:t>(Acts 9:21)</a:t>
            </a:r>
            <a:endParaRPr lang="en-US" dirty="0">
              <a:latin typeface="Eras Bold ITC" panose="020B0907030504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descr="https://encrypted-tbn0.gstatic.com/images?q=tbn:ANd9GcRugPl8KbH3ffpHV452Mul2HlkZCey7oOaqhtHiKlE9GC8fu0gW"/>
          <p:cNvPicPr>
            <a:picLocks noChangeAspect="1" noChangeArrowheads="1"/>
          </p:cNvPicPr>
          <p:nvPr/>
        </p:nvPicPr>
        <p:blipFill>
          <a:blip r:embed="rId2" cstate="print"/>
          <a:srcRect/>
          <a:stretch>
            <a:fillRect/>
          </a:stretch>
        </p:blipFill>
        <p:spPr bwMode="auto">
          <a:xfrm>
            <a:off x="1828800" y="2057400"/>
            <a:ext cx="5829298" cy="3962400"/>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
        <p:nvSpPr>
          <p:cNvPr id="4" name="Rectangle 3"/>
          <p:cNvSpPr/>
          <p:nvPr/>
        </p:nvSpPr>
        <p:spPr>
          <a:xfrm>
            <a:off x="0" y="457200"/>
            <a:ext cx="9144000" cy="1200329"/>
          </a:xfrm>
          <a:prstGeom prst="rect">
            <a:avLst/>
          </a:prstGeom>
        </p:spPr>
        <p:txBody>
          <a:bodyPr wrap="square">
            <a:spAutoFit/>
          </a:bodyPr>
          <a:lstStyle/>
          <a:p>
            <a:pPr algn="ctr"/>
            <a:r>
              <a:rPr lang="en-US" dirty="0" smtClean="0">
                <a:latin typeface="Eras Demi ITC" panose="020B0805030504020804" pitchFamily="34" charset="0"/>
              </a:rPr>
              <a:t>“</a:t>
            </a:r>
            <a:r>
              <a:rPr lang="en-US" dirty="0">
                <a:latin typeface="Eras Demi ITC" panose="020B0805030504020804" pitchFamily="34" charset="0"/>
              </a:rPr>
              <a:t>No servant can serve two masters; for either the servant will hate the one, and love the other, or else the servant will hold to the one, and despise the other.  Therefore, no one can serve God and money equally.” </a:t>
            </a:r>
            <a:endParaRPr lang="en-US" dirty="0" smtClean="0">
              <a:latin typeface="Eras Demi ITC" panose="020B0805030504020804" pitchFamily="34" charset="0"/>
            </a:endParaRPr>
          </a:p>
          <a:p>
            <a:pPr algn="ctr"/>
            <a:r>
              <a:rPr lang="en-US" dirty="0" smtClean="0">
                <a:latin typeface="Eras Bold ITC" panose="020B0907030504020204" pitchFamily="34" charset="0"/>
              </a:rPr>
              <a:t>Luke 16:13</a:t>
            </a:r>
            <a:endParaRPr lang="en-US" dirty="0">
              <a:latin typeface="Eras Bold ITC" panose="020B0907030504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image0-rubylane.s3.amazonaws.com/shops/ruthsredemptions/PAPTGVG.1L.jpg?26">
            <a:hlinkClick r:id="rId2"/>
          </p:cNvPr>
          <p:cNvPicPr>
            <a:picLocks noChangeAspect="1" noChangeArrowheads="1"/>
          </p:cNvPicPr>
          <p:nvPr/>
        </p:nvPicPr>
        <p:blipFill>
          <a:blip r:embed="rId3" cstate="print"/>
          <a:srcRect/>
          <a:stretch>
            <a:fillRect/>
          </a:stretch>
        </p:blipFill>
        <p:spPr bwMode="auto">
          <a:xfrm>
            <a:off x="1524000" y="1334385"/>
            <a:ext cx="5943600" cy="4837815"/>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Rectangle 2"/>
          <p:cNvSpPr/>
          <p:nvPr/>
        </p:nvSpPr>
        <p:spPr>
          <a:xfrm>
            <a:off x="0" y="381000"/>
            <a:ext cx="9144000" cy="646331"/>
          </a:xfrm>
          <a:prstGeom prst="rect">
            <a:avLst/>
          </a:prstGeom>
        </p:spPr>
        <p:txBody>
          <a:bodyPr wrap="square">
            <a:spAutoFit/>
          </a:bodyPr>
          <a:lstStyle/>
          <a:p>
            <a:pPr algn="ctr"/>
            <a:r>
              <a:rPr lang="en-US" sz="3600" dirty="0">
                <a:latin typeface="Eras Bold ITC" panose="020B0907030504020204" pitchFamily="34" charset="0"/>
              </a:rPr>
              <a:t>Gobble. Gobble. Gobble UP!</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228600" y="428178"/>
            <a:ext cx="8686800" cy="600164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C00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There </a:t>
            </a:r>
            <a:r>
              <a:rPr kumimoji="0" lang="en-US" sz="2800" b="0" i="0" strike="noStrike" cap="none" normalizeH="0" baseline="0" dirty="0" smtClean="0">
                <a:ln>
                  <a:noFill/>
                </a:ln>
                <a:solidFill>
                  <a:srgbClr val="C00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are </a:t>
            </a:r>
            <a:r>
              <a:rPr kumimoji="0" lang="en-US" sz="2800" b="0" i="1" u="sng" strike="noStrike" cap="none" normalizeH="0" baseline="0" dirty="0" smtClean="0">
                <a:ln>
                  <a:noFill/>
                </a:ln>
                <a:solidFill>
                  <a:srgbClr val="C00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three elements</a:t>
            </a:r>
            <a:r>
              <a:rPr kumimoji="0" lang="en-US" sz="2800" b="0" i="0" u="none" strike="noStrike" cap="none" normalizeH="0" baseline="0" dirty="0" smtClean="0">
                <a:ln>
                  <a:noFill/>
                </a:ln>
                <a:solidFill>
                  <a:srgbClr val="C00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that God will </a:t>
            </a:r>
            <a:br>
              <a:rPr kumimoji="0" lang="en-US" sz="2800" b="0" i="0" u="none" strike="noStrike" cap="none" normalizeH="0" baseline="0" dirty="0" smtClean="0">
                <a:ln>
                  <a:noFill/>
                </a:ln>
                <a:solidFill>
                  <a:srgbClr val="C00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br>
            <a:r>
              <a:rPr kumimoji="0" lang="en-US" sz="2800" b="0" i="0" u="none" strike="noStrike" cap="none" normalizeH="0" baseline="0" dirty="0" smtClean="0">
                <a:ln>
                  <a:noFill/>
                </a:ln>
                <a:solidFill>
                  <a:srgbClr val="C00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prosper in the human endeavor. I will name them.</a:t>
            </a:r>
          </a:p>
          <a:p>
            <a:pPr marL="0" marR="0" lvl="0" indent="0" algn="ctr" defTabSz="914400" rtl="0" eaLnBrk="1" fontAlgn="base" latinLnBrk="0" hangingPunct="1">
              <a:lnSpc>
                <a:spcPct val="100000"/>
              </a:lnSpc>
              <a:spcBef>
                <a:spcPct val="0"/>
              </a:spcBef>
              <a:spcAft>
                <a:spcPct val="0"/>
              </a:spcAft>
              <a:buClrTx/>
              <a:buSzTx/>
              <a:buFontTx/>
              <a:buNone/>
              <a:tabLst/>
            </a:pPr>
            <a:endParaRPr lang="en-US" sz="1600" dirty="0">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Sacrifice: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“Seek first the kingdom of God, and His righteousness; and all these (sic. material) things shall be added to you.” </a:t>
            </a: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(Matthew 6:33)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Generosity:</a:t>
            </a:r>
            <a:r>
              <a:rPr kumimoji="0" lang="en-US" sz="20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lang="en-US" sz="2000" u="sng" dirty="0">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is Paul’s testimony.</a:t>
            </a:r>
            <a:b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200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 have coveted no man’s silver or gold, or apparel.  Yes, you know this, that by these hands, I have ministered to my own necessities, and to those that were with me.  I have showed you all these things, and by so laboring, one ought to support the weak and to remember the words of the Lord Jesus, how He said “It is more blessed to give than to receive.” </a:t>
            </a: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(Acts 20:33-35)</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1" i="0" u="sng"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Relationship(s):</a:t>
            </a:r>
            <a:r>
              <a:rPr kumimoji="0" lang="en-US" sz="2000" b="0" i="0" u="sng"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i="1"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“Be you kind one to another, tender-hearted, forgiving one another, even as God has forgiven you.” </a:t>
            </a:r>
            <a:r>
              <a:rPr kumimoji="0" lang="en-US" sz="2000" b="1" i="0"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(Ephesians 4:32) </a:t>
            </a:r>
            <a:r>
              <a:rPr kumimoji="0" lang="en-US" sz="2000" b="0" i="0"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 </a:t>
            </a:r>
            <a:r>
              <a:rPr kumimoji="0" 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409">
                                            <p:txEl>
                                              <p:pRg st="3" end="3"/>
                                            </p:txEl>
                                          </p:spTgt>
                                        </p:tgtEl>
                                        <p:attrNameLst>
                                          <p:attrName>style.visibility</p:attrName>
                                        </p:attrNameLst>
                                      </p:cBhvr>
                                      <p:to>
                                        <p:strVal val="visible"/>
                                      </p:to>
                                    </p:set>
                                    <p:anim calcmode="lin" valueType="num">
                                      <p:cBhvr additive="base">
                                        <p:cTn id="7" dur="500" fill="hold"/>
                                        <p:tgtEl>
                                          <p:spTgt spid="17409">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09">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7409">
                                            <p:txEl>
                                              <p:pRg st="4" end="4"/>
                                            </p:txEl>
                                          </p:spTgt>
                                        </p:tgtEl>
                                        <p:attrNameLst>
                                          <p:attrName>style.visibility</p:attrName>
                                        </p:attrNameLst>
                                      </p:cBhvr>
                                      <p:to>
                                        <p:strVal val="visible"/>
                                      </p:to>
                                    </p:set>
                                    <p:anim calcmode="lin" valueType="num">
                                      <p:cBhvr additive="base">
                                        <p:cTn id="11" dur="500" fill="hold"/>
                                        <p:tgtEl>
                                          <p:spTgt spid="17409">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740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7409">
                                            <p:txEl>
                                              <p:pRg st="6" end="6"/>
                                            </p:txEl>
                                          </p:spTgt>
                                        </p:tgtEl>
                                        <p:attrNameLst>
                                          <p:attrName>style.visibility</p:attrName>
                                        </p:attrNameLst>
                                      </p:cBhvr>
                                      <p:to>
                                        <p:strVal val="visible"/>
                                      </p:to>
                                    </p:set>
                                    <p:anim calcmode="lin" valueType="num">
                                      <p:cBhvr additive="base">
                                        <p:cTn id="17" dur="500" fill="hold"/>
                                        <p:tgtEl>
                                          <p:spTgt spid="17409">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7409">
                                            <p:txEl>
                                              <p:pRg st="6" end="6"/>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7409">
                                            <p:txEl>
                                              <p:pRg st="7" end="7"/>
                                            </p:txEl>
                                          </p:spTgt>
                                        </p:tgtEl>
                                        <p:attrNameLst>
                                          <p:attrName>style.visibility</p:attrName>
                                        </p:attrNameLst>
                                      </p:cBhvr>
                                      <p:to>
                                        <p:strVal val="visible"/>
                                      </p:to>
                                    </p:set>
                                    <p:anim calcmode="lin" valueType="num">
                                      <p:cBhvr additive="base">
                                        <p:cTn id="21" dur="500" fill="hold"/>
                                        <p:tgtEl>
                                          <p:spTgt spid="17409">
                                            <p:txEl>
                                              <p:pRg st="7" end="7"/>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740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7409">
                                            <p:txEl>
                                              <p:pRg st="9" end="9"/>
                                            </p:txEl>
                                          </p:spTgt>
                                        </p:tgtEl>
                                        <p:attrNameLst>
                                          <p:attrName>style.visibility</p:attrName>
                                        </p:attrNameLst>
                                      </p:cBhvr>
                                      <p:to>
                                        <p:strVal val="visible"/>
                                      </p:to>
                                    </p:set>
                                    <p:anim calcmode="lin" valueType="num">
                                      <p:cBhvr additive="base">
                                        <p:cTn id="27" dur="500" fill="hold"/>
                                        <p:tgtEl>
                                          <p:spTgt spid="17409">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7409">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7409">
                                            <p:txEl>
                                              <p:pRg st="10" end="10"/>
                                            </p:txEl>
                                          </p:spTgt>
                                        </p:tgtEl>
                                        <p:attrNameLst>
                                          <p:attrName>style.visibility</p:attrName>
                                        </p:attrNameLst>
                                      </p:cBhvr>
                                      <p:to>
                                        <p:strVal val="visible"/>
                                      </p:to>
                                    </p:set>
                                    <p:anim calcmode="lin" valueType="num">
                                      <p:cBhvr additive="base">
                                        <p:cTn id="31" dur="500" fill="hold"/>
                                        <p:tgtEl>
                                          <p:spTgt spid="17409">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409">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 descr="http://upload.wikimedia.org/wikipedia/commons/thumb/e/ee/Synagoge%2C_Enschede%2C_Mozaiek.jpg/220px-Synagoge%2C_Enschede%2C_Mozaiek.jpg"/>
          <p:cNvPicPr>
            <a:picLocks noChangeAspect="1" noChangeArrowheads="1"/>
          </p:cNvPicPr>
          <p:nvPr/>
        </p:nvPicPr>
        <p:blipFill>
          <a:blip r:embed="rId2" cstate="print"/>
          <a:srcRect/>
          <a:stretch>
            <a:fillRect/>
          </a:stretch>
        </p:blipFill>
        <p:spPr bwMode="auto">
          <a:xfrm>
            <a:off x="1981200" y="1828800"/>
            <a:ext cx="5204460" cy="4419600"/>
          </a:xfrm>
          <a:prstGeom prst="rect">
            <a:avLst/>
          </a:prstGeom>
          <a:ln w="88900" cap="sq" cmpd="thickThin">
            <a:solidFill>
              <a:srgbClr val="000000"/>
            </a:solidFill>
            <a:prstDash val="solid"/>
            <a:miter lim="800000"/>
          </a:ln>
          <a:effectLst>
            <a:innerShdw blurRad="76200">
              <a:srgbClr val="000000"/>
            </a:innerShdw>
          </a:effectLst>
        </p:spPr>
      </p:pic>
      <p:sp>
        <p:nvSpPr>
          <p:cNvPr id="3" name="Rectangle 2"/>
          <p:cNvSpPr/>
          <p:nvPr/>
        </p:nvSpPr>
        <p:spPr>
          <a:xfrm>
            <a:off x="0" y="457200"/>
            <a:ext cx="9144000" cy="830997"/>
          </a:xfrm>
          <a:prstGeom prst="rect">
            <a:avLst/>
          </a:prstGeom>
        </p:spPr>
        <p:txBody>
          <a:bodyPr wrap="square">
            <a:spAutoFit/>
          </a:bodyPr>
          <a:lstStyle/>
          <a:p>
            <a:pPr algn="ctr"/>
            <a:r>
              <a:rPr lang="en-US" sz="2800" dirty="0" smtClean="0">
                <a:latin typeface="Eras Demi ITC" panose="020B0805030504020804" pitchFamily="34" charset="0"/>
              </a:rPr>
              <a:t>“Shin (W)” </a:t>
            </a:r>
          </a:p>
          <a:p>
            <a:pPr algn="ctr"/>
            <a:r>
              <a:rPr lang="en-US" sz="2000" dirty="0" smtClean="0">
                <a:latin typeface="Arial Black" panose="020B0A04020102020204" pitchFamily="34" charset="0"/>
              </a:rPr>
              <a:t> </a:t>
            </a:r>
            <a:r>
              <a:rPr lang="en-US" sz="2000" dirty="0">
                <a:latin typeface="Arial Black" panose="020B0A04020102020204" pitchFamily="34" charset="0"/>
              </a:rPr>
              <a:t>This letter stands for </a:t>
            </a:r>
            <a:r>
              <a:rPr lang="en-US" sz="2000" b="1" i="1" dirty="0" err="1">
                <a:latin typeface="Arial Black" panose="020B0A04020102020204" pitchFamily="34" charset="0"/>
              </a:rPr>
              <a:t>Shaddai</a:t>
            </a:r>
            <a:r>
              <a:rPr lang="en-US" sz="2000" dirty="0">
                <a:latin typeface="Arial Black" panose="020B0A04020102020204" pitchFamily="34" charset="0"/>
              </a:rPr>
              <a:t>, meaning </a:t>
            </a:r>
            <a:r>
              <a:rPr lang="en-US" sz="2000" i="1" dirty="0">
                <a:latin typeface="Arial Black" panose="020B0A04020102020204" pitchFamily="34" charset="0"/>
              </a:rPr>
              <a:t>"Almighty (God)". </a:t>
            </a:r>
            <a:endParaRPr lang="en-US" sz="2000" dirty="0">
              <a:latin typeface="Arial Black" panose="020B0A040201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s://encrypted-tbn3.gstatic.com/images?q=tbn:ANd9GcT06gwfV6lFSGjkaR6u1meeAFHYoPwffSPtc0mRy_aIvagVM6mj"/>
          <p:cNvPicPr>
            <a:picLocks noChangeAspect="1" noChangeArrowheads="1"/>
          </p:cNvPicPr>
          <p:nvPr/>
        </p:nvPicPr>
        <p:blipFill>
          <a:blip r:embed="rId2" cstate="print"/>
          <a:srcRect/>
          <a:stretch>
            <a:fillRect/>
          </a:stretch>
        </p:blipFill>
        <p:spPr bwMode="auto">
          <a:xfrm>
            <a:off x="2426208" y="1752600"/>
            <a:ext cx="4203192" cy="4343400"/>
          </a:xfrm>
          <a:prstGeom prst="rect">
            <a:avLst/>
          </a:prstGeom>
          <a:noFill/>
        </p:spPr>
      </p:pic>
      <p:pic>
        <p:nvPicPr>
          <p:cNvPr id="19460" name="Picture 4" descr="http://2.bp.blogspot.com/-k3wWS35gnYk/UF0E7IbszSI/AAAAAAAAAD8/mKyq9CiWmb0/s1600/Cross_ab.gif">
            <a:hlinkClick r:id="rId3"/>
          </p:cNvPr>
          <p:cNvPicPr>
            <a:picLocks noChangeAspect="1" noChangeArrowheads="1"/>
          </p:cNvPicPr>
          <p:nvPr/>
        </p:nvPicPr>
        <p:blipFill>
          <a:blip r:embed="rId4" cstate="print"/>
          <a:srcRect/>
          <a:stretch>
            <a:fillRect/>
          </a:stretch>
        </p:blipFill>
        <p:spPr bwMode="auto">
          <a:xfrm>
            <a:off x="4038600" y="4191000"/>
            <a:ext cx="457200" cy="381001"/>
          </a:xfrm>
          <a:prstGeom prst="rect">
            <a:avLst/>
          </a:prstGeom>
          <a:noFill/>
        </p:spPr>
      </p:pic>
      <p:sp>
        <p:nvSpPr>
          <p:cNvPr id="4" name="Rectangle 3"/>
          <p:cNvSpPr/>
          <p:nvPr/>
        </p:nvSpPr>
        <p:spPr>
          <a:xfrm>
            <a:off x="0" y="1676400"/>
            <a:ext cx="8382000" cy="461665"/>
          </a:xfrm>
          <a:prstGeom prst="rect">
            <a:avLst/>
          </a:prstGeom>
        </p:spPr>
        <p:txBody>
          <a:bodyPr wrap="square">
            <a:spAutoFit/>
          </a:bodyPr>
          <a:lstStyle/>
          <a:p>
            <a:pPr algn="ctr"/>
            <a:r>
              <a:rPr lang="en-US" sz="2400" dirty="0">
                <a:latin typeface="Eras Demi ITC" panose="020B0805030504020804" pitchFamily="34" charset="0"/>
              </a:rPr>
              <a:t>’</a:t>
            </a:r>
            <a:r>
              <a:rPr lang="en-US" sz="2400" dirty="0" err="1">
                <a:latin typeface="Eras Demi ITC" panose="020B0805030504020804" pitchFamily="34" charset="0"/>
              </a:rPr>
              <a:t>tsay</a:t>
            </a:r>
            <a:r>
              <a:rPr lang="en-US" sz="2400" dirty="0">
                <a:latin typeface="Eras Demi ITC" panose="020B0805030504020804" pitchFamily="34" charset="0"/>
              </a:rPr>
              <a:t>-lay-</a:t>
            </a:r>
            <a:r>
              <a:rPr lang="en-US" sz="2400" dirty="0" err="1">
                <a:latin typeface="Eras Demi ITC" panose="020B0805030504020804" pitchFamily="34" charset="0"/>
              </a:rPr>
              <a:t>akh</a:t>
            </a:r>
            <a:r>
              <a:rPr lang="en-US" sz="2400" dirty="0">
                <a:latin typeface="Eras Demi ITC" panose="020B0805030504020804" pitchFamily="34" charset="0"/>
              </a:rPr>
              <a:t>’! </a:t>
            </a:r>
          </a:p>
        </p:txBody>
      </p:sp>
      <p:sp>
        <p:nvSpPr>
          <p:cNvPr id="5" name="Rectangle 4"/>
          <p:cNvSpPr/>
          <p:nvPr/>
        </p:nvSpPr>
        <p:spPr>
          <a:xfrm>
            <a:off x="0" y="6183868"/>
            <a:ext cx="9144000" cy="461665"/>
          </a:xfrm>
          <a:prstGeom prst="rect">
            <a:avLst/>
          </a:prstGeom>
        </p:spPr>
        <p:txBody>
          <a:bodyPr wrap="square">
            <a:spAutoFit/>
          </a:bodyPr>
          <a:lstStyle/>
          <a:p>
            <a:pPr algn="ctr"/>
            <a:r>
              <a:rPr lang="en-US" sz="2400" b="1" dirty="0" smtClean="0">
                <a:latin typeface="Eras Demi ITC" panose="020B0805030504020804" pitchFamily="34" charset="0"/>
              </a:rPr>
              <a:t>’</a:t>
            </a:r>
            <a:r>
              <a:rPr lang="en-US" sz="2400" b="1" dirty="0" err="1" smtClean="0">
                <a:latin typeface="Eras Demi ITC" panose="020B0805030504020804" pitchFamily="34" charset="0"/>
              </a:rPr>
              <a:t>yoo</a:t>
            </a:r>
            <a:r>
              <a:rPr lang="en-US" sz="2400" b="1" dirty="0" smtClean="0">
                <a:latin typeface="Eras Demi ITC" panose="020B0805030504020804" pitchFamily="34" charset="0"/>
              </a:rPr>
              <a:t>-</a:t>
            </a:r>
            <a:r>
              <a:rPr lang="en-US" sz="2400" b="1" dirty="0" err="1" smtClean="0">
                <a:latin typeface="Eras Demi ITC" panose="020B0805030504020804" pitchFamily="34" charset="0"/>
              </a:rPr>
              <a:t>od</a:t>
            </a:r>
            <a:r>
              <a:rPr lang="en-US" sz="2400" b="1" dirty="0" smtClean="0">
                <a:latin typeface="Eras Demi ITC" panose="020B0805030504020804" pitchFamily="34" charset="0"/>
              </a:rPr>
              <a:t>-o-o</a:t>
            </a:r>
            <a:r>
              <a:rPr lang="en-US" sz="2400" b="1" dirty="0">
                <a:latin typeface="Eras Demi ITC" panose="020B0805030504020804" pitchFamily="34" charset="0"/>
              </a:rPr>
              <a:t>’</a:t>
            </a:r>
            <a:r>
              <a:rPr lang="en-US" sz="2400" dirty="0">
                <a:latin typeface="Eras Demi ITC" panose="020B0805030504020804" pitchFamily="34" charset="0"/>
              </a:rPr>
              <a:t>! </a:t>
            </a:r>
          </a:p>
        </p:txBody>
      </p:sp>
      <p:sp>
        <p:nvSpPr>
          <p:cNvPr id="6" name="Rectangle 5"/>
          <p:cNvSpPr/>
          <p:nvPr/>
        </p:nvSpPr>
        <p:spPr>
          <a:xfrm>
            <a:off x="0" y="457200"/>
            <a:ext cx="9144000" cy="1200329"/>
          </a:xfrm>
          <a:prstGeom prst="rect">
            <a:avLst/>
          </a:prstGeom>
        </p:spPr>
        <p:txBody>
          <a:bodyPr wrap="square">
            <a:spAutoFit/>
          </a:bodyPr>
          <a:lstStyle/>
          <a:p>
            <a:pPr algn="ctr"/>
            <a:r>
              <a:rPr lang="en-US" sz="7200" dirty="0">
                <a:solidFill>
                  <a:srgbClr val="C00000"/>
                </a:solidFill>
                <a:latin typeface="Star Trek Future " panose="02000000000000000000" pitchFamily="2" charset="0"/>
              </a:rPr>
              <a:t>“Live Long and Prosper!” </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Audio 1">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382000" y="6096000"/>
            <a:ext cx="609600" cy="609600"/>
          </a:xfrm>
          <a:prstGeom prst="rect">
            <a:avLst/>
          </a:prstGeom>
        </p:spPr>
      </p:pic>
    </p:spTree>
    <p:extLst>
      <p:ext uri="{BB962C8B-B14F-4D97-AF65-F5344CB8AC3E}">
        <p14:creationId xmlns:p14="http://schemas.microsoft.com/office/powerpoint/2010/main" val="898125913"/>
      </p:ext>
    </p:extLst>
  </p:cSld>
  <p:clrMapOvr>
    <a:masterClrMapping/>
  </p:clrMapOvr>
  <mc:AlternateContent xmlns:mc="http://schemas.openxmlformats.org/markup-compatibility/2006">
    <mc:Choice xmlns:p14="http://schemas.microsoft.com/office/powerpoint/2010/main" Requires="p14">
      <p:transition spd="med" p14:dur="700" advTm="10409">
        <p:fade/>
      </p:transition>
    </mc:Choice>
    <mc:Fallback>
      <p:transition spd="med" advTm="10409">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TotalTime>
  <Words>109</Words>
  <Application>Microsoft Office PowerPoint</Application>
  <PresentationFormat>On-screen Show (4:3)</PresentationFormat>
  <Paragraphs>21</Paragraphs>
  <Slides>9</Slides>
  <Notes>0</Notes>
  <HiddenSlides>0</HiddenSlides>
  <MMClips>2</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Harl</dc:creator>
  <cp:lastModifiedBy>GBC</cp:lastModifiedBy>
  <cp:revision>25</cp:revision>
  <dcterms:created xsi:type="dcterms:W3CDTF">2013-11-09T22:34:22Z</dcterms:created>
  <dcterms:modified xsi:type="dcterms:W3CDTF">2013-11-10T16:15:24Z</dcterms:modified>
</cp:coreProperties>
</file>