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455A20-FB13-406E-AFF0-DF51D1118A8A}"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D20D3-1BA5-4E07-ADA6-948C804B0B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55A20-FB13-406E-AFF0-DF51D1118A8A}"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D20D3-1BA5-4E07-ADA6-948C804B0B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55A20-FB13-406E-AFF0-DF51D1118A8A}"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D20D3-1BA5-4E07-ADA6-948C804B0B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55A20-FB13-406E-AFF0-DF51D1118A8A}"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D20D3-1BA5-4E07-ADA6-948C804B0B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455A20-FB13-406E-AFF0-DF51D1118A8A}"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D20D3-1BA5-4E07-ADA6-948C804B0B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455A20-FB13-406E-AFF0-DF51D1118A8A}"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D20D3-1BA5-4E07-ADA6-948C804B0B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455A20-FB13-406E-AFF0-DF51D1118A8A}" type="datetimeFigureOut">
              <a:rPr lang="en-US" smtClean="0"/>
              <a:pPr/>
              <a:t>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1D20D3-1BA5-4E07-ADA6-948C804B0B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455A20-FB13-406E-AFF0-DF51D1118A8A}" type="datetimeFigureOut">
              <a:rPr lang="en-US" smtClean="0"/>
              <a:pPr/>
              <a:t>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1D20D3-1BA5-4E07-ADA6-948C804B0B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55A20-FB13-406E-AFF0-DF51D1118A8A}" type="datetimeFigureOut">
              <a:rPr lang="en-US" smtClean="0"/>
              <a:pPr/>
              <a:t>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1D20D3-1BA5-4E07-ADA6-948C804B0B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55A20-FB13-406E-AFF0-DF51D1118A8A}"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D20D3-1BA5-4E07-ADA6-948C804B0B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55A20-FB13-406E-AFF0-DF51D1118A8A}"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D20D3-1BA5-4E07-ADA6-948C804B0B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55A20-FB13-406E-AFF0-DF51D1118A8A}" type="datetimeFigureOut">
              <a:rPr lang="en-US" smtClean="0"/>
              <a:pPr/>
              <a:t>11/6/2016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D20D3-1BA5-4E07-ADA6-948C804B0B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5467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nelson mandela in prison"/>
          <p:cNvPicPr>
            <a:picLocks noChangeAspect="1" noChangeArrowheads="1"/>
          </p:cNvPicPr>
          <p:nvPr/>
        </p:nvPicPr>
        <p:blipFill>
          <a:blip r:embed="rId2" cstate="print"/>
          <a:srcRect/>
          <a:stretch>
            <a:fillRect/>
          </a:stretch>
        </p:blipFill>
        <p:spPr bwMode="auto">
          <a:xfrm>
            <a:off x="1219200" y="1295400"/>
            <a:ext cx="6629400" cy="4267200"/>
          </a:xfrm>
          <a:prstGeom prst="rect">
            <a:avLst/>
          </a:prstGeom>
          <a:noFill/>
        </p:spPr>
      </p:pic>
    </p:spTree>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Image result for jesus drove by the spirit"/>
          <p:cNvPicPr>
            <a:picLocks noChangeAspect="1" noChangeArrowheads="1"/>
          </p:cNvPicPr>
          <p:nvPr/>
        </p:nvPicPr>
        <p:blipFill>
          <a:blip r:embed="rId2" cstate="print"/>
          <a:srcRect/>
          <a:stretch>
            <a:fillRect/>
          </a:stretch>
        </p:blipFill>
        <p:spPr bwMode="auto">
          <a:xfrm>
            <a:off x="3040062" y="228600"/>
            <a:ext cx="3055938" cy="5029200"/>
          </a:xfrm>
          <a:prstGeom prst="rect">
            <a:avLst/>
          </a:prstGeom>
          <a:ln w="88900" cap="sq" cmpd="thickThin">
            <a:solidFill>
              <a:schemeClr val="accent6">
                <a:lumMod val="60000"/>
                <a:lumOff val="40000"/>
              </a:schemeClr>
            </a:solidFill>
            <a:prstDash val="solid"/>
            <a:miter lim="800000"/>
          </a:ln>
          <a:effectLst>
            <a:innerShdw blurRad="76200">
              <a:srgbClr val="000000"/>
            </a:innerShdw>
          </a:effectLst>
        </p:spPr>
      </p:pic>
      <p:sp>
        <p:nvSpPr>
          <p:cNvPr id="4" name="Rectangle 3"/>
          <p:cNvSpPr/>
          <p:nvPr/>
        </p:nvSpPr>
        <p:spPr>
          <a:xfrm>
            <a:off x="0" y="5486400"/>
            <a:ext cx="9144000" cy="1188720"/>
          </a:xfrm>
          <a:prstGeom prst="rect">
            <a:avLst/>
          </a:prstGeom>
        </p:spPr>
        <p:txBody>
          <a:bodyPr wrap="square">
            <a:spAutoFit/>
          </a:bodyPr>
          <a:lstStyle/>
          <a:p>
            <a:pPr algn="ctr"/>
            <a:r>
              <a:rPr lang="en-US" b="1" i="1" dirty="0" smtClean="0">
                <a:latin typeface="Arial Narrow" panose="020B0606020202030204" pitchFamily="34" charset="0"/>
              </a:rPr>
              <a:t>Immediately </a:t>
            </a:r>
            <a:r>
              <a:rPr lang="en-US" b="1" i="1" dirty="0">
                <a:latin typeface="Arial Narrow" panose="020B0606020202030204" pitchFamily="34" charset="0"/>
              </a:rPr>
              <a:t>the Spirit impelled Him to go out into the wilderness. </a:t>
            </a:r>
            <a:r>
              <a:rPr lang="en-US" b="1" i="1" dirty="0" smtClean="0">
                <a:latin typeface="Arial Narrow" panose="020B0606020202030204" pitchFamily="34" charset="0"/>
              </a:rPr>
              <a:t/>
            </a:r>
            <a:br>
              <a:rPr lang="en-US" b="1" i="1" dirty="0" smtClean="0">
                <a:latin typeface="Arial Narrow" panose="020B0606020202030204" pitchFamily="34" charset="0"/>
              </a:rPr>
            </a:br>
            <a:r>
              <a:rPr lang="en-US" b="1" i="1" dirty="0" smtClean="0">
                <a:latin typeface="Arial Narrow" panose="020B0606020202030204" pitchFamily="34" charset="0"/>
              </a:rPr>
              <a:t>And </a:t>
            </a:r>
            <a:r>
              <a:rPr lang="en-US" b="1" i="1" dirty="0">
                <a:latin typeface="Arial Narrow" panose="020B0606020202030204" pitchFamily="34" charset="0"/>
              </a:rPr>
              <a:t>He was in the wilderness forty days being tempted by Satan; </a:t>
            </a:r>
            <a:r>
              <a:rPr lang="en-US" b="1" i="1" dirty="0" smtClean="0">
                <a:latin typeface="Arial Narrow" panose="020B0606020202030204" pitchFamily="34" charset="0"/>
              </a:rPr>
              <a:t/>
            </a:r>
            <a:br>
              <a:rPr lang="en-US" b="1" i="1" dirty="0" smtClean="0">
                <a:latin typeface="Arial Narrow" panose="020B0606020202030204" pitchFamily="34" charset="0"/>
              </a:rPr>
            </a:br>
            <a:r>
              <a:rPr lang="en-US" b="1" i="1" dirty="0" smtClean="0">
                <a:latin typeface="Arial Narrow" panose="020B0606020202030204" pitchFamily="34" charset="0"/>
              </a:rPr>
              <a:t>and </a:t>
            </a:r>
            <a:r>
              <a:rPr lang="en-US" b="1" i="1" dirty="0">
                <a:latin typeface="Arial Narrow" panose="020B0606020202030204" pitchFamily="34" charset="0"/>
              </a:rPr>
              <a:t>He was with the wild beasts, and the angels were ministering to Him</a:t>
            </a:r>
            <a:r>
              <a:rPr lang="en-US" b="1" i="1" dirty="0" smtClean="0">
                <a:latin typeface="Arial Narrow" panose="020B0606020202030204" pitchFamily="34" charset="0"/>
              </a:rPr>
              <a:t>.</a:t>
            </a:r>
          </a:p>
          <a:p>
            <a:pPr algn="ctr"/>
            <a:r>
              <a:rPr lang="en-US" b="1" i="1" spc="300" dirty="0" smtClean="0">
                <a:solidFill>
                  <a:schemeClr val="accent6">
                    <a:lumMod val="50000"/>
                  </a:schemeClr>
                </a:solidFill>
                <a:latin typeface="Arial Narrow" panose="020B0606020202030204" pitchFamily="34" charset="0"/>
              </a:rPr>
              <a:t> </a:t>
            </a:r>
            <a:r>
              <a:rPr lang="en-US" b="1" spc="300" dirty="0">
                <a:solidFill>
                  <a:schemeClr val="accent6">
                    <a:lumMod val="50000"/>
                  </a:schemeClr>
                </a:solidFill>
                <a:latin typeface="Arial Narrow" panose="020B0606020202030204" pitchFamily="34" charset="0"/>
              </a:rPr>
              <a:t>(</a:t>
            </a:r>
            <a:r>
              <a:rPr lang="en-US" b="1" spc="300" dirty="0" smtClean="0">
                <a:solidFill>
                  <a:schemeClr val="accent6">
                    <a:lumMod val="50000"/>
                  </a:schemeClr>
                </a:solidFill>
                <a:latin typeface="Arial Narrow" panose="020B0606020202030204" pitchFamily="34" charset="0"/>
              </a:rPr>
              <a:t>Mark </a:t>
            </a:r>
            <a:r>
              <a:rPr lang="en-US" b="1" spc="300" dirty="0">
                <a:solidFill>
                  <a:schemeClr val="accent6">
                    <a:lumMod val="50000"/>
                  </a:schemeClr>
                </a:solidFill>
                <a:latin typeface="Arial Narrow" panose="020B0606020202030204" pitchFamily="34" charset="0"/>
              </a:rPr>
              <a:t>1:12-13) </a:t>
            </a:r>
            <a:endParaRPr lang="en-US" spc="300" dirty="0">
              <a:solidFill>
                <a:schemeClr val="accent6">
                  <a:lumMod val="50000"/>
                </a:schemeClr>
              </a:solidFill>
              <a:latin typeface="Arial Narrow" panose="020B0606020202030204" pitchFamily="34"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Image result for lonely"/>
          <p:cNvPicPr>
            <a:picLocks noChangeAspect="1" noChangeArrowheads="1"/>
          </p:cNvPicPr>
          <p:nvPr/>
        </p:nvPicPr>
        <p:blipFill>
          <a:blip r:embed="rId2" cstate="print"/>
          <a:srcRect/>
          <a:stretch>
            <a:fillRect/>
          </a:stretch>
        </p:blipFill>
        <p:spPr bwMode="auto">
          <a:xfrm>
            <a:off x="1524000" y="1737360"/>
            <a:ext cx="6096000" cy="3429001"/>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Image result for hangmans noose images"/>
          <p:cNvPicPr>
            <a:picLocks noChangeAspect="1" noChangeArrowheads="1" noCrop="1"/>
          </p:cNvPicPr>
          <p:nvPr/>
        </p:nvPicPr>
        <p:blipFill>
          <a:blip r:embed="rId2" cstate="print"/>
          <a:srcRect/>
          <a:stretch>
            <a:fillRect/>
          </a:stretch>
        </p:blipFill>
        <p:spPr bwMode="auto">
          <a:xfrm rot="20979678">
            <a:off x="860375" y="656488"/>
            <a:ext cx="3505200" cy="3352800"/>
          </a:xfrm>
          <a:prstGeom prst="rect">
            <a:avLst/>
          </a:prstGeom>
          <a:solidFill>
            <a:srgbClr val="FFFFFF">
              <a:shade val="85000"/>
            </a:srgbClr>
          </a:solidFill>
          <a:ln w="190500" cap="rnd">
            <a:solidFill>
              <a:schemeClr val="accent6">
                <a:lumMod val="50000"/>
              </a:schemeClr>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3" name="Rectangle 2"/>
          <p:cNvSpPr/>
          <p:nvPr/>
        </p:nvSpPr>
        <p:spPr>
          <a:xfrm rot="10149259" flipV="1">
            <a:off x="1781918" y="4022535"/>
            <a:ext cx="7001503" cy="1754326"/>
          </a:xfrm>
          <a:prstGeom prst="rect">
            <a:avLst/>
          </a:prstGeom>
        </p:spPr>
        <p:txBody>
          <a:bodyPr wrap="square">
            <a:spAutoFit/>
          </a:bodyPr>
          <a:lstStyle/>
          <a:p>
            <a:pPr algn="ctr"/>
            <a:r>
              <a:rPr lang="en-US" i="1" dirty="0" smtClean="0">
                <a:latin typeface="Arial Narrow" panose="020B0606020202030204" pitchFamily="34" charset="0"/>
              </a:rPr>
              <a:t>Then </a:t>
            </a:r>
            <a:r>
              <a:rPr lang="en-US" i="1" dirty="0">
                <a:latin typeface="Arial Narrow" panose="020B0606020202030204" pitchFamily="34" charset="0"/>
              </a:rPr>
              <a:t>Judas, which had betrayed him, when he saw that he was condemned, repented himself, and brought again the thirty pieces of silver to the chief priests and elders, saying, ‘I have sinned in that I have betrayed the innocent blood.’ And they said, ‘What is that to us? See you to that.’  And he cast down the pieces of silver in the temple, and departed, and went and hanged himself.</a:t>
            </a:r>
            <a:r>
              <a:rPr lang="en-US" dirty="0">
                <a:latin typeface="Arial Narrow" panose="020B0606020202030204" pitchFamily="34" charset="0"/>
              </a:rPr>
              <a:t> </a:t>
            </a:r>
          </a:p>
          <a:p>
            <a:pPr algn="ctr"/>
            <a:r>
              <a:rPr lang="en-US" b="1" dirty="0" smtClean="0">
                <a:solidFill>
                  <a:schemeClr val="accent6">
                    <a:lumMod val="50000"/>
                  </a:schemeClr>
                </a:solidFill>
                <a:latin typeface="Arial Narrow" panose="020B0606020202030204" pitchFamily="34" charset="0"/>
              </a:rPr>
              <a:t>(Matthew 27:3-5)</a:t>
            </a:r>
            <a:endParaRPr lang="en-US" b="1" dirty="0">
              <a:solidFill>
                <a:schemeClr val="accent6">
                  <a:lumMod val="50000"/>
                </a:schemeClr>
              </a:solidFill>
              <a:latin typeface="Arial Narrow" panose="020B0606020202030204" pitchFamily="34"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Image result for congregation"/>
          <p:cNvPicPr>
            <a:picLocks noChangeAspect="1" noChangeArrowheads="1"/>
          </p:cNvPicPr>
          <p:nvPr/>
        </p:nvPicPr>
        <p:blipFill>
          <a:blip r:embed="rId2" cstate="print"/>
          <a:srcRect/>
          <a:stretch>
            <a:fillRect/>
          </a:stretch>
        </p:blipFill>
        <p:spPr bwMode="auto">
          <a:xfrm>
            <a:off x="1371600" y="838200"/>
            <a:ext cx="6477000" cy="5010150"/>
          </a:xfrm>
          <a:prstGeom prst="rect">
            <a:avLst/>
          </a:prstGeom>
          <a:ln>
            <a:noFill/>
          </a:ln>
          <a:effectLst>
            <a:softEdge rad="112500"/>
          </a:effectLst>
        </p:spPr>
      </p:pic>
      <p:sp>
        <p:nvSpPr>
          <p:cNvPr id="17411" name="Rectangle 3"/>
          <p:cNvSpPr>
            <a:spLocks noChangeArrowheads="1"/>
          </p:cNvSpPr>
          <p:nvPr/>
        </p:nvSpPr>
        <p:spPr bwMode="auto">
          <a:xfrm>
            <a:off x="0" y="197823"/>
            <a:ext cx="9144000" cy="58477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Done by others, Done by self, Done in by rebellion or stupidity.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spc="300" normalizeH="0" baseline="0" dirty="0" smtClean="0">
                <a:ln>
                  <a:noFill/>
                </a:ln>
                <a:solidFill>
                  <a:srgbClr val="000000"/>
                </a:solidFill>
                <a:effectLst/>
                <a:latin typeface="Arial" pitchFamily="34" charset="0"/>
                <a:ea typeface="Times New Roman" pitchFamily="18" charset="0"/>
                <a:cs typeface="Arial" pitchFamily="34" charset="0"/>
              </a:rPr>
              <a:t>But it doesn’t have to be any of these!</a:t>
            </a:r>
            <a:endParaRPr kumimoji="0" lang="en-US" sz="1600" b="0" i="0" u="none" strike="noStrike" cap="none" spc="300" normalizeH="0" baseline="0" dirty="0" smtClean="0">
              <a:ln>
                <a:noFill/>
              </a:ln>
              <a:solidFill>
                <a:schemeClr val="tx1"/>
              </a:solidFill>
              <a:effectLst/>
              <a:latin typeface="Arial" pitchFamily="34" charset="0"/>
              <a:cs typeface="Arial" pitchFamily="34" charset="0"/>
            </a:endParaRPr>
          </a:p>
        </p:txBody>
      </p:sp>
      <p:sp>
        <p:nvSpPr>
          <p:cNvPr id="17412" name="Rectangle 4"/>
          <p:cNvSpPr>
            <a:spLocks noChangeArrowheads="1"/>
          </p:cNvSpPr>
          <p:nvPr/>
        </p:nvSpPr>
        <p:spPr bwMode="auto">
          <a:xfrm>
            <a:off x="0" y="5867400"/>
            <a:ext cx="9144000" cy="83099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vibrant church of the living God has the escape,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validation and the redemption of all of these maladies!  </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Within the congregation are friends, fellowship and good-hearted care</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Image result for father forgive them"/>
          <p:cNvPicPr>
            <a:picLocks noChangeAspect="1" noChangeArrowheads="1"/>
          </p:cNvPicPr>
          <p:nvPr/>
        </p:nvPicPr>
        <p:blipFill>
          <a:blip r:embed="rId2" cstate="print"/>
          <a:srcRect/>
          <a:stretch>
            <a:fillRect/>
          </a:stretch>
        </p:blipFill>
        <p:spPr bwMode="auto">
          <a:xfrm>
            <a:off x="1219200" y="1828800"/>
            <a:ext cx="6705600" cy="4648200"/>
          </a:xfrm>
          <a:prstGeom prst="rect">
            <a:avLst/>
          </a:prstGeom>
          <a:ln w="127000" cap="sq">
            <a:solidFill>
              <a:schemeClr val="tx2"/>
            </a:solidFill>
            <a:miter lim="800000"/>
          </a:ln>
          <a:effectLst>
            <a:outerShdw blurRad="57150" dist="50800" dir="2700000" algn="tl" rotWithShape="0">
              <a:srgbClr val="000000">
                <a:alpha val="40000"/>
              </a:srgbClr>
            </a:outerShdw>
          </a:effectLst>
        </p:spPr>
      </p:pic>
      <p:sp>
        <p:nvSpPr>
          <p:cNvPr id="3" name="Rectangle 2"/>
          <p:cNvSpPr/>
          <p:nvPr/>
        </p:nvSpPr>
        <p:spPr>
          <a:xfrm>
            <a:off x="0" y="228600"/>
            <a:ext cx="9144000" cy="1200329"/>
          </a:xfrm>
          <a:prstGeom prst="rect">
            <a:avLst/>
          </a:prstGeom>
        </p:spPr>
        <p:txBody>
          <a:bodyPr wrap="square">
            <a:spAutoFit/>
          </a:bodyPr>
          <a:lstStyle/>
          <a:p>
            <a:pPr algn="ctr"/>
            <a:r>
              <a:rPr lang="en-US" sz="2400" b="1" dirty="0">
                <a:solidFill>
                  <a:schemeClr val="tx2"/>
                </a:solidFill>
                <a:latin typeface="Arial Narrow" panose="020B0606020202030204" pitchFamily="34" charset="0"/>
              </a:rPr>
              <a:t>Do not remain in solitary confinement!  </a:t>
            </a:r>
            <a:r>
              <a:rPr lang="en-US" sz="2400" b="1" dirty="0" smtClean="0">
                <a:solidFill>
                  <a:schemeClr val="tx2"/>
                </a:solidFill>
                <a:latin typeface="Arial Narrow" panose="020B0606020202030204" pitchFamily="34" charset="0"/>
              </a:rPr>
              <a:t/>
            </a:r>
            <a:br>
              <a:rPr lang="en-US" sz="2400" b="1" dirty="0" smtClean="0">
                <a:solidFill>
                  <a:schemeClr val="tx2"/>
                </a:solidFill>
                <a:latin typeface="Arial Narrow" panose="020B0606020202030204" pitchFamily="34" charset="0"/>
              </a:rPr>
            </a:br>
            <a:r>
              <a:rPr lang="en-US" sz="2400" b="1" dirty="0" smtClean="0">
                <a:solidFill>
                  <a:schemeClr val="tx2"/>
                </a:solidFill>
                <a:latin typeface="Arial Narrow" panose="020B0606020202030204" pitchFamily="34" charset="0"/>
              </a:rPr>
              <a:t>Don’t </a:t>
            </a:r>
            <a:r>
              <a:rPr lang="en-US" sz="2400" b="1" dirty="0">
                <a:solidFill>
                  <a:schemeClr val="tx2"/>
                </a:solidFill>
                <a:latin typeface="Arial Narrow" panose="020B0606020202030204" pitchFamily="34" charset="0"/>
              </a:rPr>
              <a:t>remain is despair.  </a:t>
            </a:r>
            <a:r>
              <a:rPr lang="en-US" sz="2400" b="1" dirty="0" smtClean="0">
                <a:solidFill>
                  <a:schemeClr val="tx2"/>
                </a:solidFill>
                <a:latin typeface="Arial Narrow" panose="020B0606020202030204" pitchFamily="34" charset="0"/>
              </a:rPr>
              <a:t/>
            </a:r>
            <a:br>
              <a:rPr lang="en-US" sz="2400" b="1" dirty="0" smtClean="0">
                <a:solidFill>
                  <a:schemeClr val="tx2"/>
                </a:solidFill>
                <a:latin typeface="Arial Narrow" panose="020B0606020202030204" pitchFamily="34" charset="0"/>
              </a:rPr>
            </a:br>
            <a:r>
              <a:rPr lang="en-US" sz="2400" b="1" dirty="0" smtClean="0">
                <a:solidFill>
                  <a:schemeClr val="tx2"/>
                </a:solidFill>
                <a:latin typeface="Arial Narrow" panose="020B0606020202030204" pitchFamily="34" charset="0"/>
              </a:rPr>
              <a:t>Do </a:t>
            </a:r>
            <a:r>
              <a:rPr lang="en-US" sz="2400" b="1" dirty="0">
                <a:solidFill>
                  <a:schemeClr val="tx2"/>
                </a:solidFill>
                <a:latin typeface="Arial Narrow" panose="020B0606020202030204" pitchFamily="34" charset="0"/>
              </a:rPr>
              <a:t>not stay friendly with the final silence! </a:t>
            </a:r>
          </a:p>
        </p:txBody>
      </p:sp>
    </p:spTree>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3169927"/>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138</Words>
  <Application>Microsoft Office PowerPoint</Application>
  <PresentationFormat>On-screen Show (4:3)</PresentationFormat>
  <Paragraphs>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Harl</dc:creator>
  <cp:lastModifiedBy>GBC</cp:lastModifiedBy>
  <cp:revision>20</cp:revision>
  <dcterms:created xsi:type="dcterms:W3CDTF">2016-11-05T19:03:49Z</dcterms:created>
  <dcterms:modified xsi:type="dcterms:W3CDTF">2016-11-06T16:34:43Z</dcterms:modified>
</cp:coreProperties>
</file>