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98" d="100"/>
          <a:sy n="98" d="100"/>
        </p:scale>
        <p:origin x="-7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853D-0081-41F1-8E97-71E8B9CD0F52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851B-C58C-4678-B3CC-CB38B88F0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200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853D-0081-41F1-8E97-71E8B9CD0F52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851B-C58C-4678-B3CC-CB38B88F0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532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853D-0081-41F1-8E97-71E8B9CD0F52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851B-C58C-4678-B3CC-CB38B88F0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783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853D-0081-41F1-8E97-71E8B9CD0F52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851B-C58C-4678-B3CC-CB38B88F0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203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853D-0081-41F1-8E97-71E8B9CD0F52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851B-C58C-4678-B3CC-CB38B88F0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41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853D-0081-41F1-8E97-71E8B9CD0F52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851B-C58C-4678-B3CC-CB38B88F0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544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853D-0081-41F1-8E97-71E8B9CD0F52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851B-C58C-4678-B3CC-CB38B88F0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13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853D-0081-41F1-8E97-71E8B9CD0F52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851B-C58C-4678-B3CC-CB38B88F0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231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853D-0081-41F1-8E97-71E8B9CD0F52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851B-C58C-4678-B3CC-CB38B88F0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60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853D-0081-41F1-8E97-71E8B9CD0F52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851B-C58C-4678-B3CC-CB38B88F0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65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853D-0081-41F1-8E97-71E8B9CD0F52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851B-C58C-4678-B3CC-CB38B88F0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648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6853D-0081-41F1-8E97-71E8B9CD0F52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8851B-C58C-4678-B3CC-CB38B88F0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55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242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raditional family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49" y="2286000"/>
            <a:ext cx="4686300" cy="3560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 flipH="1">
            <a:off x="0" y="109728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spc="600" dirty="0">
                <a:ln w="19050">
                  <a:solidFill>
                    <a:schemeClr val="tx1"/>
                  </a:solidFill>
                </a:ln>
                <a:solidFill>
                  <a:srgbClr val="C00000"/>
                </a:solidFill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‘Traditional’ Family </a:t>
            </a:r>
            <a:endParaRPr lang="en-US" sz="4400" spc="600" dirty="0">
              <a:ln w="19050">
                <a:solidFill>
                  <a:schemeClr val="tx1"/>
                </a:solidFill>
              </a:ln>
              <a:solidFill>
                <a:srgbClr val="C00000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369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non traditional famil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521" y="2377440"/>
            <a:ext cx="5788958" cy="2616503"/>
          </a:xfrm>
          <a:prstGeom prst="rect">
            <a:avLst/>
          </a:prstGeom>
          <a:ln w="127000" cap="sq">
            <a:solidFill>
              <a:srgbClr val="C00000"/>
            </a:solidFill>
            <a:miter lim="800000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 flipH="1">
            <a:off x="0" y="109728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spc="600" dirty="0">
                <a:ln w="19050">
                  <a:solidFill>
                    <a:srgbClr val="C00000"/>
                  </a:solidFill>
                </a:ln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‘Non-traditional’ family </a:t>
            </a:r>
            <a:endParaRPr lang="en-US" sz="4400" spc="600" dirty="0">
              <a:ln w="19050">
                <a:solidFill>
                  <a:srgbClr val="C00000"/>
                </a:solidFill>
              </a:ln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94082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7585" y="526211"/>
            <a:ext cx="8229600" cy="5560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50"/>
              </a:spcBef>
              <a:spcAft>
                <a:spcPts val="450"/>
              </a:spcAft>
            </a:pPr>
            <a:r>
              <a:rPr lang="en-US" sz="2000" spc="3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Berlin Sans FB" panose="020E0602020502020306" pitchFamily="34" charset="0"/>
                <a:ea typeface="Times New Roman" panose="02020603050405020304" pitchFamily="18" charset="0"/>
              </a:rPr>
              <a:t>FAMILY LIFE THAT IS FRACTURED MOSTLY BY:</a:t>
            </a:r>
          </a:p>
          <a:p>
            <a:pPr>
              <a:spcBef>
                <a:spcPts val="450"/>
              </a:spcBef>
              <a:spcAft>
                <a:spcPts val="450"/>
              </a:spcAft>
            </a:pPr>
            <a:endParaRPr lang="en-US" sz="1600" b="1" spc="3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sz="1600" b="1" spc="3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Lack of Belief in Higher Power </a:t>
            </a:r>
            <a:r>
              <a:rPr lang="en-US" sz="1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means failure to thrive when </a:t>
            </a:r>
            <a:r>
              <a:rPr lang="en-US" sz="1400" i="1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‘hard times’ </a:t>
            </a:r>
            <a:r>
              <a:rPr lang="en-US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come.  Family can and will let one down. </a:t>
            </a:r>
            <a:r>
              <a:rPr lang="en-US" sz="1400" b="1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It is good to believe in Family—but it is wise to believe in God!</a:t>
            </a:r>
          </a:p>
          <a:p>
            <a:pPr>
              <a:spcBef>
                <a:spcPts val="450"/>
              </a:spcBef>
              <a:spcAft>
                <a:spcPts val="450"/>
              </a:spcAft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sz="1600" b="1" spc="3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Poverty of Belonging </a:t>
            </a:r>
            <a:r>
              <a:rPr lang="en-US" sz="1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which originates from an uncertain commitment to the members. Many families have nothing in common, not a speck of loyalty and little care of the clan or name.  </a:t>
            </a:r>
            <a:r>
              <a:rPr lang="en-US" sz="1400" b="1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And I think this is a crying shame.</a:t>
            </a:r>
          </a:p>
          <a:p>
            <a:pPr>
              <a:spcBef>
                <a:spcPts val="450"/>
              </a:spcBef>
              <a:spcAft>
                <a:spcPts val="450"/>
              </a:spcAft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sz="1600" b="1" spc="3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Neglect of Interpersonal Nurturance</a:t>
            </a:r>
          </a:p>
          <a:p>
            <a:pPr>
              <a:spcBef>
                <a:spcPts val="450"/>
              </a:spcBef>
              <a:spcAft>
                <a:spcPts val="450"/>
              </a:spcAft>
            </a:pPr>
            <a:endParaRPr lang="en-US" sz="1600" b="1" spc="3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sz="1600" b="1" spc="3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Provocative Anger/Wrath or Apathy </a:t>
            </a:r>
            <a:r>
              <a:rPr lang="en-US" sz="1400" b="1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400" b="1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devastates families. </a:t>
            </a:r>
            <a:r>
              <a:rPr lang="en-US" sz="1400" b="1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When family cannot ask for forgiveness, then living in family is hell!</a:t>
            </a:r>
            <a:r>
              <a:rPr lang="en-US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US" sz="1600" b="1" spc="3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Abuse of Soul </a:t>
            </a:r>
            <a:r>
              <a:rPr lang="en-US" sz="1400" b="1" u="sng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400" b="1" u="sng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14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occurs by emotional, mental, physical, sexual and spiritual violation.  These things rend the psychic; body and core self; rendering all manner of disease. 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0730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Family of G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4" y="2011680"/>
            <a:ext cx="8215313" cy="3861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57200" y="914400"/>
            <a:ext cx="8229600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50" b="1" i="1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Spirit Himself testifies with our spirit that we are God’s children. Now since we are children, then we are heirs—heirs of God and co-heirs with Christ.</a:t>
            </a:r>
            <a:endParaRPr lang="en-US" sz="1350" b="1" dirty="0">
              <a:solidFill>
                <a:srgbClr val="333333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Romans 8:16</a:t>
            </a:r>
            <a:endParaRPr lang="en-US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63890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Family of G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680" y="914400"/>
            <a:ext cx="5143500" cy="5143500"/>
          </a:xfrm>
          <a:prstGeom prst="rect">
            <a:avLst/>
          </a:prstGeom>
          <a:ln w="127000" cap="sq">
            <a:solidFill>
              <a:srgbClr val="FFC000"/>
            </a:solidFill>
            <a:miter lim="800000"/>
          </a:ln>
          <a:effectLst>
            <a:outerShdw blurRad="50800" dist="1270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04786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Family of G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080" y="914400"/>
            <a:ext cx="3776472" cy="37764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2D050"/>
            </a:solidFill>
            <a:miter lim="800000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61758882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7462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393</TotalTime>
  <Words>54</Words>
  <Application>Microsoft Office PowerPoint</Application>
  <PresentationFormat>On-screen Show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GBC</cp:lastModifiedBy>
  <cp:revision>26</cp:revision>
  <dcterms:created xsi:type="dcterms:W3CDTF">2016-12-10T21:55:03Z</dcterms:created>
  <dcterms:modified xsi:type="dcterms:W3CDTF">2016-12-11T17:59:57Z</dcterms:modified>
</cp:coreProperties>
</file>