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F4810-5278-4B09-9820-A0FFB0AED8C2}" type="datetimeFigureOut">
              <a:rPr lang="en-US" smtClean="0"/>
              <a:t>6/14/2015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F560B-7885-4546-8ED6-7BB62E2CDCEA}" type="slidenum">
              <a:rPr lang="en-US" smtClean="0"/>
              <a:t>‹#›</a:t>
            </a:fld>
            <a:endParaRPr lang="en-US"/>
          </a:p>
        </p:txBody>
      </p:sp>
    </p:spTree>
    <p:extLst>
      <p:ext uri="{BB962C8B-B14F-4D97-AF65-F5344CB8AC3E}">
        <p14:creationId xmlns:p14="http://schemas.microsoft.com/office/powerpoint/2010/main" val="3177323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8F560B-7885-4546-8ED6-7BB62E2CDCEA}"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605938-9406-4EF5-951D-3119328C33E7}"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05938-9406-4EF5-951D-3119328C33E7}"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05938-9406-4EF5-951D-3119328C33E7}"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05938-9406-4EF5-951D-3119328C33E7}"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605938-9406-4EF5-951D-3119328C33E7}"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605938-9406-4EF5-951D-3119328C33E7}"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605938-9406-4EF5-951D-3119328C33E7}"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605938-9406-4EF5-951D-3119328C33E7}"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05938-9406-4EF5-951D-3119328C33E7}"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05938-9406-4EF5-951D-3119328C33E7}"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05938-9406-4EF5-951D-3119328C33E7}"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BA59F-2A17-42E7-9972-9BB574274D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05938-9406-4EF5-951D-3119328C33E7}" type="datetimeFigureOut">
              <a:rPr lang="en-US" smtClean="0"/>
              <a:t>6/14/2015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BA59F-2A17-42E7-9972-9BB574274D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7838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erseus.tufts.edu/Herakles/Hicons/labors.gif"/>
          <p:cNvPicPr>
            <a:picLocks noChangeAspect="1" noChangeArrowheads="1"/>
          </p:cNvPicPr>
          <p:nvPr/>
        </p:nvPicPr>
        <p:blipFill>
          <a:blip r:embed="rId2" cstate="print"/>
          <a:srcRect/>
          <a:stretch>
            <a:fillRect/>
          </a:stretch>
        </p:blipFill>
        <p:spPr bwMode="auto">
          <a:xfrm>
            <a:off x="457200" y="1371600"/>
            <a:ext cx="4000500" cy="4191001"/>
          </a:xfrm>
          <a:prstGeom prst="rect">
            <a:avLst/>
          </a:prstGeom>
          <a:noFill/>
        </p:spPr>
      </p:pic>
      <p:pic>
        <p:nvPicPr>
          <p:cNvPr id="1028" name="Picture 4" descr="http://static.comicvine.com/uploads/original/10/105597/3333130-0706732526-Teen-.jpg"/>
          <p:cNvPicPr>
            <a:picLocks noChangeAspect="1" noChangeArrowheads="1"/>
          </p:cNvPicPr>
          <p:nvPr/>
        </p:nvPicPr>
        <p:blipFill>
          <a:blip r:embed="rId3" cstate="print"/>
          <a:srcRect/>
          <a:stretch>
            <a:fillRect/>
          </a:stretch>
        </p:blipFill>
        <p:spPr bwMode="auto">
          <a:xfrm>
            <a:off x="5486400" y="381000"/>
            <a:ext cx="1856400" cy="5943600"/>
          </a:xfrm>
          <a:prstGeom prst="rect">
            <a:avLst/>
          </a:prstGeom>
          <a:noFill/>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religiousaffections.org/wp-content/uploads/prophetsofbaalleapuponthealtar.jpg"/>
          <p:cNvPicPr>
            <a:picLocks noChangeAspect="1" noChangeArrowheads="1"/>
          </p:cNvPicPr>
          <p:nvPr/>
        </p:nvPicPr>
        <p:blipFill>
          <a:blip r:embed="rId2" cstate="print"/>
          <a:srcRect/>
          <a:stretch>
            <a:fillRect/>
          </a:stretch>
        </p:blipFill>
        <p:spPr bwMode="auto">
          <a:xfrm>
            <a:off x="1676400" y="381000"/>
            <a:ext cx="5715000" cy="3819525"/>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0" y="4572000"/>
            <a:ext cx="9144000" cy="1815882"/>
          </a:xfrm>
          <a:prstGeom prst="rect">
            <a:avLst/>
          </a:prstGeom>
        </p:spPr>
        <p:txBody>
          <a:bodyPr wrap="square">
            <a:spAutoFit/>
          </a:bodyPr>
          <a:lstStyle/>
          <a:p>
            <a:pPr algn="ctr"/>
            <a:r>
              <a:rPr lang="en-US" sz="1600" b="1" dirty="0">
                <a:latin typeface="Arial" pitchFamily="34" charset="0"/>
                <a:cs typeface="Arial" pitchFamily="34" charset="0"/>
              </a:rPr>
              <a:t>“O Baal, answer us!” they shouted. But there was no response; no one answered. </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And </a:t>
            </a:r>
            <a:r>
              <a:rPr lang="en-US" sz="1600" b="1" dirty="0">
                <a:latin typeface="Arial" pitchFamily="34" charset="0"/>
                <a:cs typeface="Arial" pitchFamily="34" charset="0"/>
              </a:rPr>
              <a:t>they danced around the altar they had made. At noon Elijah began to taunt them. “Shout louder!” he said. “Surely he is a god! Perhaps he is deep in thought, or busy, </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or </a:t>
            </a:r>
            <a:r>
              <a:rPr lang="en-US" sz="1600" b="1" dirty="0">
                <a:latin typeface="Arial" pitchFamily="34" charset="0"/>
                <a:cs typeface="Arial" pitchFamily="34" charset="0"/>
              </a:rPr>
              <a:t>traveling. Maybe he is sleeping and must be awakened. So they shouted louder and slashed themselves with swords and spears, as was their custom, until their blood flowed. Midday passed, and they continued their frantic prophesying until the time for the evening sacrifice. But there was no response, no one answered, no one paid attention.” </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stillnotthereyet.com/wp-content/uploads/2015/02/james1-2-4.jpg"/>
          <p:cNvPicPr>
            <a:picLocks noChangeAspect="1" noChangeArrowheads="1"/>
          </p:cNvPicPr>
          <p:nvPr/>
        </p:nvPicPr>
        <p:blipFill>
          <a:blip r:embed="rId2" cstate="print"/>
          <a:srcRect/>
          <a:stretch>
            <a:fillRect/>
          </a:stretch>
        </p:blipFill>
        <p:spPr bwMode="auto">
          <a:xfrm>
            <a:off x="1076325" y="1524000"/>
            <a:ext cx="7000875" cy="38100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billyhumphrey1.files.wordpress.com/2014/02/crucible.jpg"/>
          <p:cNvPicPr>
            <a:picLocks noChangeAspect="1" noChangeArrowheads="1"/>
          </p:cNvPicPr>
          <p:nvPr/>
        </p:nvPicPr>
        <p:blipFill>
          <a:blip r:embed="rId2" cstate="print"/>
          <a:srcRect/>
          <a:stretch>
            <a:fillRect/>
          </a:stretch>
        </p:blipFill>
        <p:spPr bwMode="auto">
          <a:xfrm>
            <a:off x="1323717" y="1981200"/>
            <a:ext cx="6448683" cy="4572000"/>
          </a:xfrm>
          <a:prstGeom prst="rect">
            <a:avLst/>
          </a:prstGeom>
          <a:ln w="76200" cap="sq">
            <a:solidFill>
              <a:srgbClr val="FFC000"/>
            </a:solidFill>
            <a:prstDash val="solid"/>
            <a:miter lim="800000"/>
          </a:ln>
          <a:effectLst>
            <a:outerShdw blurRad="50800" dist="38100" dir="2700000" algn="tl" rotWithShape="0">
              <a:srgbClr val="000000">
                <a:alpha val="43000"/>
              </a:srgbClr>
            </a:outerShdw>
          </a:effectLst>
        </p:spPr>
      </p:pic>
      <p:sp>
        <p:nvSpPr>
          <p:cNvPr id="16387" name="Rectangle 3"/>
          <p:cNvSpPr>
            <a:spLocks noChangeArrowheads="1"/>
          </p:cNvSpPr>
          <p:nvPr/>
        </p:nvSpPr>
        <p:spPr bwMode="auto">
          <a:xfrm>
            <a:off x="457199" y="228600"/>
            <a:ext cx="8229600" cy="175432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Our Father designed Us to be filled with the power from on High,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regulated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strength and purified by a sacred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fire, wondrous to behold, as we are being forged by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giggles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grins of the Celestials. That is the reason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the verses about having joy</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staying calm in torment and pain!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By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grand design we are to overcome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quot;I consider that our present sufferings are not worth comparing to the Glory that will be revealed in us.&quot; ROMANS 8:18  Hang on, go to your knees, ALWAYS ALWAYS HOPE IN THE LORD...: Quotes Affirmations, Jesus, Scriptures, Bible Verses, Romans 818, Romans 8 18, Beautiful Quotes"/>
          <p:cNvPicPr>
            <a:picLocks noChangeAspect="1" noChangeArrowheads="1"/>
          </p:cNvPicPr>
          <p:nvPr/>
        </p:nvPicPr>
        <p:blipFill>
          <a:blip r:embed="rId3" cstate="print"/>
          <a:srcRect/>
          <a:stretch>
            <a:fillRect/>
          </a:stretch>
        </p:blipFill>
        <p:spPr bwMode="auto">
          <a:xfrm>
            <a:off x="1846545" y="228600"/>
            <a:ext cx="5392455" cy="64008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838200"/>
            <a:ext cx="8686800" cy="5139869"/>
          </a:xfrm>
          <a:prstGeom prst="rect">
            <a:avLst/>
          </a:prstGeom>
          <a:solidFill>
            <a:srgbClr val="FDFE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800" dirty="0" smtClean="0">
                <a:solidFill>
                  <a:srgbClr val="C00000"/>
                </a:solidFill>
                <a:latin typeface="Arial" pitchFamily="34" charset="0"/>
                <a:ea typeface="Calibri" pitchFamily="34" charset="0"/>
                <a:cs typeface="Arial" pitchFamily="34" charset="0"/>
              </a:rPr>
              <a:t>B</a:t>
            </a:r>
            <a:r>
              <a:rPr kumimoji="0" lang="en-US" sz="2800" b="0" i="0" u="none" strike="noStrike" cap="none" normalizeH="0" baseline="0" dirty="0" smtClean="0">
                <a:ln>
                  <a:noFill/>
                </a:ln>
                <a:solidFill>
                  <a:srgbClr val="C00000"/>
                </a:solidFill>
                <a:effectLst/>
                <a:latin typeface="Arial" pitchFamily="34" charset="0"/>
                <a:ea typeface="Calibri" pitchFamily="34" charset="0"/>
                <a:cs typeface="Arial" pitchFamily="34" charset="0"/>
              </a:rPr>
              <a:t>efore </a:t>
            </a:r>
            <a:r>
              <a:rPr kumimoji="0" lang="en-US" sz="2800" b="0" i="0" u="none" strike="noStrike" cap="none" normalizeH="0" baseline="0" dirty="0" smtClean="0">
                <a:ln>
                  <a:noFill/>
                </a:ln>
                <a:solidFill>
                  <a:srgbClr val="C00000"/>
                </a:solidFill>
                <a:effectLst/>
                <a:latin typeface="Arial" pitchFamily="34" charset="0"/>
                <a:ea typeface="Calibri" pitchFamily="34" charset="0"/>
                <a:cs typeface="Arial" pitchFamily="34" charset="0"/>
              </a:rPr>
              <a:t>Us are </a:t>
            </a:r>
            <a:r>
              <a:rPr kumimoji="0" lang="en-US" sz="2800" b="0" i="1" u="none" strike="noStrike" cap="none" normalizeH="0" baseline="0" dirty="0" smtClean="0">
                <a:ln>
                  <a:noFill/>
                </a:ln>
                <a:solidFill>
                  <a:srgbClr val="C00000"/>
                </a:solidFill>
                <a:effectLst/>
                <a:latin typeface="Arial" pitchFamily="34" charset="0"/>
                <a:ea typeface="Calibri" pitchFamily="34" charset="0"/>
                <a:cs typeface="Arial" pitchFamily="34" charset="0"/>
              </a:rPr>
              <a:t>herculean tasks</a:t>
            </a:r>
            <a:r>
              <a:rPr kumimoji="0" lang="en-US" sz="2800" b="0" i="0" u="none" strike="noStrike" cap="none" normalizeH="0" baseline="0" dirty="0" smtClean="0">
                <a:ln>
                  <a:noFill/>
                </a:ln>
                <a:solidFill>
                  <a:srgbClr val="C00000"/>
                </a:solidFill>
                <a:effectLst/>
                <a:latin typeface="Arial"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1320"/>
              </a:solidFill>
              <a:effectLst/>
              <a:latin typeface="Arial" pitchFamily="34" charset="0"/>
              <a:ea typeface="Calibri"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001320"/>
                </a:solidFill>
                <a:effectLst/>
                <a:latin typeface="Arial" pitchFamily="34" charset="0"/>
                <a:ea typeface="Calibri" pitchFamily="34" charset="0"/>
                <a:cs typeface="Arial" pitchFamily="34" charset="0"/>
              </a:rPr>
              <a:t>to </a:t>
            </a:r>
            <a:r>
              <a:rPr kumimoji="0" lang="en-US" sz="2000" b="0" i="0" u="none" strike="noStrike" cap="none" normalizeH="0" baseline="0" dirty="0" smtClean="0">
                <a:ln>
                  <a:noFill/>
                </a:ln>
                <a:solidFill>
                  <a:srgbClr val="001320"/>
                </a:solidFill>
                <a:effectLst/>
                <a:latin typeface="Arial" pitchFamily="34" charset="0"/>
                <a:ea typeface="Calibri" pitchFamily="34" charset="0"/>
                <a:cs typeface="Arial" pitchFamily="34" charset="0"/>
              </a:rPr>
              <a:t>ignore the toothless lion </a:t>
            </a:r>
            <a:r>
              <a:rPr kumimoji="0" lang="en-US" sz="2000" b="1" i="0" u="none" strike="noStrike" cap="none" normalizeH="0" baseline="0" dirty="0" smtClean="0">
                <a:ln>
                  <a:noFill/>
                </a:ln>
                <a:solidFill>
                  <a:srgbClr val="001320"/>
                </a:solidFill>
                <a:effectLst/>
                <a:latin typeface="Arial" pitchFamily="34" charset="0"/>
                <a:ea typeface="Calibri" pitchFamily="34" charset="0"/>
                <a:cs typeface="Arial" pitchFamily="34" charset="0"/>
              </a:rPr>
              <a:t>(I </a:t>
            </a:r>
            <a:r>
              <a:rPr kumimoji="0" lang="en-US" sz="2000" b="1" i="0" u="none" strike="noStrike" cap="none" normalizeH="0" baseline="0" dirty="0" smtClean="0">
                <a:ln>
                  <a:noFill/>
                </a:ln>
                <a:solidFill>
                  <a:srgbClr val="001320"/>
                </a:solidFill>
                <a:effectLst/>
                <a:latin typeface="Arial" pitchFamily="34" charset="0"/>
                <a:ea typeface="Calibri" pitchFamily="34" charset="0"/>
                <a:cs typeface="Arial" pitchFamily="34" charset="0"/>
              </a:rPr>
              <a:t>Peter </a:t>
            </a:r>
            <a:r>
              <a:rPr kumimoji="0" lang="en-US" sz="2000" b="1" i="0" u="none" strike="noStrike" cap="none" normalizeH="0" baseline="0" dirty="0" smtClean="0">
                <a:ln>
                  <a:noFill/>
                </a:ln>
                <a:solidFill>
                  <a:srgbClr val="001320"/>
                </a:solidFill>
                <a:effectLst/>
                <a:latin typeface="Arial" pitchFamily="34" charset="0"/>
                <a:ea typeface="Calibri" pitchFamily="34" charset="0"/>
                <a:cs typeface="Arial" pitchFamily="34" charset="0"/>
              </a:rPr>
              <a:t>5:8)</a:t>
            </a:r>
            <a:r>
              <a:rPr kumimoji="0" lang="en-US" sz="2000" b="0" i="0" u="none" strike="noStrike" cap="none" normalizeH="0" baseline="0" dirty="0" smtClean="0">
                <a:ln>
                  <a:noFill/>
                </a:ln>
                <a:solidFill>
                  <a:srgbClr val="001320"/>
                </a:solidFill>
                <a:effectLst/>
                <a:latin typeface="Arial" pitchFamily="34" charset="0"/>
                <a:ea typeface="Calibri" pitchFamily="34"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refuse the temptations of the seven deadly sins,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Calibri" pitchFamily="34" charset="0"/>
                <a:cs typeface="Arial" pitchFamily="34" charset="0"/>
              </a:rPr>
              <a:t>Proverbs </a:t>
            </a:r>
            <a:r>
              <a:rPr kumimoji="0" lang="en-US" sz="2000" b="1" i="0" u="none" strike="noStrike" cap="none" normalizeH="0" baseline="0" dirty="0" smtClean="0">
                <a:ln>
                  <a:noFill/>
                </a:ln>
                <a:solidFill>
                  <a:srgbClr val="252525"/>
                </a:solidFill>
                <a:effectLst/>
                <a:latin typeface="Arial" pitchFamily="34" charset="0"/>
                <a:ea typeface="Calibri" pitchFamily="34" charset="0"/>
                <a:cs typeface="Arial" pitchFamily="34" charset="0"/>
              </a:rPr>
              <a:t>6:16-19</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resist </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the devil,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James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4:7)</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capture our impure thoughts,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(2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Corinthians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10:5)</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put away our old lifestyles,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Ephesians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4:22)</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reign in our appetites,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(I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Corinthians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6:12)</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lvl="0" indent="-342900" fontAlgn="base">
              <a:spcBef>
                <a:spcPct val="0"/>
              </a:spcBef>
              <a:spcAft>
                <a:spcPct val="0"/>
              </a:spcAft>
              <a:buClr>
                <a:srgbClr val="C00000"/>
              </a:buClr>
              <a:buFont typeface="Wingdings" pitchFamily="2" charset="2"/>
              <a:buChar char="§"/>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never fear death,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(I </a:t>
            </a:r>
            <a:r>
              <a:rPr lang="en-US" sz="2000" b="1" dirty="0">
                <a:solidFill>
                  <a:srgbClr val="252525"/>
                </a:solidFill>
                <a:latin typeface="Arial" pitchFamily="34" charset="0"/>
                <a:ea typeface="Times New Roman" pitchFamily="18" charset="0"/>
                <a:cs typeface="Arial" pitchFamily="34" charset="0"/>
              </a:rPr>
              <a:t>Corinthians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15:55)</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wear proudly the girdle of our salvation,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Ephesians 6:14</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marR="0" lvl="0" indent="-342900" algn="l" defTabSz="914400" rtl="0" eaLnBrk="1" fontAlgn="base" latinLnBrk="0" hangingPunct="1">
              <a:lnSpc>
                <a:spcPct val="100000"/>
              </a:lnSpc>
              <a:spcBef>
                <a:spcPct val="0"/>
              </a:spcBef>
              <a:spcAft>
                <a:spcPct val="0"/>
              </a:spcAft>
              <a:buClr>
                <a:srgbClr val="C00000"/>
              </a:buClr>
              <a:buSzTx/>
              <a:buFont typeface="Wingdings" pitchFamily="2" charset="2"/>
              <a:buChar char="§"/>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spit in the eye of the Serpent,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Revelations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20:20)</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p>
          <a:p>
            <a:pPr marL="342900" lvl="0" indent="-342900" fontAlgn="base">
              <a:spcBef>
                <a:spcPct val="0"/>
              </a:spcBef>
              <a:spcAft>
                <a:spcPct val="0"/>
              </a:spcAft>
              <a:buClr>
                <a:srgbClr val="C00000"/>
              </a:buClr>
              <a:buFont typeface="Wingdings" pitchFamily="2" charset="2"/>
              <a:buChar char="§"/>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never quench the Spirit,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(I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T</a:t>
            </a:r>
            <a:r>
              <a:rPr lang="en-US" sz="2000" b="1" dirty="0" smtClean="0">
                <a:solidFill>
                  <a:srgbClr val="252525"/>
                </a:solidFill>
                <a:latin typeface="Arial" pitchFamily="34" charset="0"/>
                <a:ea typeface="Times New Roman" pitchFamily="18" charset="0"/>
                <a:cs typeface="Arial" pitchFamily="34" charset="0"/>
              </a:rPr>
              <a:t>hessalonians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5:19)</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and </a:t>
            </a:r>
          </a:p>
          <a:p>
            <a:pPr marL="342900" lvl="0" indent="-342900" fontAlgn="base">
              <a:spcBef>
                <a:spcPct val="0"/>
              </a:spcBef>
              <a:spcAft>
                <a:spcPct val="0"/>
              </a:spcAft>
              <a:buClr>
                <a:srgbClr val="C00000"/>
              </a:buClr>
              <a:buFont typeface="Wingdings" pitchFamily="2" charset="2"/>
              <a:buChar char="§"/>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cleanse our flesh and Spirit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(II </a:t>
            </a:r>
            <a:r>
              <a:rPr lang="en-US" sz="2000" b="1" dirty="0">
                <a:solidFill>
                  <a:srgbClr val="252525"/>
                </a:solidFill>
                <a:latin typeface="Arial" pitchFamily="34" charset="0"/>
                <a:ea typeface="Times New Roman" pitchFamily="18" charset="0"/>
                <a:cs typeface="Arial" pitchFamily="34" charset="0"/>
              </a:rPr>
              <a:t>Corinthians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7:1) </a:t>
            </a: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every single day!  </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solidFill>
                <a:srgbClr val="252525"/>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All of this and more is possible: for with God, nothing is impossible!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a:solidFill>
                  <a:srgbClr val="252525"/>
                </a:solidFill>
                <a:latin typeface="Arial" pitchFamily="34" charset="0"/>
                <a:ea typeface="Times New Roman" pitchFamily="18" charset="0"/>
                <a:cs typeface="Arial" pitchFamily="34" charset="0"/>
              </a:rPr>
              <a:t> </a:t>
            </a:r>
            <a:r>
              <a:rPr lang="en-US" sz="2000" dirty="0" smtClean="0">
                <a:solidFill>
                  <a:srgbClr val="252525"/>
                </a:solidFill>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Mark </a:t>
            </a:r>
            <a:r>
              <a:rPr kumimoji="0" lang="en-US" sz="2000" b="1"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10:27)</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admin.americanthinker.com/images/bucket/2014-04/192167_5_.png"/>
          <p:cNvPicPr>
            <a:picLocks noChangeAspect="1" noChangeArrowheads="1"/>
          </p:cNvPicPr>
          <p:nvPr/>
        </p:nvPicPr>
        <p:blipFill>
          <a:blip r:embed="rId2" cstate="print"/>
          <a:srcRect/>
          <a:stretch>
            <a:fillRect/>
          </a:stretch>
        </p:blipFill>
        <p:spPr bwMode="auto">
          <a:xfrm>
            <a:off x="914400" y="518160"/>
            <a:ext cx="7315200" cy="5730240"/>
          </a:xfrm>
          <a:prstGeom prst="rect">
            <a:avLst/>
          </a:prstGeom>
          <a:ln w="190500" cap="sq">
            <a:solidFill>
              <a:srgbClr val="FFC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012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181</Words>
  <Application>Microsoft Office PowerPoint</Application>
  <PresentationFormat>On-screen Show (4:3)</PresentationFormat>
  <Paragraphs>22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23</cp:revision>
  <dcterms:created xsi:type="dcterms:W3CDTF">2015-06-13T20:20:07Z</dcterms:created>
  <dcterms:modified xsi:type="dcterms:W3CDTF">2015-06-14T16:01:14Z</dcterms:modified>
</cp:coreProperties>
</file>