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2" r:id="rId2"/>
    <p:sldId id="257" r:id="rId3"/>
    <p:sldId id="258" r:id="rId4"/>
    <p:sldId id="278" r:id="rId5"/>
    <p:sldId id="259" r:id="rId6"/>
    <p:sldId id="279" r:id="rId7"/>
    <p:sldId id="262" r:id="rId8"/>
    <p:sldId id="260" r:id="rId9"/>
    <p:sldId id="280" r:id="rId10"/>
    <p:sldId id="263" r:id="rId11"/>
    <p:sldId id="281" r:id="rId12"/>
    <p:sldId id="283" r:id="rId13"/>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55" autoAdjust="0"/>
    <p:restoredTop sz="80071" autoAdjust="0"/>
  </p:normalViewPr>
  <p:slideViewPr>
    <p:cSldViewPr>
      <p:cViewPr>
        <p:scale>
          <a:sx n="70" d="100"/>
          <a:sy n="70" d="100"/>
        </p:scale>
        <p:origin x="-1374"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5DFBB006-E2E8-4DBF-A19B-6A66888E2D7B}" type="datetimeFigureOut">
              <a:rPr lang="en-US" smtClean="0"/>
              <a:t>1/8/2017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72F1B41C-8547-48CF-9661-724AE85BEE82}" type="slidenum">
              <a:rPr lang="en-US" smtClean="0"/>
              <a:t>‹#›</a:t>
            </a:fld>
            <a:endParaRPr lang="en-US"/>
          </a:p>
        </p:txBody>
      </p:sp>
    </p:spTree>
    <p:extLst>
      <p:ext uri="{BB962C8B-B14F-4D97-AF65-F5344CB8AC3E}">
        <p14:creationId xmlns:p14="http://schemas.microsoft.com/office/powerpoint/2010/main" val="251132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OUTLINE</a:t>
            </a:r>
          </a:p>
          <a:p>
            <a:r>
              <a:rPr lang="en-US" sz="1200" kern="1200" dirty="0" smtClean="0">
                <a:solidFill>
                  <a:schemeClr val="tx1"/>
                </a:solidFill>
                <a:effectLst/>
                <a:latin typeface="+mn-lt"/>
                <a:ea typeface="+mn-ea"/>
                <a:cs typeface="+mn-cs"/>
              </a:rPr>
              <a:t>I. God’s Name is to be honored and revered.</a:t>
            </a:r>
          </a:p>
          <a:p>
            <a:r>
              <a:rPr lang="en-US" sz="1200" kern="1200" dirty="0" smtClean="0">
                <a:solidFill>
                  <a:schemeClr val="tx1"/>
                </a:solidFill>
                <a:effectLst/>
                <a:latin typeface="+mn-lt"/>
                <a:ea typeface="+mn-ea"/>
                <a:cs typeface="+mn-cs"/>
              </a:rPr>
              <a:t>A. “Take”= “</a:t>
            </a:r>
            <a:r>
              <a:rPr lang="en-US" sz="1200" kern="1200" dirty="0" err="1" smtClean="0">
                <a:solidFill>
                  <a:schemeClr val="tx1"/>
                </a:solidFill>
                <a:effectLst/>
                <a:latin typeface="+mn-lt"/>
                <a:ea typeface="+mn-ea"/>
                <a:cs typeface="+mn-cs"/>
              </a:rPr>
              <a:t>nasa</a:t>
            </a:r>
            <a:r>
              <a:rPr lang="en-US" sz="1200" kern="1200" dirty="0" smtClean="0">
                <a:solidFill>
                  <a:schemeClr val="tx1"/>
                </a:solidFill>
                <a:effectLst/>
                <a:latin typeface="+mn-lt"/>
                <a:ea typeface="+mn-ea"/>
                <a:cs typeface="+mn-cs"/>
              </a:rPr>
              <a:t>”- Do not “lift up” God’s Name inappropriately.</a:t>
            </a:r>
          </a:p>
          <a:p>
            <a:r>
              <a:rPr lang="en-US" sz="1200" kern="1200" dirty="0" smtClean="0">
                <a:solidFill>
                  <a:schemeClr val="tx1"/>
                </a:solidFill>
                <a:effectLst/>
                <a:latin typeface="+mn-lt"/>
                <a:ea typeface="+mn-ea"/>
                <a:cs typeface="+mn-cs"/>
              </a:rPr>
              <a:t>B. "name"= “</a:t>
            </a:r>
            <a:r>
              <a:rPr lang="en-US" sz="1200" kern="1200" dirty="0" err="1" smtClean="0">
                <a:solidFill>
                  <a:schemeClr val="tx1"/>
                </a:solidFill>
                <a:effectLst/>
                <a:latin typeface="+mn-lt"/>
                <a:ea typeface="+mn-ea"/>
                <a:cs typeface="+mn-cs"/>
              </a:rPr>
              <a:t>shem</a:t>
            </a:r>
            <a:r>
              <a:rPr lang="en-US" sz="1200" kern="1200" dirty="0" smtClean="0">
                <a:solidFill>
                  <a:schemeClr val="tx1"/>
                </a:solidFill>
                <a:effectLst/>
                <a:latin typeface="+mn-lt"/>
                <a:ea typeface="+mn-ea"/>
                <a:cs typeface="+mn-cs"/>
              </a:rPr>
              <a:t>”- God’s name sets Him apart from ALL OTHERS and God’s essence is concentrated in His name.</a:t>
            </a:r>
          </a:p>
          <a:p>
            <a:r>
              <a:rPr lang="en-US" sz="1200" kern="1200" dirty="0" smtClean="0">
                <a:solidFill>
                  <a:schemeClr val="tx1"/>
                </a:solidFill>
                <a:effectLst/>
                <a:latin typeface="+mn-lt"/>
                <a:ea typeface="+mn-ea"/>
                <a:cs typeface="+mn-cs"/>
              </a:rPr>
              <a:t>C. “</a:t>
            </a:r>
            <a:r>
              <a:rPr lang="en-US" sz="1200" kern="1200" dirty="0" err="1" smtClean="0">
                <a:solidFill>
                  <a:schemeClr val="tx1"/>
                </a:solidFill>
                <a:effectLst/>
                <a:latin typeface="+mn-lt"/>
                <a:ea typeface="+mn-ea"/>
                <a:cs typeface="+mn-cs"/>
              </a:rPr>
              <a:t>shav</a:t>
            </a:r>
            <a:r>
              <a:rPr lang="en-US" sz="1200" kern="1200" dirty="0" smtClean="0">
                <a:solidFill>
                  <a:schemeClr val="tx1"/>
                </a:solidFill>
                <a:effectLst/>
                <a:latin typeface="+mn-lt"/>
                <a:ea typeface="+mn-ea"/>
                <a:cs typeface="+mn-cs"/>
              </a:rPr>
              <a:t>”= “in vain”- Speaking God’s name ‘in vain” is to speak of God with irreverence or disrespect, speaking of God in an unworthy or frivolous manner.</a:t>
            </a:r>
          </a:p>
          <a:p>
            <a:r>
              <a:rPr lang="en-US" sz="1200" kern="1200" dirty="0" smtClean="0">
                <a:solidFill>
                  <a:schemeClr val="tx1"/>
                </a:solidFill>
                <a:effectLst/>
                <a:latin typeface="+mn-lt"/>
                <a:ea typeface="+mn-ea"/>
                <a:cs typeface="+mn-cs"/>
              </a:rPr>
              <a:t>D. Honoring God’s name through our actions</a:t>
            </a:r>
          </a:p>
          <a:p>
            <a:r>
              <a:rPr lang="en-US" sz="1200" kern="1200" dirty="0" smtClean="0">
                <a:solidFill>
                  <a:schemeClr val="tx1"/>
                </a:solidFill>
                <a:effectLst/>
                <a:latin typeface="+mn-lt"/>
                <a:ea typeface="+mn-ea"/>
                <a:cs typeface="+mn-cs"/>
              </a:rPr>
              <a:t>II. God’s Name means salvation. (Psalm 18:46, Isaiah 12:2)</a:t>
            </a:r>
          </a:p>
          <a:p>
            <a:r>
              <a:rPr lang="en-US" sz="1200" kern="1200" dirty="0" smtClean="0">
                <a:solidFill>
                  <a:schemeClr val="tx1"/>
                </a:solidFill>
                <a:effectLst/>
                <a:latin typeface="+mn-lt"/>
                <a:ea typeface="+mn-ea"/>
                <a:cs typeface="+mn-cs"/>
              </a:rPr>
              <a:t>A. All of God’s “names” are to be revered because He alone saves.</a:t>
            </a:r>
          </a:p>
          <a:p>
            <a:r>
              <a:rPr lang="en-US" sz="1200" kern="1200" dirty="0" smtClean="0">
                <a:solidFill>
                  <a:schemeClr val="tx1"/>
                </a:solidFill>
                <a:effectLst/>
                <a:latin typeface="+mn-lt"/>
                <a:ea typeface="+mn-ea"/>
                <a:cs typeface="+mn-cs"/>
              </a:rPr>
              <a:t>B. Jesus taught “Hallowed be Thy Name”: creates an attitude and mindset of Him, that is sustained not only in worship, but in everything we do and say.</a:t>
            </a:r>
          </a:p>
          <a:p>
            <a:r>
              <a:rPr lang="en-US" sz="1200" kern="1200" dirty="0" smtClean="0">
                <a:solidFill>
                  <a:schemeClr val="tx1"/>
                </a:solidFill>
                <a:effectLst/>
                <a:latin typeface="+mn-lt"/>
                <a:ea typeface="+mn-ea"/>
                <a:cs typeface="+mn-cs"/>
              </a:rPr>
              <a:t>C. Jesus identified with God’s Name. (John 10, The I Am Statements of Jesus)</a:t>
            </a:r>
          </a:p>
          <a:p>
            <a:r>
              <a:rPr lang="en-US" sz="1200" kern="1200" dirty="0" smtClean="0">
                <a:solidFill>
                  <a:schemeClr val="tx1"/>
                </a:solidFill>
                <a:effectLst/>
                <a:latin typeface="+mn-lt"/>
                <a:ea typeface="+mn-ea"/>
                <a:cs typeface="+mn-cs"/>
              </a:rPr>
              <a:t>D. There is no other name by which men are saved. Acts 4:11-12, Rom. 10:9-13)</a:t>
            </a:r>
          </a:p>
          <a:p>
            <a:r>
              <a:rPr lang="en-US" sz="1200" kern="1200" dirty="0" smtClean="0">
                <a:solidFill>
                  <a:schemeClr val="tx1"/>
                </a:solidFill>
                <a:effectLst/>
                <a:latin typeface="+mn-lt"/>
                <a:ea typeface="+mn-ea"/>
                <a:cs typeface="+mn-cs"/>
              </a:rPr>
              <a:t>III. Believers exalt God’s Name, not defame.</a:t>
            </a:r>
          </a:p>
          <a:p>
            <a:r>
              <a:rPr lang="en-US" sz="1200" kern="1200" dirty="0" smtClean="0">
                <a:solidFill>
                  <a:schemeClr val="tx1"/>
                </a:solidFill>
                <a:effectLst/>
                <a:latin typeface="+mn-lt"/>
                <a:ea typeface="+mn-ea"/>
                <a:cs typeface="+mn-cs"/>
              </a:rPr>
              <a:t>A. Worship God through Scripture.</a:t>
            </a:r>
          </a:p>
          <a:p>
            <a:r>
              <a:rPr lang="en-US" sz="1200" kern="1200" dirty="0" smtClean="0">
                <a:solidFill>
                  <a:schemeClr val="tx1"/>
                </a:solidFill>
                <a:effectLst/>
                <a:latin typeface="+mn-lt"/>
                <a:ea typeface="+mn-ea"/>
                <a:cs typeface="+mn-cs"/>
              </a:rPr>
              <a:t>B. Meditate on the names of God and His character.</a:t>
            </a:r>
          </a:p>
          <a:p>
            <a:r>
              <a:rPr lang="en-US" sz="1200" kern="1200" dirty="0" smtClean="0">
                <a:solidFill>
                  <a:schemeClr val="tx1"/>
                </a:solidFill>
                <a:effectLst/>
                <a:latin typeface="+mn-lt"/>
                <a:ea typeface="+mn-ea"/>
                <a:cs typeface="+mn-cs"/>
              </a:rPr>
              <a:t>C. Live consciously, “Coram </a:t>
            </a:r>
            <a:r>
              <a:rPr lang="en-US" sz="1200" kern="1200" dirty="0" err="1" smtClean="0">
                <a:solidFill>
                  <a:schemeClr val="tx1"/>
                </a:solidFill>
                <a:effectLst/>
                <a:latin typeface="+mn-lt"/>
                <a:ea typeface="+mn-ea"/>
                <a:cs typeface="+mn-cs"/>
              </a:rPr>
              <a:t>Deo</a:t>
            </a:r>
            <a:r>
              <a:rPr lang="en-US" sz="1200" kern="1200" dirty="0" smtClean="0">
                <a:solidFill>
                  <a:schemeClr val="tx1"/>
                </a:solidFill>
                <a:effectLst/>
                <a:latin typeface="+mn-lt"/>
                <a:ea typeface="+mn-ea"/>
                <a:cs typeface="+mn-cs"/>
              </a:rPr>
              <a:t>” (before God).</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2F1B41C-8547-48CF-9661-724AE85BEE82}" type="slidenum">
              <a:rPr lang="en-US" smtClean="0"/>
              <a:t>2</a:t>
            </a:fld>
            <a:endParaRPr lang="en-US"/>
          </a:p>
        </p:txBody>
      </p:sp>
    </p:spTree>
    <p:extLst>
      <p:ext uri="{BB962C8B-B14F-4D97-AF65-F5344CB8AC3E}">
        <p14:creationId xmlns:p14="http://schemas.microsoft.com/office/powerpoint/2010/main" val="1027797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Believers exalt God’s Name, not defame.</a:t>
            </a:r>
          </a:p>
          <a:p>
            <a:r>
              <a:rPr lang="en-US" dirty="0" smtClean="0"/>
              <a:t>A. Worship God through Scripture.</a:t>
            </a:r>
          </a:p>
          <a:p>
            <a:r>
              <a:rPr lang="en-US" dirty="0" smtClean="0"/>
              <a:t>B. Meditate on the names of God and His character.</a:t>
            </a:r>
          </a:p>
          <a:p>
            <a:r>
              <a:rPr lang="en-US" dirty="0" smtClean="0"/>
              <a:t>C.  Live consciously, “Coram </a:t>
            </a:r>
            <a:r>
              <a:rPr lang="en-US" dirty="0" err="1" smtClean="0"/>
              <a:t>Deo</a:t>
            </a:r>
            <a:r>
              <a:rPr lang="en-US" dirty="0" smtClean="0"/>
              <a:t>” (before God).</a:t>
            </a:r>
          </a:p>
          <a:p>
            <a:endParaRPr lang="en-US" dirty="0" smtClean="0"/>
          </a:p>
        </p:txBody>
      </p:sp>
      <p:sp>
        <p:nvSpPr>
          <p:cNvPr id="4" name="Slide Number Placeholder 3"/>
          <p:cNvSpPr>
            <a:spLocks noGrp="1"/>
          </p:cNvSpPr>
          <p:nvPr>
            <p:ph type="sldNum" sz="quarter" idx="10"/>
          </p:nvPr>
        </p:nvSpPr>
        <p:spPr/>
        <p:txBody>
          <a:bodyPr/>
          <a:lstStyle/>
          <a:p>
            <a:fld id="{72F1B41C-8547-48CF-9661-724AE85BEE82}" type="slidenum">
              <a:rPr lang="en-US" smtClean="0"/>
              <a:t>11</a:t>
            </a:fld>
            <a:endParaRPr lang="en-US"/>
          </a:p>
        </p:txBody>
      </p:sp>
    </p:spTree>
    <p:extLst>
      <p:ext uri="{BB962C8B-B14F-4D97-AF65-F5344CB8AC3E}">
        <p14:creationId xmlns:p14="http://schemas.microsoft.com/office/powerpoint/2010/main" val="314665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30000" dirty="0" smtClean="0"/>
              <a:t>rd</a:t>
            </a:r>
            <a:r>
              <a:rPr lang="en-US" dirty="0" smtClean="0"/>
              <a:t> of the 10 commandments</a:t>
            </a:r>
          </a:p>
          <a:p>
            <a:r>
              <a:rPr lang="en-US" dirty="0" smtClean="0"/>
              <a:t>The Hebrew word “</a:t>
            </a:r>
            <a:r>
              <a:rPr lang="en-US" dirty="0" err="1" smtClean="0"/>
              <a:t>nasa</a:t>
            </a:r>
            <a:r>
              <a:rPr lang="en-US" dirty="0" smtClean="0"/>
              <a:t>”, translated “you shall not take</a:t>
            </a:r>
            <a:endParaRPr lang="en-US" dirty="0"/>
          </a:p>
        </p:txBody>
      </p:sp>
      <p:sp>
        <p:nvSpPr>
          <p:cNvPr id="4" name="Slide Number Placeholder 3"/>
          <p:cNvSpPr>
            <a:spLocks noGrp="1"/>
          </p:cNvSpPr>
          <p:nvPr>
            <p:ph type="sldNum" sz="quarter" idx="10"/>
          </p:nvPr>
        </p:nvSpPr>
        <p:spPr/>
        <p:txBody>
          <a:bodyPr/>
          <a:lstStyle/>
          <a:p>
            <a:fld id="{72F1B41C-8547-48CF-9661-724AE85BEE82}" type="slidenum">
              <a:rPr lang="en-US" smtClean="0"/>
              <a:t>3</a:t>
            </a:fld>
            <a:endParaRPr lang="en-US"/>
          </a:p>
        </p:txBody>
      </p:sp>
    </p:spTree>
    <p:extLst>
      <p:ext uri="{BB962C8B-B14F-4D97-AF65-F5344CB8AC3E}">
        <p14:creationId xmlns:p14="http://schemas.microsoft.com/office/powerpoint/2010/main" val="394214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30000" dirty="0" smtClean="0"/>
              <a:t>rd</a:t>
            </a:r>
            <a:r>
              <a:rPr lang="en-US" dirty="0" smtClean="0"/>
              <a:t> of the 10 commandments</a:t>
            </a:r>
          </a:p>
          <a:p>
            <a:r>
              <a:rPr lang="en-US" dirty="0" smtClean="0"/>
              <a:t>The Hebrew word “</a:t>
            </a:r>
            <a:r>
              <a:rPr lang="en-US" dirty="0" err="1" smtClean="0"/>
              <a:t>nasa</a:t>
            </a:r>
            <a:r>
              <a:rPr lang="en-US" dirty="0" smtClean="0"/>
              <a:t>”, translated “you shall not take or lift up</a:t>
            </a:r>
          </a:p>
          <a:p>
            <a:r>
              <a:rPr lang="en-US" dirty="0" smtClean="0"/>
              <a:t>1. “The Hebrew word “</a:t>
            </a:r>
            <a:r>
              <a:rPr lang="en-US" dirty="0" err="1" smtClean="0"/>
              <a:t>nasa</a:t>
            </a:r>
            <a:r>
              <a:rPr lang="en-US" dirty="0" smtClean="0"/>
              <a:t>”, translated “you shall not take," means to “lift up”. It is widely used to describe “willful misuse or manipulation of an item or idea.” It is used both figuratively and literally. Here are some of the ways it is used: to lift up your hand in taking an oath, to lift up one’s head as in restoration to honor or joy, to lift up the eyes as in love or desire of men or of God, to lift up your voice as in weeping, praying or singing. Another way it is used is in “carrying” guilt or punishment, but the third category of the same word stressed “the taking away” or forgiveness of sin and guilt.) The idea is this: Do not “lift up” God’s Name inappropriately. Do not misuse His Name.</a:t>
            </a:r>
          </a:p>
          <a:p>
            <a:endParaRPr lang="en-US" dirty="0" smtClean="0"/>
          </a:p>
        </p:txBody>
      </p:sp>
      <p:sp>
        <p:nvSpPr>
          <p:cNvPr id="4" name="Slide Number Placeholder 3"/>
          <p:cNvSpPr>
            <a:spLocks noGrp="1"/>
          </p:cNvSpPr>
          <p:nvPr>
            <p:ph type="sldNum" sz="quarter" idx="10"/>
          </p:nvPr>
        </p:nvSpPr>
        <p:spPr/>
        <p:txBody>
          <a:bodyPr/>
          <a:lstStyle/>
          <a:p>
            <a:fld id="{72F1B41C-8547-48CF-9661-724AE85BEE82}" type="slidenum">
              <a:rPr lang="en-US" smtClean="0"/>
              <a:t>4</a:t>
            </a:fld>
            <a:endParaRPr lang="en-US"/>
          </a:p>
        </p:txBody>
      </p:sp>
    </p:spTree>
    <p:extLst>
      <p:ext uri="{BB962C8B-B14F-4D97-AF65-F5344CB8AC3E}">
        <p14:creationId xmlns:p14="http://schemas.microsoft.com/office/powerpoint/2010/main" val="394214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“The Hebrew word for "name," “</a:t>
            </a:r>
            <a:r>
              <a:rPr lang="en-US" dirty="0" err="1" smtClean="0"/>
              <a:t>shem</a:t>
            </a:r>
            <a:r>
              <a:rPr lang="en-US" dirty="0" smtClean="0"/>
              <a:t>”, also means reputation, fame or glory. “Name” in the Old Testament included a description of character and set one person apart from another. The word, “</a:t>
            </a:r>
            <a:r>
              <a:rPr lang="en-US" dirty="0" err="1" smtClean="0"/>
              <a:t>shem</a:t>
            </a:r>
            <a:r>
              <a:rPr lang="en-US" dirty="0" smtClean="0"/>
              <a:t>”, also suggests something high or elevated, implying that God’s name is majestic and excellent. Psalm 8:9 proclaims that truth: “O LORD, our Lord, how majestic is your name in all the earth!” God’s name marks Him as the most outstanding in all of the universe. His name signifies everything about His glorious nature, His reputation and character, and distinctiveness, setting Him apart from all other beings as the Only One Eternal and Everlasting God; God’s very essence is concentrated in His name.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2F1B41C-8547-48CF-9661-724AE85BEE82}" type="slidenum">
              <a:rPr lang="en-US" smtClean="0"/>
              <a:t>5</a:t>
            </a:fld>
            <a:endParaRPr lang="en-US"/>
          </a:p>
        </p:txBody>
      </p:sp>
    </p:spTree>
    <p:extLst>
      <p:ext uri="{BB962C8B-B14F-4D97-AF65-F5344CB8AC3E}">
        <p14:creationId xmlns:p14="http://schemas.microsoft.com/office/powerpoint/2010/main" val="1469619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shav</a:t>
            </a:r>
            <a:r>
              <a:rPr lang="en-US" dirty="0" smtClean="0"/>
              <a:t>”= “in vain”- Speaking God’s name ‘in vain” is to speak of God with irreverence or disrespect, speaking of God in an unworthy or frivolous manner.</a:t>
            </a:r>
          </a:p>
          <a:p>
            <a:endParaRPr lang="en-US" dirty="0" smtClean="0"/>
          </a:p>
          <a:p>
            <a:r>
              <a:rPr lang="en-US" dirty="0" smtClean="0"/>
              <a:t>"name"= “</a:t>
            </a:r>
            <a:r>
              <a:rPr lang="en-US" dirty="0" err="1" smtClean="0"/>
              <a:t>shem</a:t>
            </a:r>
            <a:r>
              <a:rPr lang="en-US" dirty="0" smtClean="0"/>
              <a:t>”- God’s name sets Him apart from ALL OTHERS and God’s essence is concentrated in His name.</a:t>
            </a:r>
          </a:p>
          <a:p>
            <a:r>
              <a:rPr lang="en-US" dirty="0" smtClean="0"/>
              <a:t>20 And God spoke all these words, saying:</a:t>
            </a:r>
          </a:p>
          <a:p>
            <a:endParaRPr lang="en-US" dirty="0" smtClean="0"/>
          </a:p>
          <a:p>
            <a:r>
              <a:rPr lang="en-US" dirty="0" smtClean="0"/>
              <a:t>3. Misusing the name of God is clarified by the final phrase "in vain," translated from the Hebrew word “</a:t>
            </a:r>
            <a:r>
              <a:rPr lang="en-US" dirty="0" err="1" smtClean="0"/>
              <a:t>shav</a:t>
            </a:r>
            <a:r>
              <a:rPr lang="en-US" dirty="0" smtClean="0"/>
              <a:t>”; “</a:t>
            </a:r>
            <a:r>
              <a:rPr lang="en-US" dirty="0" err="1" smtClean="0"/>
              <a:t>Shav</a:t>
            </a:r>
            <a:r>
              <a:rPr lang="en-US" dirty="0" smtClean="0"/>
              <a:t>” is a noun meaning "emptiness, nothingness, vanity, emptiness of speech, lying, or worthlessness." Using the Lord’s name “in vain” is to speak of God with irreverence or disrespect, speaking of God in an unworthy or frivolous manner. The name of the Lord is holy in that same way that He is holy. His name is a representation of His glory, His majesty, and His supreme deity. We are to esteem and honor His name as we revere and glorify God Himself. To do any less is to take His name in vain.</a:t>
            </a:r>
          </a:p>
          <a:p>
            <a:r>
              <a:rPr lang="en-US" dirty="0" smtClean="0"/>
              <a:t>( under grace we are guiltless so how much more should we want to do the things which please Him)</a:t>
            </a:r>
          </a:p>
          <a:p>
            <a:endParaRPr lang="en-US" dirty="0" smtClean="0"/>
          </a:p>
          <a:p>
            <a:endParaRPr lang="en-US" dirty="0" smtClean="0"/>
          </a:p>
          <a:p>
            <a:r>
              <a:rPr lang="en-US" dirty="0" smtClean="0"/>
              <a:t>2 “I am the Lord your God, who brought you out of the land of Egypt, out of the house of bondage.</a:t>
            </a:r>
          </a:p>
          <a:p>
            <a:endParaRPr lang="en-US" dirty="0" smtClean="0"/>
          </a:p>
          <a:p>
            <a:r>
              <a:rPr lang="en-US" dirty="0" smtClean="0"/>
              <a:t>3 “You shall have no other gods before Me.</a:t>
            </a:r>
          </a:p>
          <a:p>
            <a:endParaRPr lang="en-US" dirty="0" smtClean="0"/>
          </a:p>
          <a:p>
            <a:r>
              <a:rPr lang="en-US" dirty="0" smtClean="0"/>
              <a:t>4 “You shall not make for yourself a carved image—any likeness of anything that is in heaven above, or that is in the earth beneath, or that is in the water under the earth; 5 you shall not bow down to them nor serve them. For I, the Lord your God, am a jealous God, visiting the iniquity of the fathers upon the children to the third and fourth generations of those who hate Me, 6 but showing mercy to thousands, to those who love Me and keep My commandments.</a:t>
            </a:r>
          </a:p>
          <a:p>
            <a:endParaRPr lang="en-US" dirty="0" smtClean="0"/>
          </a:p>
          <a:p>
            <a:r>
              <a:rPr lang="en-US" dirty="0" smtClean="0"/>
              <a:t>7 “You shall not take the name of the Lord your God in vain, for the Lord will not hold him guiltless who takes His name in vain.</a:t>
            </a:r>
            <a:endParaRPr lang="en-US" dirty="0"/>
          </a:p>
        </p:txBody>
      </p:sp>
      <p:sp>
        <p:nvSpPr>
          <p:cNvPr id="4" name="Slide Number Placeholder 3"/>
          <p:cNvSpPr>
            <a:spLocks noGrp="1"/>
          </p:cNvSpPr>
          <p:nvPr>
            <p:ph type="sldNum" sz="quarter" idx="10"/>
          </p:nvPr>
        </p:nvSpPr>
        <p:spPr/>
        <p:txBody>
          <a:bodyPr/>
          <a:lstStyle/>
          <a:p>
            <a:fld id="{72F1B41C-8547-48CF-9661-724AE85BEE82}" type="slidenum">
              <a:rPr lang="en-US" smtClean="0"/>
              <a:t>6</a:t>
            </a:fld>
            <a:endParaRPr lang="en-US"/>
          </a:p>
        </p:txBody>
      </p:sp>
    </p:spTree>
    <p:extLst>
      <p:ext uri="{BB962C8B-B14F-4D97-AF65-F5344CB8AC3E}">
        <p14:creationId xmlns:p14="http://schemas.microsoft.com/office/powerpoint/2010/main" val="146961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 12: 1-2</a:t>
            </a:r>
          </a:p>
          <a:p>
            <a:r>
              <a:rPr lang="en-US" dirty="0" smtClean="0"/>
              <a:t>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endParaRPr lang="en-US" dirty="0" smtClean="0"/>
          </a:p>
        </p:txBody>
      </p:sp>
      <p:sp>
        <p:nvSpPr>
          <p:cNvPr id="4" name="Slide Number Placeholder 3"/>
          <p:cNvSpPr>
            <a:spLocks noGrp="1"/>
          </p:cNvSpPr>
          <p:nvPr>
            <p:ph type="sldNum" sz="quarter" idx="10"/>
          </p:nvPr>
        </p:nvSpPr>
        <p:spPr/>
        <p:txBody>
          <a:bodyPr/>
          <a:lstStyle/>
          <a:p>
            <a:fld id="{72F1B41C-8547-48CF-9661-724AE85BEE82}" type="slidenum">
              <a:rPr lang="en-US" smtClean="0"/>
              <a:t>7</a:t>
            </a:fld>
            <a:endParaRPr lang="en-US"/>
          </a:p>
        </p:txBody>
      </p:sp>
    </p:spTree>
    <p:extLst>
      <p:ext uri="{BB962C8B-B14F-4D97-AF65-F5344CB8AC3E}">
        <p14:creationId xmlns:p14="http://schemas.microsoft.com/office/powerpoint/2010/main" val="49655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simple , not easy, but simple do what ever it takes to live who we are in Christ</a:t>
            </a:r>
          </a:p>
          <a:p>
            <a:endParaRPr lang="en-US" dirty="0"/>
          </a:p>
        </p:txBody>
      </p:sp>
      <p:sp>
        <p:nvSpPr>
          <p:cNvPr id="4" name="Slide Number Placeholder 3"/>
          <p:cNvSpPr>
            <a:spLocks noGrp="1"/>
          </p:cNvSpPr>
          <p:nvPr>
            <p:ph type="sldNum" sz="quarter" idx="10"/>
          </p:nvPr>
        </p:nvSpPr>
        <p:spPr/>
        <p:txBody>
          <a:bodyPr/>
          <a:lstStyle/>
          <a:p>
            <a:fld id="{72F1B41C-8547-48CF-9661-724AE85BEE82}" type="slidenum">
              <a:rPr lang="en-US" smtClean="0"/>
              <a:t>8</a:t>
            </a:fld>
            <a:endParaRPr lang="en-US"/>
          </a:p>
        </p:txBody>
      </p:sp>
    </p:spTree>
    <p:extLst>
      <p:ext uri="{BB962C8B-B14F-4D97-AF65-F5344CB8AC3E}">
        <p14:creationId xmlns:p14="http://schemas.microsoft.com/office/powerpoint/2010/main" val="2600179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 12: 1-2</a:t>
            </a:r>
          </a:p>
          <a:p>
            <a:r>
              <a:rPr lang="en-US" dirty="0" smtClean="0"/>
              <a:t>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endParaRPr lang="en-US" dirty="0" smtClean="0"/>
          </a:p>
        </p:txBody>
      </p:sp>
      <p:sp>
        <p:nvSpPr>
          <p:cNvPr id="4" name="Slide Number Placeholder 3"/>
          <p:cNvSpPr>
            <a:spLocks noGrp="1"/>
          </p:cNvSpPr>
          <p:nvPr>
            <p:ph type="sldNum" sz="quarter" idx="10"/>
          </p:nvPr>
        </p:nvSpPr>
        <p:spPr/>
        <p:txBody>
          <a:bodyPr/>
          <a:lstStyle/>
          <a:p>
            <a:fld id="{72F1B41C-8547-48CF-9661-724AE85BEE82}" type="slidenum">
              <a:rPr lang="en-US" smtClean="0"/>
              <a:t>9</a:t>
            </a:fld>
            <a:endParaRPr lang="en-US"/>
          </a:p>
        </p:txBody>
      </p:sp>
    </p:spTree>
    <p:extLst>
      <p:ext uri="{BB962C8B-B14F-4D97-AF65-F5344CB8AC3E}">
        <p14:creationId xmlns:p14="http://schemas.microsoft.com/office/powerpoint/2010/main" val="496559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Name means salvation. (Psalm 18:46, Isaiah 12:2)</a:t>
            </a:r>
          </a:p>
          <a:p>
            <a:r>
              <a:rPr lang="en-US" dirty="0" smtClean="0"/>
              <a:t>A. </a:t>
            </a:r>
            <a:r>
              <a:rPr lang="en-US" b="1" u="sng" dirty="0" smtClean="0"/>
              <a:t>All of God’s “names” are to be revered because He alone saves</a:t>
            </a:r>
            <a:r>
              <a:rPr lang="en-US" dirty="0" smtClean="0"/>
              <a:t>. </a:t>
            </a:r>
            <a:r>
              <a:rPr lang="en-US" dirty="0" smtClean="0">
                <a:solidFill>
                  <a:srgbClr val="FFC000"/>
                </a:solidFill>
              </a:rPr>
              <a:t>Jerry’s List of names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a:t>
            </a:r>
            <a:r>
              <a:rPr lang="en-US" b="1" u="sng" dirty="0" smtClean="0"/>
              <a:t>There is no other name by which men are saved.</a:t>
            </a:r>
            <a:r>
              <a:rPr lang="en-US" dirty="0" smtClean="0"/>
              <a:t>, Rom. 10:9-13) Romans 10:9-13 ;9 that if you confess with your mouth the Lord Jesus and believe in your heart that God has raised Him from the dead, you will be saved. 10 For with the heart one believes unto righteousness, and with the mouth confession is made unto salvation. 11 For the Scripture says, "Whoever believes on Him will not be put to shame." 12 For there is no distinction between Jew and Greek, for the same Lord over all is rich to all who call upon Him. 13 For "whoever calls on the name of the Lord shall be saved." (Here Paul quotes Joel 2:32.)</a:t>
            </a:r>
          </a:p>
          <a:p>
            <a:endParaRPr lang="en-US" dirty="0" smtClean="0"/>
          </a:p>
          <a:p>
            <a:r>
              <a:rPr lang="en-US" dirty="0" smtClean="0"/>
              <a:t>C. </a:t>
            </a:r>
            <a:r>
              <a:rPr lang="en-US" b="1" u="sng" dirty="0" smtClean="0"/>
              <a:t>Jesus taught “Hallowed be Thy Name”: </a:t>
            </a:r>
            <a:r>
              <a:rPr lang="en-US" dirty="0" smtClean="0"/>
              <a:t>creates an attitude and mindset of Him, that is sustained not only in worship, but in everything we do and say.</a:t>
            </a:r>
          </a:p>
          <a:p>
            <a:r>
              <a:rPr lang="en-US" dirty="0" smtClean="0"/>
              <a:t>Jesus taught his disciples to pray in Matthew 6:10, Our Father in heaven, Hallowed be Your name.” "Hallowing” God’s name exalts not only the name of the Lord, but everything that God has ever done. Hallowing God’s name creates an attitude and mindset of Him, a submission to His will as God, that is sustained not only in worship, but in everything we do and say. (1 Corinthians 10:31; Colossians 3:17, 23-24). Where God's name is hallowed, God is loved and revered. Where His Name is hallowed, His kingdom is eagerly anticipated, and His will obeyed. God's name speaks of more than a title such as "God," "Lord," or "Jehovah." It speaks of God Himself and is the composite of all His attributes. “Hallowed be Thy Name.” 23 And whatever you do, do it heartily, as to the Lord and not to men, 24 knowing that from the Lord you will receive the reward of the inheritance; for[a] you serve the Lord Christ.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2F1B41C-8547-48CF-9661-724AE85BEE82}" type="slidenum">
              <a:rPr lang="en-US" smtClean="0"/>
              <a:t>10</a:t>
            </a:fld>
            <a:endParaRPr lang="en-US"/>
          </a:p>
        </p:txBody>
      </p:sp>
    </p:spTree>
    <p:extLst>
      <p:ext uri="{BB962C8B-B14F-4D97-AF65-F5344CB8AC3E}">
        <p14:creationId xmlns:p14="http://schemas.microsoft.com/office/powerpoint/2010/main" val="3146652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9B2012F-0E0D-4CBC-A10C-D099EE200A6C}" type="datetimeFigureOut">
              <a:rPr lang="en-US"/>
              <a:pPr>
                <a:defRPr/>
              </a:pPr>
              <a:t>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B92F51-3C91-4B6B-860E-FB205437CEDB}" type="slidenum">
              <a:rPr lang="en-US"/>
              <a:pPr>
                <a:defRPr/>
              </a:pPr>
              <a:t>‹#›</a:t>
            </a:fld>
            <a:endParaRPr lang="en-US"/>
          </a:p>
        </p:txBody>
      </p:sp>
    </p:spTree>
    <p:extLst>
      <p:ext uri="{BB962C8B-B14F-4D97-AF65-F5344CB8AC3E}">
        <p14:creationId xmlns:p14="http://schemas.microsoft.com/office/powerpoint/2010/main" val="157801184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DAA2AA-DC76-40BF-B994-AAE7242E82E2}" type="datetimeFigureOut">
              <a:rPr lang="en-US"/>
              <a:pPr>
                <a:defRPr/>
              </a:pPr>
              <a:t>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C3998-E1FC-4F8B-9546-6B9A582ABE02}" type="slidenum">
              <a:rPr lang="en-US"/>
              <a:pPr>
                <a:defRPr/>
              </a:pPr>
              <a:t>‹#›</a:t>
            </a:fld>
            <a:endParaRPr lang="en-US"/>
          </a:p>
        </p:txBody>
      </p:sp>
    </p:spTree>
    <p:extLst>
      <p:ext uri="{BB962C8B-B14F-4D97-AF65-F5344CB8AC3E}">
        <p14:creationId xmlns:p14="http://schemas.microsoft.com/office/powerpoint/2010/main" val="2537822666"/>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42A6FF-AE0C-4EAF-9F8B-A2641EE9C132}" type="datetimeFigureOut">
              <a:rPr lang="en-US"/>
              <a:pPr>
                <a:defRPr/>
              </a:pPr>
              <a:t>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DDBA81-2D5C-4C75-B991-5C719742A9DA}" type="slidenum">
              <a:rPr lang="en-US"/>
              <a:pPr>
                <a:defRPr/>
              </a:pPr>
              <a:t>‹#›</a:t>
            </a:fld>
            <a:endParaRPr lang="en-US"/>
          </a:p>
        </p:txBody>
      </p:sp>
    </p:spTree>
    <p:extLst>
      <p:ext uri="{BB962C8B-B14F-4D97-AF65-F5344CB8AC3E}">
        <p14:creationId xmlns:p14="http://schemas.microsoft.com/office/powerpoint/2010/main" val="4176991014"/>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1687D3-534A-45E0-86BC-B700F1AD3BB8}" type="datetimeFigureOut">
              <a:rPr lang="en-US"/>
              <a:pPr>
                <a:defRPr/>
              </a:pPr>
              <a:t>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9829B-D90E-4E11-996B-64259BB0C164}" type="slidenum">
              <a:rPr lang="en-US"/>
              <a:pPr>
                <a:defRPr/>
              </a:pPr>
              <a:t>‹#›</a:t>
            </a:fld>
            <a:endParaRPr lang="en-US"/>
          </a:p>
        </p:txBody>
      </p:sp>
    </p:spTree>
    <p:extLst>
      <p:ext uri="{BB962C8B-B14F-4D97-AF65-F5344CB8AC3E}">
        <p14:creationId xmlns:p14="http://schemas.microsoft.com/office/powerpoint/2010/main" val="1237366560"/>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B4361A-4ED3-47E1-A0B0-429166C18626}" type="datetimeFigureOut">
              <a:rPr lang="en-US"/>
              <a:pPr>
                <a:defRPr/>
              </a:pPr>
              <a:t>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3654D4-346E-4711-9291-665958683CE0}" type="slidenum">
              <a:rPr lang="en-US"/>
              <a:pPr>
                <a:defRPr/>
              </a:pPr>
              <a:t>‹#›</a:t>
            </a:fld>
            <a:endParaRPr lang="en-US"/>
          </a:p>
        </p:txBody>
      </p:sp>
    </p:spTree>
    <p:extLst>
      <p:ext uri="{BB962C8B-B14F-4D97-AF65-F5344CB8AC3E}">
        <p14:creationId xmlns:p14="http://schemas.microsoft.com/office/powerpoint/2010/main" val="1661689487"/>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A2BDE3-F1E6-4F53-B38A-11EF6AF03B78}" type="datetimeFigureOut">
              <a:rPr lang="en-US"/>
              <a:pPr>
                <a:defRPr/>
              </a:pPr>
              <a:t>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FE9567-8EB6-4584-9402-3D7B476E4FE0}" type="slidenum">
              <a:rPr lang="en-US"/>
              <a:pPr>
                <a:defRPr/>
              </a:pPr>
              <a:t>‹#›</a:t>
            </a:fld>
            <a:endParaRPr lang="en-US"/>
          </a:p>
        </p:txBody>
      </p:sp>
    </p:spTree>
    <p:extLst>
      <p:ext uri="{BB962C8B-B14F-4D97-AF65-F5344CB8AC3E}">
        <p14:creationId xmlns:p14="http://schemas.microsoft.com/office/powerpoint/2010/main" val="1687125991"/>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46E6087-7C64-477D-9BD7-3BF2D12349A7}" type="datetimeFigureOut">
              <a:rPr lang="en-US"/>
              <a:pPr>
                <a:defRPr/>
              </a:pPr>
              <a:t>1/8/2017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D32A0E-7CD6-4694-A86D-4CBBEFCAF720}" type="slidenum">
              <a:rPr lang="en-US"/>
              <a:pPr>
                <a:defRPr/>
              </a:pPr>
              <a:t>‹#›</a:t>
            </a:fld>
            <a:endParaRPr lang="en-US"/>
          </a:p>
        </p:txBody>
      </p:sp>
    </p:spTree>
    <p:extLst>
      <p:ext uri="{BB962C8B-B14F-4D97-AF65-F5344CB8AC3E}">
        <p14:creationId xmlns:p14="http://schemas.microsoft.com/office/powerpoint/2010/main" val="66238815"/>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F21C3CD-67A2-4034-B2FD-B8D29A2479EF}" type="datetimeFigureOut">
              <a:rPr lang="en-US"/>
              <a:pPr>
                <a:defRPr/>
              </a:pPr>
              <a:t>1/8/2017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418DBF-FCD8-47AE-ABE0-D087C3551BC3}" type="slidenum">
              <a:rPr lang="en-US"/>
              <a:pPr>
                <a:defRPr/>
              </a:pPr>
              <a:t>‹#›</a:t>
            </a:fld>
            <a:endParaRPr lang="en-US"/>
          </a:p>
        </p:txBody>
      </p:sp>
    </p:spTree>
    <p:extLst>
      <p:ext uri="{BB962C8B-B14F-4D97-AF65-F5344CB8AC3E}">
        <p14:creationId xmlns:p14="http://schemas.microsoft.com/office/powerpoint/2010/main" val="316609729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8C8C1-021E-4CD8-997F-ECDE9D2F70C1}" type="datetimeFigureOut">
              <a:rPr lang="en-US"/>
              <a:pPr>
                <a:defRPr/>
              </a:pPr>
              <a:t>1/8/2017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69F7A6-B086-478F-AD1A-C49CF8A07EB5}" type="slidenum">
              <a:rPr lang="en-US"/>
              <a:pPr>
                <a:defRPr/>
              </a:pPr>
              <a:t>‹#›</a:t>
            </a:fld>
            <a:endParaRPr lang="en-US"/>
          </a:p>
        </p:txBody>
      </p:sp>
    </p:spTree>
    <p:extLst>
      <p:ext uri="{BB962C8B-B14F-4D97-AF65-F5344CB8AC3E}">
        <p14:creationId xmlns:p14="http://schemas.microsoft.com/office/powerpoint/2010/main" val="97097912"/>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72D1E1-1398-47D9-AA47-4C1FC4458395}" type="datetimeFigureOut">
              <a:rPr lang="en-US"/>
              <a:pPr>
                <a:defRPr/>
              </a:pPr>
              <a:t>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3E70F5-0207-4BF1-9930-1691E9C595FF}" type="slidenum">
              <a:rPr lang="en-US"/>
              <a:pPr>
                <a:defRPr/>
              </a:pPr>
              <a:t>‹#›</a:t>
            </a:fld>
            <a:endParaRPr lang="en-US"/>
          </a:p>
        </p:txBody>
      </p:sp>
    </p:spTree>
    <p:extLst>
      <p:ext uri="{BB962C8B-B14F-4D97-AF65-F5344CB8AC3E}">
        <p14:creationId xmlns:p14="http://schemas.microsoft.com/office/powerpoint/2010/main" val="2091823768"/>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C89172-B9A6-4D6E-A8BF-3C69AEA4444E}" type="datetimeFigureOut">
              <a:rPr lang="en-US"/>
              <a:pPr>
                <a:defRPr/>
              </a:pPr>
              <a:t>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DF2B38-10C4-4899-AE2D-8486AF23086D}" type="slidenum">
              <a:rPr lang="en-US"/>
              <a:pPr>
                <a:defRPr/>
              </a:pPr>
              <a:t>‹#›</a:t>
            </a:fld>
            <a:endParaRPr lang="en-US"/>
          </a:p>
        </p:txBody>
      </p:sp>
    </p:spTree>
    <p:extLst>
      <p:ext uri="{BB962C8B-B14F-4D97-AF65-F5344CB8AC3E}">
        <p14:creationId xmlns:p14="http://schemas.microsoft.com/office/powerpoint/2010/main" val="240655961"/>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0EB8A5D-4A2E-4E17-961E-49B468F1EF97}" type="datetimeFigureOut">
              <a:rPr lang="en-US"/>
              <a:pPr>
                <a:defRPr/>
              </a:pPr>
              <a:t>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6EEDB68-7079-4972-91DA-EBA334112C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8493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304800" y="304800"/>
            <a:ext cx="9448800" cy="1143000"/>
          </a:xfrm>
        </p:spPr>
        <p:txBody>
          <a:bodyPr/>
          <a:lstStyle/>
          <a:p>
            <a:pPr eaLnBrk="1" hangingPunct="1"/>
            <a:r>
              <a:rPr lang="en-US" altLang="en-US" sz="8800" b="1" dirty="0" smtClean="0">
                <a:solidFill>
                  <a:srgbClr val="FFC000"/>
                </a:solidFill>
              </a:rPr>
              <a:t> </a:t>
            </a:r>
            <a:r>
              <a:rPr lang="en-US" altLang="en-US" sz="6600" b="1" dirty="0" smtClean="0">
                <a:solidFill>
                  <a:srgbClr val="FFC000"/>
                </a:solidFill>
              </a:rPr>
              <a:t>God’s name is powerful</a:t>
            </a:r>
          </a:p>
        </p:txBody>
      </p:sp>
      <p:sp>
        <p:nvSpPr>
          <p:cNvPr id="3075" name="Content Placeholder 2"/>
          <p:cNvSpPr>
            <a:spLocks noGrp="1"/>
          </p:cNvSpPr>
          <p:nvPr>
            <p:ph idx="1"/>
          </p:nvPr>
        </p:nvSpPr>
        <p:spPr>
          <a:xfrm>
            <a:off x="228600" y="1752600"/>
            <a:ext cx="8763000" cy="4267200"/>
          </a:xfrm>
        </p:spPr>
        <p:txBody>
          <a:bodyPr/>
          <a:lstStyle/>
          <a:p>
            <a:pPr eaLnBrk="1" hangingPunct="1"/>
            <a:r>
              <a:rPr lang="en-US" altLang="en-US" sz="4400" b="1" dirty="0" smtClean="0">
                <a:solidFill>
                  <a:srgbClr val="FFC000"/>
                </a:solidFill>
              </a:rPr>
              <a:t>All of His names are to be revered</a:t>
            </a:r>
          </a:p>
          <a:p>
            <a:pPr eaLnBrk="1" hangingPunct="1"/>
            <a:r>
              <a:rPr lang="en-US" altLang="en-US" sz="4400" b="1" dirty="0" smtClean="0">
                <a:solidFill>
                  <a:srgbClr val="FFC000"/>
                </a:solidFill>
              </a:rPr>
              <a:t>Salvation is in His name</a:t>
            </a:r>
          </a:p>
          <a:p>
            <a:pPr eaLnBrk="1" hangingPunct="1"/>
            <a:r>
              <a:rPr lang="en-US" altLang="en-US" sz="4400" b="1" dirty="0" smtClean="0">
                <a:solidFill>
                  <a:srgbClr val="FFC000"/>
                </a:solidFill>
              </a:rPr>
              <a:t>His name is hallowed</a:t>
            </a:r>
          </a:p>
          <a:p>
            <a:pPr eaLnBrk="1" hangingPunct="1"/>
            <a:endParaRPr lang="en-US" altLang="en-US" sz="4000" b="1" dirty="0">
              <a:solidFill>
                <a:srgbClr val="FFC000"/>
              </a:solidFill>
            </a:endParaRPr>
          </a:p>
          <a:p>
            <a:pPr eaLnBrk="1" hangingPunct="1"/>
            <a:endParaRPr lang="en-US" altLang="en-US" sz="4400" b="1" dirty="0" smtClean="0">
              <a:solidFill>
                <a:srgbClr val="FFC000"/>
              </a:solidFill>
            </a:endParaRPr>
          </a:p>
        </p:txBody>
      </p:sp>
    </p:spTree>
    <p:extLst>
      <p:ext uri="{BB962C8B-B14F-4D97-AF65-F5344CB8AC3E}">
        <p14:creationId xmlns:p14="http://schemas.microsoft.com/office/powerpoint/2010/main" val="306588964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arn(inVertic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304800" y="304800"/>
            <a:ext cx="9448800" cy="1143000"/>
          </a:xfrm>
        </p:spPr>
        <p:txBody>
          <a:bodyPr/>
          <a:lstStyle/>
          <a:p>
            <a:pPr eaLnBrk="1" hangingPunct="1"/>
            <a:r>
              <a:rPr lang="en-US" altLang="en-US" sz="8800" b="1" dirty="0" smtClean="0">
                <a:solidFill>
                  <a:srgbClr val="FFC000"/>
                </a:solidFill>
              </a:rPr>
              <a:t> </a:t>
            </a:r>
            <a:r>
              <a:rPr lang="en-US" altLang="en-US" sz="6600" b="1" dirty="0" smtClean="0">
                <a:solidFill>
                  <a:srgbClr val="FFC000"/>
                </a:solidFill>
              </a:rPr>
              <a:t>Believers exalt God’s Name</a:t>
            </a:r>
          </a:p>
        </p:txBody>
      </p:sp>
      <p:sp>
        <p:nvSpPr>
          <p:cNvPr id="3075" name="Content Placeholder 2"/>
          <p:cNvSpPr>
            <a:spLocks noGrp="1"/>
          </p:cNvSpPr>
          <p:nvPr>
            <p:ph idx="1"/>
          </p:nvPr>
        </p:nvSpPr>
        <p:spPr>
          <a:xfrm>
            <a:off x="152400" y="2362200"/>
            <a:ext cx="8763000" cy="4267200"/>
          </a:xfrm>
        </p:spPr>
        <p:txBody>
          <a:bodyPr/>
          <a:lstStyle/>
          <a:p>
            <a:pPr eaLnBrk="1" hangingPunct="1"/>
            <a:r>
              <a:rPr lang="en-US" altLang="en-US" sz="4400" b="1" dirty="0" smtClean="0">
                <a:solidFill>
                  <a:srgbClr val="FFC000"/>
                </a:solidFill>
              </a:rPr>
              <a:t>Worship God through Scripture.</a:t>
            </a:r>
          </a:p>
          <a:p>
            <a:pPr eaLnBrk="1" hangingPunct="1"/>
            <a:r>
              <a:rPr lang="en-US" altLang="en-US" sz="4400" b="1" dirty="0" smtClean="0">
                <a:solidFill>
                  <a:srgbClr val="FFC000"/>
                </a:solidFill>
              </a:rPr>
              <a:t>Meditate on the names of God and His character</a:t>
            </a:r>
          </a:p>
          <a:p>
            <a:pPr eaLnBrk="1" hangingPunct="1"/>
            <a:r>
              <a:rPr lang="en-US" altLang="en-US" sz="4400" b="1" dirty="0" smtClean="0">
                <a:solidFill>
                  <a:srgbClr val="FFC000"/>
                </a:solidFill>
              </a:rPr>
              <a:t>Live consciously, “Coram </a:t>
            </a:r>
            <a:r>
              <a:rPr lang="en-US" altLang="en-US" sz="4400" b="1" dirty="0" err="1" smtClean="0">
                <a:solidFill>
                  <a:srgbClr val="FFC000"/>
                </a:solidFill>
              </a:rPr>
              <a:t>Deo</a:t>
            </a:r>
            <a:r>
              <a:rPr lang="en-US" altLang="en-US" sz="4400" b="1" dirty="0" smtClean="0">
                <a:solidFill>
                  <a:srgbClr val="FFC000"/>
                </a:solidFill>
              </a:rPr>
              <a:t>” (in the </a:t>
            </a:r>
            <a:r>
              <a:rPr lang="en-US" altLang="en-US" sz="4400" b="1" smtClean="0">
                <a:solidFill>
                  <a:srgbClr val="FFC000"/>
                </a:solidFill>
              </a:rPr>
              <a:t>presence of God</a:t>
            </a:r>
            <a:r>
              <a:rPr lang="en-US" altLang="en-US" sz="4400" b="1" dirty="0" smtClean="0">
                <a:solidFill>
                  <a:srgbClr val="FFC000"/>
                </a:solidFill>
              </a:rPr>
              <a:t>).</a:t>
            </a:r>
          </a:p>
          <a:p>
            <a:pPr eaLnBrk="1" hangingPunct="1"/>
            <a:endParaRPr lang="en-US" altLang="en-US" sz="4000" b="1" dirty="0">
              <a:solidFill>
                <a:srgbClr val="FFC000"/>
              </a:solidFill>
            </a:endParaRPr>
          </a:p>
          <a:p>
            <a:pPr eaLnBrk="1" hangingPunct="1"/>
            <a:endParaRPr lang="en-US" altLang="en-US" sz="4400" b="1" dirty="0" smtClean="0">
              <a:solidFill>
                <a:srgbClr val="FFC000"/>
              </a:solidFill>
            </a:endParaRPr>
          </a:p>
        </p:txBody>
      </p:sp>
    </p:spTree>
    <p:extLst>
      <p:ext uri="{BB962C8B-B14F-4D97-AF65-F5344CB8AC3E}">
        <p14:creationId xmlns:p14="http://schemas.microsoft.com/office/powerpoint/2010/main" val="362514629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arn(inVertic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653726"/>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a:xfrm>
            <a:off x="1981200" y="1828801"/>
            <a:ext cx="5181600" cy="2057400"/>
          </a:xfrm>
        </p:spPr>
        <p:txBody>
          <a:bodyPr/>
          <a:lstStyle/>
          <a:p>
            <a:pPr eaLnBrk="1" hangingPunct="1"/>
            <a:r>
              <a:rPr lang="en-US" altLang="en-US" sz="9600" b="1" dirty="0" smtClean="0">
                <a:solidFill>
                  <a:srgbClr val="FFC000"/>
                </a:solidFill>
                <a:effectLst>
                  <a:outerShdw blurRad="38100" dist="38100" dir="2700000" algn="tl">
                    <a:srgbClr val="000000">
                      <a:alpha val="43137"/>
                    </a:srgbClr>
                  </a:outerShdw>
                </a:effectLst>
              </a:rPr>
              <a:t>OMG</a:t>
            </a:r>
            <a:br>
              <a:rPr lang="en-US" altLang="en-US" sz="9600" b="1" dirty="0" smtClean="0">
                <a:solidFill>
                  <a:srgbClr val="FFC000"/>
                </a:solidFill>
                <a:effectLst>
                  <a:outerShdw blurRad="38100" dist="38100" dir="2700000" algn="tl">
                    <a:srgbClr val="000000">
                      <a:alpha val="43137"/>
                    </a:srgbClr>
                  </a:outerShdw>
                </a:effectLst>
              </a:rPr>
            </a:br>
            <a:endParaRPr lang="en-US" altLang="en-US" b="1" dirty="0" smtClean="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1600200" y="3581400"/>
            <a:ext cx="5867400" cy="1107996"/>
          </a:xfrm>
          <a:prstGeom prst="rect">
            <a:avLst/>
          </a:prstGeom>
          <a:noFill/>
        </p:spPr>
        <p:txBody>
          <a:bodyPr wrap="square" rtlCol="0">
            <a:spAutoFit/>
          </a:bodyPr>
          <a:lstStyle/>
          <a:p>
            <a:pPr algn="ctr"/>
            <a:r>
              <a:rPr lang="en-US" sz="6600" b="1" dirty="0" smtClean="0">
                <a:solidFill>
                  <a:srgbClr val="FFC000"/>
                </a:solidFill>
                <a:effectLst>
                  <a:outerShdw blurRad="38100" dist="38100" dir="2700000" algn="tl">
                    <a:srgbClr val="000000">
                      <a:alpha val="43137"/>
                    </a:srgbClr>
                  </a:outerShdw>
                </a:effectLst>
              </a:rPr>
              <a:t>OH MY GOD</a:t>
            </a:r>
            <a:endParaRPr lang="en-US" sz="6600" b="1" dirty="0">
              <a:solidFill>
                <a:srgbClr val="FFC000"/>
              </a:solidFill>
              <a:effectLst>
                <a:outerShdw blurRad="38100" dist="38100" dir="2700000" algn="tl">
                  <a:srgbClr val="000000">
                    <a:alpha val="43137"/>
                  </a:srgbClr>
                </a:outerShdw>
              </a:effectLst>
            </a:endParaRPr>
          </a:p>
        </p:txBody>
      </p:sp>
    </p:spTree>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447800"/>
            <a:ext cx="8229600" cy="4525963"/>
          </a:xfrm>
        </p:spPr>
        <p:txBody>
          <a:bodyPr/>
          <a:lstStyle/>
          <a:p>
            <a:pPr marL="0" indent="0" algn="ctr" eaLnBrk="1" hangingPunct="1">
              <a:buNone/>
            </a:pPr>
            <a:r>
              <a:rPr lang="en-US" altLang="en-US" sz="6600" b="1" dirty="0" smtClean="0">
                <a:solidFill>
                  <a:srgbClr val="FFC000"/>
                </a:solidFill>
                <a:effectLst>
                  <a:outerShdw blurRad="38100" dist="38100" dir="2700000" algn="tl">
                    <a:srgbClr val="000000">
                      <a:alpha val="43137"/>
                    </a:srgbClr>
                  </a:outerShdw>
                </a:effectLst>
              </a:rPr>
              <a:t>God’s Name is to be honored and revered</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z="8800" b="1" dirty="0" smtClean="0">
                <a:solidFill>
                  <a:srgbClr val="FFC000"/>
                </a:solidFill>
                <a:effectLst>
                  <a:outerShdw blurRad="38100" dist="38100" dir="2700000" algn="tl">
                    <a:srgbClr val="000000">
                      <a:alpha val="43137"/>
                    </a:srgbClr>
                  </a:outerShdw>
                </a:effectLst>
              </a:rPr>
              <a:t>“NASA”</a:t>
            </a:r>
          </a:p>
        </p:txBody>
      </p:sp>
      <p:sp>
        <p:nvSpPr>
          <p:cNvPr id="3075" name="Content Placeholder 2"/>
          <p:cNvSpPr>
            <a:spLocks noGrp="1"/>
          </p:cNvSpPr>
          <p:nvPr>
            <p:ph idx="1"/>
          </p:nvPr>
        </p:nvSpPr>
        <p:spPr>
          <a:xfrm>
            <a:off x="457200" y="1447800"/>
            <a:ext cx="8229600" cy="4525963"/>
          </a:xfrm>
        </p:spPr>
        <p:txBody>
          <a:bodyPr/>
          <a:lstStyle/>
          <a:p>
            <a:pPr eaLnBrk="1" hangingPunct="1"/>
            <a:r>
              <a:rPr lang="en-US" altLang="en-US" sz="4400" b="1" dirty="0" smtClean="0">
                <a:solidFill>
                  <a:srgbClr val="FFC000"/>
                </a:solidFill>
                <a:effectLst>
                  <a:outerShdw blurRad="38100" dist="38100" dir="2700000" algn="tl">
                    <a:srgbClr val="000000">
                      <a:alpha val="43137"/>
                    </a:srgbClr>
                  </a:outerShdw>
                </a:effectLst>
              </a:rPr>
              <a:t>The Hebrew word “</a:t>
            </a:r>
            <a:r>
              <a:rPr lang="en-US" altLang="en-US" sz="4400" b="1" dirty="0" err="1" smtClean="0">
                <a:solidFill>
                  <a:srgbClr val="FFC000"/>
                </a:solidFill>
                <a:effectLst>
                  <a:outerShdw blurRad="38100" dist="38100" dir="2700000" algn="tl">
                    <a:srgbClr val="000000">
                      <a:alpha val="43137"/>
                    </a:srgbClr>
                  </a:outerShdw>
                </a:effectLst>
              </a:rPr>
              <a:t>nasa</a:t>
            </a:r>
            <a:r>
              <a:rPr lang="en-US" altLang="en-US" sz="4400" b="1" dirty="0" smtClean="0">
                <a:solidFill>
                  <a:srgbClr val="FFC000"/>
                </a:solidFill>
                <a:effectLst>
                  <a:outerShdw blurRad="38100" dist="38100" dir="2700000" algn="tl">
                    <a:srgbClr val="000000">
                      <a:alpha val="43137"/>
                    </a:srgbClr>
                  </a:outerShdw>
                </a:effectLst>
              </a:rPr>
              <a:t>”</a:t>
            </a:r>
          </a:p>
          <a:p>
            <a:pPr eaLnBrk="1" hangingPunct="1"/>
            <a:r>
              <a:rPr lang="en-US" altLang="en-US" sz="4400" b="1" dirty="0" smtClean="0">
                <a:solidFill>
                  <a:srgbClr val="FFC000"/>
                </a:solidFill>
                <a:effectLst>
                  <a:outerShdw blurRad="38100" dist="38100" dir="2700000" algn="tl">
                    <a:srgbClr val="000000">
                      <a:alpha val="43137"/>
                    </a:srgbClr>
                  </a:outerShdw>
                </a:effectLst>
              </a:rPr>
              <a:t>Do not “</a:t>
            </a:r>
            <a:r>
              <a:rPr lang="en-US" altLang="en-US" sz="4400" b="1" u="sng" dirty="0" smtClean="0">
                <a:solidFill>
                  <a:srgbClr val="FFC000"/>
                </a:solidFill>
                <a:effectLst>
                  <a:outerShdw blurRad="38100" dist="38100" dir="2700000" algn="tl">
                    <a:srgbClr val="000000">
                      <a:alpha val="43137"/>
                    </a:srgbClr>
                  </a:outerShdw>
                </a:effectLst>
              </a:rPr>
              <a:t>lift up</a:t>
            </a:r>
            <a:r>
              <a:rPr lang="en-US" altLang="en-US" sz="4400" b="1" dirty="0" smtClean="0">
                <a:solidFill>
                  <a:srgbClr val="FFC000"/>
                </a:solidFill>
                <a:effectLst>
                  <a:outerShdw blurRad="38100" dist="38100" dir="2700000" algn="tl">
                    <a:srgbClr val="000000">
                      <a:alpha val="43137"/>
                    </a:srgbClr>
                  </a:outerShdw>
                </a:effectLst>
              </a:rPr>
              <a:t>” God’s Name inappropriately</a:t>
            </a:r>
          </a:p>
        </p:txBody>
      </p:sp>
    </p:spTree>
    <p:extLst>
      <p:ext uri="{BB962C8B-B14F-4D97-AF65-F5344CB8AC3E}">
        <p14:creationId xmlns:p14="http://schemas.microsoft.com/office/powerpoint/2010/main" val="84754132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anim calcmode="lin" valueType="num">
                                      <p:cBhvr>
                                        <p:cTn id="15" dur="10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07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533400" y="304800"/>
            <a:ext cx="8229600" cy="1143000"/>
          </a:xfrm>
        </p:spPr>
        <p:txBody>
          <a:bodyPr/>
          <a:lstStyle/>
          <a:p>
            <a:pPr eaLnBrk="1" hangingPunct="1"/>
            <a:r>
              <a:rPr lang="en-US" altLang="en-US" sz="8800" b="1" dirty="0" smtClean="0">
                <a:solidFill>
                  <a:srgbClr val="FFC000"/>
                </a:solidFill>
              </a:rPr>
              <a:t> </a:t>
            </a:r>
            <a:r>
              <a:rPr lang="en-US" altLang="en-US" sz="8800" b="1" dirty="0" smtClean="0">
                <a:solidFill>
                  <a:srgbClr val="FFC000"/>
                </a:solidFill>
                <a:effectLst>
                  <a:outerShdw blurRad="38100" dist="38100" dir="2700000" algn="tl">
                    <a:srgbClr val="000000">
                      <a:alpha val="43137"/>
                    </a:srgbClr>
                  </a:outerShdw>
                </a:effectLst>
              </a:rPr>
              <a:t>“SHEM”</a:t>
            </a:r>
          </a:p>
        </p:txBody>
      </p:sp>
      <p:sp>
        <p:nvSpPr>
          <p:cNvPr id="3075" name="Content Placeholder 2"/>
          <p:cNvSpPr>
            <a:spLocks noGrp="1"/>
          </p:cNvSpPr>
          <p:nvPr>
            <p:ph idx="1"/>
          </p:nvPr>
        </p:nvSpPr>
        <p:spPr>
          <a:xfrm>
            <a:off x="228600" y="1752600"/>
            <a:ext cx="8763000" cy="4267200"/>
          </a:xfrm>
        </p:spPr>
        <p:txBody>
          <a:bodyPr/>
          <a:lstStyle/>
          <a:p>
            <a:pPr eaLnBrk="1" hangingPunct="1"/>
            <a:r>
              <a:rPr lang="en-US" altLang="en-US" sz="4400" b="1" dirty="0" smtClean="0">
                <a:solidFill>
                  <a:srgbClr val="FFC000"/>
                </a:solidFill>
                <a:effectLst>
                  <a:outerShdw blurRad="38100" dist="38100" dir="2700000" algn="tl">
                    <a:srgbClr val="000000">
                      <a:alpha val="43137"/>
                    </a:srgbClr>
                  </a:outerShdw>
                </a:effectLst>
              </a:rPr>
              <a:t>The Hebrew word “Shem”</a:t>
            </a:r>
          </a:p>
          <a:p>
            <a:pPr eaLnBrk="1" hangingPunct="1"/>
            <a:r>
              <a:rPr lang="en-US" altLang="en-US" sz="4400" b="1" dirty="0" smtClean="0">
                <a:solidFill>
                  <a:srgbClr val="FFC000"/>
                </a:solidFill>
                <a:effectLst>
                  <a:outerShdw blurRad="38100" dist="38100" dir="2700000" algn="tl">
                    <a:srgbClr val="000000">
                      <a:alpha val="43137"/>
                    </a:srgbClr>
                  </a:outerShdw>
                </a:effectLst>
              </a:rPr>
              <a:t>Do not lift up God’s “</a:t>
            </a:r>
            <a:r>
              <a:rPr lang="en-US" altLang="en-US" sz="4400" b="1" u="sng" dirty="0" smtClean="0">
                <a:solidFill>
                  <a:srgbClr val="FFC000"/>
                </a:solidFill>
                <a:effectLst>
                  <a:outerShdw blurRad="38100" dist="38100" dir="2700000" algn="tl">
                    <a:srgbClr val="000000">
                      <a:alpha val="43137"/>
                    </a:srgbClr>
                  </a:outerShdw>
                </a:effectLst>
              </a:rPr>
              <a:t>Name</a:t>
            </a:r>
            <a:r>
              <a:rPr lang="en-US" altLang="en-US" sz="4400" b="1" dirty="0" smtClean="0">
                <a:solidFill>
                  <a:srgbClr val="FFC000"/>
                </a:solidFill>
                <a:effectLst>
                  <a:outerShdw blurRad="38100" dist="38100" dir="2700000" algn="tl">
                    <a:srgbClr val="000000">
                      <a:alpha val="43137"/>
                    </a:srgbClr>
                  </a:outerShdw>
                </a:effectLst>
              </a:rPr>
              <a:t>” inappropriately</a:t>
            </a:r>
          </a:p>
        </p:txBody>
      </p:sp>
    </p:spTree>
    <p:extLst>
      <p:ext uri="{BB962C8B-B14F-4D97-AF65-F5344CB8AC3E}">
        <p14:creationId xmlns:p14="http://schemas.microsoft.com/office/powerpoint/2010/main" val="321258973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533400" y="304800"/>
            <a:ext cx="8229600" cy="1143000"/>
          </a:xfrm>
        </p:spPr>
        <p:txBody>
          <a:bodyPr/>
          <a:lstStyle/>
          <a:p>
            <a:pPr eaLnBrk="1" hangingPunct="1"/>
            <a:r>
              <a:rPr lang="en-US" altLang="en-US" sz="8800" b="1" dirty="0" smtClean="0">
                <a:solidFill>
                  <a:srgbClr val="FFC000"/>
                </a:solidFill>
              </a:rPr>
              <a:t> </a:t>
            </a:r>
            <a:r>
              <a:rPr lang="en-US" altLang="en-US" sz="8800" b="1" dirty="0" smtClean="0">
                <a:solidFill>
                  <a:srgbClr val="FFC000"/>
                </a:solidFill>
                <a:effectLst>
                  <a:outerShdw blurRad="38100" dist="38100" dir="2700000" algn="tl">
                    <a:srgbClr val="000000">
                      <a:alpha val="43137"/>
                    </a:srgbClr>
                  </a:outerShdw>
                </a:effectLst>
              </a:rPr>
              <a:t>“SHAV”</a:t>
            </a:r>
          </a:p>
        </p:txBody>
      </p:sp>
      <p:sp>
        <p:nvSpPr>
          <p:cNvPr id="3075" name="Content Placeholder 2"/>
          <p:cNvSpPr>
            <a:spLocks noGrp="1"/>
          </p:cNvSpPr>
          <p:nvPr>
            <p:ph idx="1"/>
          </p:nvPr>
        </p:nvSpPr>
        <p:spPr>
          <a:xfrm>
            <a:off x="228600" y="1752600"/>
            <a:ext cx="8763000" cy="4267200"/>
          </a:xfrm>
        </p:spPr>
        <p:txBody>
          <a:bodyPr/>
          <a:lstStyle/>
          <a:p>
            <a:pPr eaLnBrk="1" hangingPunct="1"/>
            <a:r>
              <a:rPr lang="en-US" altLang="en-US" sz="4400" b="1" dirty="0" smtClean="0">
                <a:solidFill>
                  <a:srgbClr val="FFC000"/>
                </a:solidFill>
                <a:effectLst>
                  <a:outerShdw blurRad="38100" dist="38100" dir="2700000" algn="tl">
                    <a:srgbClr val="000000">
                      <a:alpha val="43137"/>
                    </a:srgbClr>
                  </a:outerShdw>
                </a:effectLst>
              </a:rPr>
              <a:t>The Hebrew word “</a:t>
            </a:r>
            <a:r>
              <a:rPr lang="en-US" altLang="en-US" sz="4400" b="1" dirty="0" err="1" smtClean="0">
                <a:solidFill>
                  <a:srgbClr val="FFC000"/>
                </a:solidFill>
                <a:effectLst>
                  <a:outerShdw blurRad="38100" dist="38100" dir="2700000" algn="tl">
                    <a:srgbClr val="000000">
                      <a:alpha val="43137"/>
                    </a:srgbClr>
                  </a:outerShdw>
                </a:effectLst>
              </a:rPr>
              <a:t>Shav</a:t>
            </a:r>
            <a:r>
              <a:rPr lang="en-US" altLang="en-US" sz="4400" b="1" dirty="0" smtClean="0">
                <a:solidFill>
                  <a:srgbClr val="FFC000"/>
                </a:solidFill>
                <a:effectLst>
                  <a:outerShdw blurRad="38100" dist="38100" dir="2700000" algn="tl">
                    <a:srgbClr val="000000">
                      <a:alpha val="43137"/>
                    </a:srgbClr>
                  </a:outerShdw>
                </a:effectLst>
              </a:rPr>
              <a:t>”</a:t>
            </a:r>
          </a:p>
          <a:p>
            <a:pPr eaLnBrk="1" hangingPunct="1"/>
            <a:r>
              <a:rPr lang="en-US" altLang="en-US" sz="4400" b="1" dirty="0" smtClean="0">
                <a:solidFill>
                  <a:srgbClr val="FFC000"/>
                </a:solidFill>
                <a:effectLst>
                  <a:outerShdw blurRad="38100" dist="38100" dir="2700000" algn="tl">
                    <a:srgbClr val="000000">
                      <a:alpha val="43137"/>
                    </a:srgbClr>
                  </a:outerShdw>
                </a:effectLst>
              </a:rPr>
              <a:t>Do not lift up God’s Name “</a:t>
            </a:r>
            <a:r>
              <a:rPr lang="en-US" altLang="en-US" sz="4400" b="1" u="sng" dirty="0" smtClean="0">
                <a:solidFill>
                  <a:srgbClr val="FFC000"/>
                </a:solidFill>
                <a:effectLst>
                  <a:outerShdw blurRad="38100" dist="38100" dir="2700000" algn="tl">
                    <a:srgbClr val="000000">
                      <a:alpha val="43137"/>
                    </a:srgbClr>
                  </a:outerShdw>
                </a:effectLst>
              </a:rPr>
              <a:t>inappropriately</a:t>
            </a:r>
            <a:r>
              <a:rPr lang="en-US" altLang="en-US" sz="4400" b="1" dirty="0" smtClean="0">
                <a:solidFill>
                  <a:srgbClr val="FFC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34602053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1752600"/>
            <a:ext cx="8763000" cy="4267200"/>
          </a:xfrm>
        </p:spPr>
        <p:txBody>
          <a:bodyPr/>
          <a:lstStyle/>
          <a:p>
            <a:pPr marL="0" indent="0" algn="ctr" eaLnBrk="1" hangingPunct="1">
              <a:buNone/>
            </a:pPr>
            <a:r>
              <a:rPr lang="en-US" altLang="en-US" sz="4400" b="1" dirty="0" smtClean="0">
                <a:solidFill>
                  <a:srgbClr val="FFC000"/>
                </a:solidFill>
                <a:effectLst>
                  <a:outerShdw blurRad="38100" dist="38100" dir="2700000" algn="tl">
                    <a:srgbClr val="000000">
                      <a:alpha val="43137"/>
                    </a:srgbClr>
                  </a:outerShdw>
                </a:effectLst>
              </a:rPr>
              <a:t> Honoring God’s name through our actions</a:t>
            </a:r>
          </a:p>
        </p:txBody>
      </p:sp>
    </p:spTree>
    <p:extLst>
      <p:ext uri="{BB962C8B-B14F-4D97-AF65-F5344CB8AC3E}">
        <p14:creationId xmlns:p14="http://schemas.microsoft.com/office/powerpoint/2010/main" val="3754761852"/>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a:xfrm>
            <a:off x="2019300" y="2057400"/>
            <a:ext cx="5181600" cy="914400"/>
          </a:xfrm>
        </p:spPr>
        <p:txBody>
          <a:bodyPr/>
          <a:lstStyle/>
          <a:p>
            <a:pPr eaLnBrk="1" hangingPunct="1"/>
            <a:r>
              <a:rPr lang="en-US" sz="6600" b="1" dirty="0" smtClean="0">
                <a:solidFill>
                  <a:srgbClr val="FFC000"/>
                </a:solidFill>
              </a:rPr>
              <a:t>R</a:t>
            </a:r>
            <a:r>
              <a:rPr lang="en-US" sz="6000" b="1" dirty="0" smtClean="0">
                <a:solidFill>
                  <a:srgbClr val="FFC000"/>
                </a:solidFill>
              </a:rPr>
              <a:t>omans</a:t>
            </a:r>
            <a:br>
              <a:rPr lang="en-US" sz="6000" b="1" dirty="0" smtClean="0">
                <a:solidFill>
                  <a:srgbClr val="FFC000"/>
                </a:solidFill>
              </a:rPr>
            </a:br>
            <a:r>
              <a:rPr lang="en-US" sz="6000" b="1" dirty="0" smtClean="0">
                <a:solidFill>
                  <a:srgbClr val="FFC000"/>
                </a:solidFill>
              </a:rPr>
              <a:t>12:1-2</a:t>
            </a:r>
            <a:r>
              <a:rPr lang="en-US" sz="6600" b="1" dirty="0" smtClean="0">
                <a:solidFill>
                  <a:srgbClr val="FFC000"/>
                </a:solidFill>
              </a:rPr>
              <a:t/>
            </a:r>
            <a:br>
              <a:rPr lang="en-US" sz="6600" b="1" dirty="0" smtClean="0">
                <a:solidFill>
                  <a:srgbClr val="FFC000"/>
                </a:solidFill>
              </a:rPr>
            </a:br>
            <a:r>
              <a:rPr lang="en-US" altLang="en-US" sz="6600" b="1" dirty="0" smtClean="0">
                <a:solidFill>
                  <a:srgbClr val="FFC000"/>
                </a:solidFill>
                <a:effectLst>
                  <a:outerShdw blurRad="38100" dist="38100" dir="2700000" algn="tl">
                    <a:srgbClr val="000000">
                      <a:alpha val="43137"/>
                    </a:srgbClr>
                  </a:outerShdw>
                </a:effectLst>
              </a:rPr>
              <a:t> </a:t>
            </a:r>
          </a:p>
        </p:txBody>
      </p:sp>
      <p:sp>
        <p:nvSpPr>
          <p:cNvPr id="2" name="Rectangle 1"/>
          <p:cNvSpPr/>
          <p:nvPr/>
        </p:nvSpPr>
        <p:spPr>
          <a:xfrm>
            <a:off x="685800" y="3200400"/>
            <a:ext cx="7848600" cy="3539430"/>
          </a:xfrm>
          <a:prstGeom prst="rect">
            <a:avLst/>
          </a:prstGeom>
        </p:spPr>
        <p:txBody>
          <a:bodyPr wrap="square">
            <a:spAutoFit/>
          </a:bodyPr>
          <a:lstStyle/>
          <a:p>
            <a:r>
              <a:rPr lang="en-US" sz="2800" dirty="0" smtClean="0">
                <a:solidFill>
                  <a:srgbClr val="FFC000"/>
                </a:solidFill>
              </a:rPr>
              <a:t>“</a:t>
            </a:r>
            <a:r>
              <a:rPr lang="en-US" sz="2800" b="1" dirty="0" smtClean="0">
                <a:solidFill>
                  <a:srgbClr val="FFC000"/>
                </a:solidFill>
              </a:rPr>
              <a:t>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3543465831"/>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838200"/>
            <a:ext cx="8763000" cy="4267200"/>
          </a:xfrm>
        </p:spPr>
        <p:txBody>
          <a:bodyPr/>
          <a:lstStyle/>
          <a:p>
            <a:pPr marL="0" indent="0" algn="ctr" eaLnBrk="1" hangingPunct="1">
              <a:buNone/>
            </a:pPr>
            <a:r>
              <a:rPr lang="en-US" altLang="en-US" sz="4400" b="1" dirty="0" smtClean="0">
                <a:solidFill>
                  <a:srgbClr val="FFC000"/>
                </a:solidFill>
                <a:effectLst>
                  <a:outerShdw blurRad="38100" dist="38100" dir="2700000" algn="tl">
                    <a:srgbClr val="000000">
                      <a:alpha val="43137"/>
                    </a:srgbClr>
                  </a:outerShdw>
                </a:effectLst>
              </a:rPr>
              <a:t> Honoring God’s name through our actions</a:t>
            </a:r>
          </a:p>
          <a:p>
            <a:pPr eaLnBrk="1" hangingPunct="1">
              <a:buFontTx/>
              <a:buChar char="-"/>
            </a:pPr>
            <a:r>
              <a:rPr lang="en-US" altLang="en-US" b="1" dirty="0" smtClean="0">
                <a:solidFill>
                  <a:srgbClr val="FFC000"/>
                </a:solidFill>
                <a:effectLst>
                  <a:outerShdw blurRad="38100" dist="38100" dir="2700000" algn="tl">
                    <a:srgbClr val="000000">
                      <a:alpha val="43137"/>
                    </a:srgbClr>
                  </a:outerShdw>
                </a:effectLst>
              </a:rPr>
              <a:t>Using God’s name in advertising and </a:t>
            </a:r>
          </a:p>
          <a:p>
            <a:pPr marL="0" indent="0" eaLnBrk="1" hangingPunct="1">
              <a:buNone/>
            </a:pPr>
            <a:r>
              <a:rPr lang="en-US" altLang="en-US" b="1" dirty="0">
                <a:solidFill>
                  <a:srgbClr val="FFC000"/>
                </a:solidFill>
                <a:effectLst>
                  <a:outerShdw blurRad="38100" dist="38100" dir="2700000" algn="tl">
                    <a:srgbClr val="000000">
                      <a:alpha val="43137"/>
                    </a:srgbClr>
                  </a:outerShdw>
                </a:effectLst>
              </a:rPr>
              <a:t> </a:t>
            </a:r>
            <a:r>
              <a:rPr lang="en-US" altLang="en-US" b="1" dirty="0" smtClean="0">
                <a:solidFill>
                  <a:srgbClr val="FFC000"/>
                </a:solidFill>
                <a:effectLst>
                  <a:outerShdw blurRad="38100" dist="38100" dir="2700000" algn="tl">
                    <a:srgbClr val="000000">
                      <a:alpha val="43137"/>
                    </a:srgbClr>
                  </a:outerShdw>
                </a:effectLst>
              </a:rPr>
              <a:t>   honoring your work.</a:t>
            </a:r>
          </a:p>
          <a:p>
            <a:pPr eaLnBrk="1" hangingPunct="1">
              <a:buFontTx/>
              <a:buChar char="-"/>
            </a:pPr>
            <a:r>
              <a:rPr lang="en-US" altLang="en-US" b="1" dirty="0">
                <a:solidFill>
                  <a:srgbClr val="FFC000"/>
                </a:solidFill>
                <a:effectLst>
                  <a:outerShdw blurRad="38100" dist="38100" dir="2700000" algn="tl">
                    <a:srgbClr val="000000">
                      <a:alpha val="43137"/>
                    </a:srgbClr>
                  </a:outerShdw>
                </a:effectLst>
              </a:rPr>
              <a:t>H</a:t>
            </a:r>
            <a:r>
              <a:rPr lang="en-US" altLang="en-US" b="1" dirty="0" smtClean="0">
                <a:solidFill>
                  <a:srgbClr val="FFC000"/>
                </a:solidFill>
                <a:effectLst>
                  <a:outerShdw blurRad="38100" dist="38100" dir="2700000" algn="tl">
                    <a:srgbClr val="000000">
                      <a:alpha val="43137"/>
                    </a:srgbClr>
                  </a:outerShdw>
                </a:effectLst>
              </a:rPr>
              <a:t>onoring marriage vows.</a:t>
            </a:r>
          </a:p>
          <a:p>
            <a:pPr eaLnBrk="1" hangingPunct="1">
              <a:buFontTx/>
              <a:buChar char="-"/>
            </a:pPr>
            <a:r>
              <a:rPr lang="en-US" altLang="en-US" b="1" dirty="0" smtClean="0">
                <a:solidFill>
                  <a:srgbClr val="FFC000"/>
                </a:solidFill>
                <a:effectLst>
                  <a:outerShdw blurRad="38100" dist="38100" dir="2700000" algn="tl">
                    <a:srgbClr val="000000">
                      <a:alpha val="43137"/>
                    </a:srgbClr>
                  </a:outerShdw>
                </a:effectLst>
              </a:rPr>
              <a:t>Keeping our word.</a:t>
            </a:r>
          </a:p>
          <a:p>
            <a:pPr eaLnBrk="1" hangingPunct="1">
              <a:buFontTx/>
              <a:buChar char="-"/>
            </a:pPr>
            <a:endParaRPr lang="en-US" altLang="en-US" b="1" dirty="0" smtClean="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80934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barn(inVertical)">
                                      <p:cBhvr>
                                        <p:cTn id="7" dur="500"/>
                                        <p:tgtEl>
                                          <p:spTgt spid="3075">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barn(inVertical)">
                                      <p:cBhvr>
                                        <p:cTn id="10" dur="500"/>
                                        <p:tgtEl>
                                          <p:spTgt spid="307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barn(inVertical)">
                                      <p:cBhvr>
                                        <p:cTn id="15" dur="500"/>
                                        <p:tgtEl>
                                          <p:spTgt spid="307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075">
                                            <p:txEl>
                                              <p:pRg st="4" end="4"/>
                                            </p:txEl>
                                          </p:spTgt>
                                        </p:tgtEl>
                                        <p:attrNameLst>
                                          <p:attrName>style.visibility</p:attrName>
                                        </p:attrNameLst>
                                      </p:cBhvr>
                                      <p:to>
                                        <p:strVal val="visible"/>
                                      </p:to>
                                    </p:set>
                                    <p:animEffect transition="in" filter="barn(inVertical)">
                                      <p:cBhvr>
                                        <p:cTn id="20"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11194</TotalTime>
  <Words>1822</Words>
  <Application>Microsoft Office PowerPoint</Application>
  <PresentationFormat>On-screen Show (4:3)</PresentationFormat>
  <Paragraphs>91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OMG </vt:lpstr>
      <vt:lpstr>PowerPoint Presentation</vt:lpstr>
      <vt:lpstr>“NASA”</vt:lpstr>
      <vt:lpstr> “SHEM”</vt:lpstr>
      <vt:lpstr> “SHAV”</vt:lpstr>
      <vt:lpstr>PowerPoint Presentation</vt:lpstr>
      <vt:lpstr>Romans 12:1-2  </vt:lpstr>
      <vt:lpstr>PowerPoint Presentation</vt:lpstr>
      <vt:lpstr> God’s name is powerful</vt:lpstr>
      <vt:lpstr> Believers exalt God’s Name</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GBC</cp:lastModifiedBy>
  <cp:revision>42</cp:revision>
  <cp:lastPrinted>2017-01-01T14:34:58Z</cp:lastPrinted>
  <dcterms:created xsi:type="dcterms:W3CDTF">2011-11-30T17:49:47Z</dcterms:created>
  <dcterms:modified xsi:type="dcterms:W3CDTF">2017-01-08T16:19:00Z</dcterms:modified>
</cp:coreProperties>
</file>