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8" r:id="rId2"/>
    <p:sldId id="262" r:id="rId3"/>
    <p:sldId id="257" r:id="rId4"/>
    <p:sldId id="264" r:id="rId5"/>
    <p:sldId id="265" r:id="rId6"/>
    <p:sldId id="266" r:id="rId7"/>
    <p:sldId id="267" r:id="rId8"/>
    <p:sldId id="260" r:id="rId9"/>
    <p:sldId id="269"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309" autoAdjust="0"/>
    <p:restoredTop sz="37367" autoAdjust="0"/>
  </p:normalViewPr>
  <p:slideViewPr>
    <p:cSldViewPr>
      <p:cViewPr varScale="1">
        <p:scale>
          <a:sx n="40" d="100"/>
          <a:sy n="40" d="100"/>
        </p:scale>
        <p:origin x="2562" y="4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763AEF-6413-4FA4-BFFF-15FF45462527}" type="datetimeFigureOut">
              <a:rPr lang="en-US" smtClean="0"/>
              <a:t>10/8/2016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BA1D22-916C-49A9-9BC3-FC894B98381E}" type="slidenum">
              <a:rPr lang="en-US" smtClean="0"/>
              <a:t>‹#›</a:t>
            </a:fld>
            <a:endParaRPr lang="en-US"/>
          </a:p>
        </p:txBody>
      </p:sp>
    </p:spTree>
    <p:extLst>
      <p:ext uri="{BB962C8B-B14F-4D97-AF65-F5344CB8AC3E}">
        <p14:creationId xmlns:p14="http://schemas.microsoft.com/office/powerpoint/2010/main" val="4240403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Passion is what gets us above a mediocre existence</a:t>
            </a:r>
            <a:endParaRPr lang="en-US" dirty="0"/>
          </a:p>
        </p:txBody>
      </p:sp>
      <p:sp>
        <p:nvSpPr>
          <p:cNvPr id="4" name="Slide Number Placeholder 3"/>
          <p:cNvSpPr>
            <a:spLocks noGrp="1"/>
          </p:cNvSpPr>
          <p:nvPr>
            <p:ph type="sldNum" sz="quarter" idx="10"/>
          </p:nvPr>
        </p:nvSpPr>
        <p:spPr/>
        <p:txBody>
          <a:bodyPr/>
          <a:lstStyle/>
          <a:p>
            <a:fld id="{B9BA1D22-916C-49A9-9BC3-FC894B98381E}" type="slidenum">
              <a:rPr lang="en-US" smtClean="0"/>
              <a:t>2</a:t>
            </a:fld>
            <a:endParaRPr lang="en-US"/>
          </a:p>
        </p:txBody>
      </p:sp>
    </p:spTree>
    <p:extLst>
      <p:ext uri="{BB962C8B-B14F-4D97-AF65-F5344CB8AC3E}">
        <p14:creationId xmlns:p14="http://schemas.microsoft.com/office/powerpoint/2010/main" val="12527225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you love something or someone it gives you passion </a:t>
            </a:r>
          </a:p>
          <a:p>
            <a:r>
              <a:rPr lang="en-US" dirty="0" smtClean="0"/>
              <a:t>Debbie and ministering to and loving kids every year since 1980</a:t>
            </a:r>
            <a:r>
              <a:rPr lang="en-US" baseline="0" dirty="0" smtClean="0"/>
              <a:t> at Church over 17 years at the school </a:t>
            </a:r>
          </a:p>
          <a:p>
            <a:r>
              <a:rPr lang="en-US" baseline="0" dirty="0" smtClean="0"/>
              <a:t>I saw </a:t>
            </a:r>
            <a:r>
              <a:rPr lang="en-US" baseline="0" dirty="0" err="1" smtClean="0"/>
              <a:t>Harl</a:t>
            </a:r>
            <a:r>
              <a:rPr lang="en-US" baseline="0" dirty="0" smtClean="0"/>
              <a:t> and Carolynn ministering to and loving kids for 30 years at lost and found even through major ups and downs in ministry.</a:t>
            </a:r>
          </a:p>
          <a:p>
            <a:endParaRPr lang="en-US" baseline="0" dirty="0" smtClean="0"/>
          </a:p>
          <a:p>
            <a:r>
              <a:rPr lang="en-US" baseline="0" dirty="0" smtClean="0"/>
              <a:t>Those three are an example of finding passion through loving because they do it because of their love for kids but mostly their love for and their acknowledgement and example of God’s love for them let’s look at that example in God’s word</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B9BA1D22-916C-49A9-9BC3-FC894B98381E}" type="slidenum">
              <a:rPr lang="en-US" smtClean="0"/>
              <a:t>3</a:t>
            </a:fld>
            <a:endParaRPr lang="en-US"/>
          </a:p>
        </p:txBody>
      </p:sp>
    </p:spTree>
    <p:extLst>
      <p:ext uri="{BB962C8B-B14F-4D97-AF65-F5344CB8AC3E}">
        <p14:creationId xmlns:p14="http://schemas.microsoft.com/office/powerpoint/2010/main" val="21981057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Passion from intellect </a:t>
            </a:r>
          </a:p>
          <a:p>
            <a:r>
              <a:rPr lang="en-US" dirty="0" smtClean="0"/>
              <a:t>People when you start  to talk about what they know, Cars, sports, activities,</a:t>
            </a:r>
            <a:r>
              <a:rPr lang="en-US" baseline="0" dirty="0" smtClean="0"/>
              <a:t> </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B9BA1D22-916C-49A9-9BC3-FC894B98381E}" type="slidenum">
              <a:rPr lang="en-US" smtClean="0"/>
              <a:t>4</a:t>
            </a:fld>
            <a:endParaRPr lang="en-US"/>
          </a:p>
        </p:txBody>
      </p:sp>
    </p:spTree>
    <p:extLst>
      <p:ext uri="{BB962C8B-B14F-4D97-AF65-F5344CB8AC3E}">
        <p14:creationId xmlns:p14="http://schemas.microsoft.com/office/powerpoint/2010/main" val="21981057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Passion from reward – maybe  </a:t>
            </a:r>
          </a:p>
          <a:p>
            <a:endParaRPr lang="en-US" dirty="0" smtClean="0"/>
          </a:p>
          <a:p>
            <a:r>
              <a:rPr lang="en-US" dirty="0" smtClean="0"/>
              <a:t>Olympics, races, amateur sports</a:t>
            </a:r>
          </a:p>
        </p:txBody>
      </p:sp>
      <p:sp>
        <p:nvSpPr>
          <p:cNvPr id="4" name="Slide Number Placeholder 3"/>
          <p:cNvSpPr>
            <a:spLocks noGrp="1"/>
          </p:cNvSpPr>
          <p:nvPr>
            <p:ph type="sldNum" sz="quarter" idx="10"/>
          </p:nvPr>
        </p:nvSpPr>
        <p:spPr/>
        <p:txBody>
          <a:bodyPr/>
          <a:lstStyle/>
          <a:p>
            <a:fld id="{B9BA1D22-916C-49A9-9BC3-FC894B98381E}" type="slidenum">
              <a:rPr lang="en-US" smtClean="0"/>
              <a:t>5</a:t>
            </a:fld>
            <a:endParaRPr lang="en-US"/>
          </a:p>
        </p:txBody>
      </p:sp>
    </p:spTree>
    <p:extLst>
      <p:ext uri="{BB962C8B-B14F-4D97-AF65-F5344CB8AC3E}">
        <p14:creationId xmlns:p14="http://schemas.microsoft.com/office/powerpoint/2010/main" val="21981057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Passion from commitment</a:t>
            </a:r>
          </a:p>
          <a:p>
            <a:r>
              <a:rPr lang="en-US" dirty="0" smtClean="0"/>
              <a:t>Marriage</a:t>
            </a:r>
          </a:p>
          <a:p>
            <a:r>
              <a:rPr lang="en-US" dirty="0" smtClean="0"/>
              <a:t>A team sport</a:t>
            </a:r>
          </a:p>
          <a:p>
            <a:r>
              <a:rPr lang="en-US" dirty="0" smtClean="0"/>
              <a:t>A job – deadline </a:t>
            </a:r>
          </a:p>
          <a:p>
            <a:r>
              <a:rPr lang="en-US" dirty="0" smtClean="0"/>
              <a:t>Tony Gwynn has been one of the best hitters in major league baseball. Gwynn has hit .309 or better in 17 of19 major league seasons. He’s won 8 league batting titles. He has collected more than 3100 hits. What the secret of his success? It’s not a secret to the people who watch him work every day. Gwynn says, "There’s got to be a passion for it, a love for the game. And I still love it." San Diego Padres General Manager Kevin Towers said, "I think the key thing is his passion for the game, a passion for what you do. Never take anything for granted, keep trying to hone your skills and be better… that’s what Tony Gwynn was all about.“ His over all average</a:t>
            </a:r>
            <a:r>
              <a:rPr lang="en-US" baseline="0" dirty="0" smtClean="0"/>
              <a:t> was .338</a:t>
            </a:r>
            <a:endParaRPr lang="en-US" dirty="0" smtClean="0"/>
          </a:p>
          <a:p>
            <a:r>
              <a:rPr lang="en-US" dirty="0" smtClean="0"/>
              <a:t>Major</a:t>
            </a:r>
            <a:r>
              <a:rPr lang="en-US" baseline="0" dirty="0" smtClean="0"/>
              <a:t> league average is .238</a:t>
            </a:r>
          </a:p>
          <a:p>
            <a:r>
              <a:rPr lang="en-US" baseline="0" dirty="0" smtClean="0"/>
              <a:t>Another lesson we can learn from these stats that in hitting 3 out of 10 is amazing 7 out of 10 failure is amazing</a:t>
            </a:r>
            <a:endParaRPr lang="en-US" dirty="0" smtClean="0"/>
          </a:p>
          <a:p>
            <a:r>
              <a:rPr lang="en-US" dirty="0" smtClean="0"/>
              <a:t>Colossians 3:17</a:t>
            </a:r>
          </a:p>
          <a:p>
            <a:r>
              <a:rPr lang="en-US" dirty="0" smtClean="0"/>
              <a:t>And whatever you do in word or deed, do all in the name of the Lord Jesus, giving thanks to God the Father through Him.</a:t>
            </a:r>
          </a:p>
        </p:txBody>
      </p:sp>
      <p:sp>
        <p:nvSpPr>
          <p:cNvPr id="4" name="Slide Number Placeholder 3"/>
          <p:cNvSpPr>
            <a:spLocks noGrp="1"/>
          </p:cNvSpPr>
          <p:nvPr>
            <p:ph type="sldNum" sz="quarter" idx="10"/>
          </p:nvPr>
        </p:nvSpPr>
        <p:spPr/>
        <p:txBody>
          <a:bodyPr/>
          <a:lstStyle/>
          <a:p>
            <a:fld id="{B9BA1D22-916C-49A9-9BC3-FC894B98381E}" type="slidenum">
              <a:rPr lang="en-US" smtClean="0"/>
              <a:t>6</a:t>
            </a:fld>
            <a:endParaRPr lang="en-US"/>
          </a:p>
        </p:txBody>
      </p:sp>
    </p:spTree>
    <p:extLst>
      <p:ext uri="{BB962C8B-B14F-4D97-AF65-F5344CB8AC3E}">
        <p14:creationId xmlns:p14="http://schemas.microsoft.com/office/powerpoint/2010/main" val="21981057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Passion from gratitude</a:t>
            </a:r>
          </a:p>
          <a:p>
            <a:r>
              <a:rPr lang="en-US" dirty="0" smtClean="0"/>
              <a:t>I would do anything for him/her because of what they did for me </a:t>
            </a:r>
          </a:p>
        </p:txBody>
      </p:sp>
      <p:sp>
        <p:nvSpPr>
          <p:cNvPr id="4" name="Slide Number Placeholder 3"/>
          <p:cNvSpPr>
            <a:spLocks noGrp="1"/>
          </p:cNvSpPr>
          <p:nvPr>
            <p:ph type="sldNum" sz="quarter" idx="10"/>
          </p:nvPr>
        </p:nvSpPr>
        <p:spPr/>
        <p:txBody>
          <a:bodyPr/>
          <a:lstStyle/>
          <a:p>
            <a:fld id="{B9BA1D22-916C-49A9-9BC3-FC894B98381E}" type="slidenum">
              <a:rPr lang="en-US" smtClean="0"/>
              <a:t>7</a:t>
            </a:fld>
            <a:endParaRPr lang="en-US"/>
          </a:p>
        </p:txBody>
      </p:sp>
    </p:spTree>
    <p:extLst>
      <p:ext uri="{BB962C8B-B14F-4D97-AF65-F5344CB8AC3E}">
        <p14:creationId xmlns:p14="http://schemas.microsoft.com/office/powerpoint/2010/main" val="21981057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Mission: God wants to communicate to the world through you </a:t>
            </a:r>
          </a:p>
          <a:p>
            <a:endParaRPr lang="en-US" dirty="0" smtClean="0"/>
          </a:p>
          <a:p>
            <a:endParaRPr lang="en-US" dirty="0" smtClean="0"/>
          </a:p>
          <a:p>
            <a:r>
              <a:rPr lang="en-US" dirty="0" smtClean="0"/>
              <a:t>GBC is a church that has passion is a church where "Discouraged folks cheer up, dishonest folks fees up, sour folks sweeten up, closed folk, open up, gossipers shut up, conflicted folks make up, sleeping folks wake up, lukewarm folk, fire up, dry bones shake up, and pew potatoes stand up! But most of all, Christ the Savior of the entire world is lifted up."</a:t>
            </a:r>
            <a:endParaRPr lang="en-US" dirty="0"/>
          </a:p>
        </p:txBody>
      </p:sp>
      <p:sp>
        <p:nvSpPr>
          <p:cNvPr id="4" name="Slide Number Placeholder 3"/>
          <p:cNvSpPr>
            <a:spLocks noGrp="1"/>
          </p:cNvSpPr>
          <p:nvPr>
            <p:ph type="sldNum" sz="quarter" idx="10"/>
          </p:nvPr>
        </p:nvSpPr>
        <p:spPr/>
        <p:txBody>
          <a:bodyPr/>
          <a:lstStyle/>
          <a:p>
            <a:fld id="{B9BA1D22-916C-49A9-9BC3-FC894B98381E}" type="slidenum">
              <a:rPr lang="en-US" smtClean="0"/>
              <a:t>8</a:t>
            </a:fld>
            <a:endParaRPr lang="en-US"/>
          </a:p>
        </p:txBody>
      </p:sp>
    </p:spTree>
    <p:extLst>
      <p:ext uri="{BB962C8B-B14F-4D97-AF65-F5344CB8AC3E}">
        <p14:creationId xmlns:p14="http://schemas.microsoft.com/office/powerpoint/2010/main" val="25062962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E5FF9A1-008A-4524-A571-7F6DD1314D4A}"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93E56-4A50-42D0-9707-20BC91DA11EB}" type="slidenum">
              <a:rPr lang="en-US" smtClean="0"/>
              <a:t>‹#›</a:t>
            </a:fld>
            <a:endParaRPr lang="en-US"/>
          </a:p>
        </p:txBody>
      </p:sp>
    </p:spTree>
    <p:extLst>
      <p:ext uri="{BB962C8B-B14F-4D97-AF65-F5344CB8AC3E}">
        <p14:creationId xmlns:p14="http://schemas.microsoft.com/office/powerpoint/2010/main" val="1758552096"/>
      </p:ext>
    </p:extLst>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5FF9A1-008A-4524-A571-7F6DD1314D4A}"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93E56-4A50-42D0-9707-20BC91DA11EB}" type="slidenum">
              <a:rPr lang="en-US" smtClean="0"/>
              <a:t>‹#›</a:t>
            </a:fld>
            <a:endParaRPr lang="en-US"/>
          </a:p>
        </p:txBody>
      </p:sp>
    </p:spTree>
    <p:extLst>
      <p:ext uri="{BB962C8B-B14F-4D97-AF65-F5344CB8AC3E}">
        <p14:creationId xmlns:p14="http://schemas.microsoft.com/office/powerpoint/2010/main" val="2928001555"/>
      </p:ext>
    </p:extLst>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5FF9A1-008A-4524-A571-7F6DD1314D4A}"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93E56-4A50-42D0-9707-20BC91DA11EB}" type="slidenum">
              <a:rPr lang="en-US" smtClean="0"/>
              <a:t>‹#›</a:t>
            </a:fld>
            <a:endParaRPr lang="en-US"/>
          </a:p>
        </p:txBody>
      </p:sp>
    </p:spTree>
    <p:extLst>
      <p:ext uri="{BB962C8B-B14F-4D97-AF65-F5344CB8AC3E}">
        <p14:creationId xmlns:p14="http://schemas.microsoft.com/office/powerpoint/2010/main" val="3960855805"/>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5FF9A1-008A-4524-A571-7F6DD1314D4A}"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93E56-4A50-42D0-9707-20BC91DA11EB}" type="slidenum">
              <a:rPr lang="en-US" smtClean="0"/>
              <a:t>‹#›</a:t>
            </a:fld>
            <a:endParaRPr lang="en-US"/>
          </a:p>
        </p:txBody>
      </p:sp>
    </p:spTree>
    <p:extLst>
      <p:ext uri="{BB962C8B-B14F-4D97-AF65-F5344CB8AC3E}">
        <p14:creationId xmlns:p14="http://schemas.microsoft.com/office/powerpoint/2010/main" val="2286202762"/>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5FF9A1-008A-4524-A571-7F6DD1314D4A}"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93E56-4A50-42D0-9707-20BC91DA11EB}" type="slidenum">
              <a:rPr lang="en-US" smtClean="0"/>
              <a:t>‹#›</a:t>
            </a:fld>
            <a:endParaRPr lang="en-US"/>
          </a:p>
        </p:txBody>
      </p:sp>
    </p:spTree>
    <p:extLst>
      <p:ext uri="{BB962C8B-B14F-4D97-AF65-F5344CB8AC3E}">
        <p14:creationId xmlns:p14="http://schemas.microsoft.com/office/powerpoint/2010/main" val="3107000757"/>
      </p:ext>
    </p:extLst>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E5FF9A1-008A-4524-A571-7F6DD1314D4A}" type="datetimeFigureOut">
              <a:rPr lang="en-US" smtClean="0"/>
              <a:t>10/8/2016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793E56-4A50-42D0-9707-20BC91DA11EB}" type="slidenum">
              <a:rPr lang="en-US" smtClean="0"/>
              <a:t>‹#›</a:t>
            </a:fld>
            <a:endParaRPr lang="en-US"/>
          </a:p>
        </p:txBody>
      </p:sp>
    </p:spTree>
    <p:extLst>
      <p:ext uri="{BB962C8B-B14F-4D97-AF65-F5344CB8AC3E}">
        <p14:creationId xmlns:p14="http://schemas.microsoft.com/office/powerpoint/2010/main" val="3038296741"/>
      </p:ext>
    </p:extLst>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E5FF9A1-008A-4524-A571-7F6DD1314D4A}" type="datetimeFigureOut">
              <a:rPr lang="en-US" smtClean="0"/>
              <a:t>10/8/2016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793E56-4A50-42D0-9707-20BC91DA11EB}" type="slidenum">
              <a:rPr lang="en-US" smtClean="0"/>
              <a:t>‹#›</a:t>
            </a:fld>
            <a:endParaRPr lang="en-US"/>
          </a:p>
        </p:txBody>
      </p:sp>
    </p:spTree>
    <p:extLst>
      <p:ext uri="{BB962C8B-B14F-4D97-AF65-F5344CB8AC3E}">
        <p14:creationId xmlns:p14="http://schemas.microsoft.com/office/powerpoint/2010/main" val="375806152"/>
      </p:ext>
    </p:extLst>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E5FF9A1-008A-4524-A571-7F6DD1314D4A}" type="datetimeFigureOut">
              <a:rPr lang="en-US" smtClean="0"/>
              <a:t>10/8/2016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793E56-4A50-42D0-9707-20BC91DA11EB}" type="slidenum">
              <a:rPr lang="en-US" smtClean="0"/>
              <a:t>‹#›</a:t>
            </a:fld>
            <a:endParaRPr lang="en-US"/>
          </a:p>
        </p:txBody>
      </p:sp>
    </p:spTree>
    <p:extLst>
      <p:ext uri="{BB962C8B-B14F-4D97-AF65-F5344CB8AC3E}">
        <p14:creationId xmlns:p14="http://schemas.microsoft.com/office/powerpoint/2010/main" val="3490967770"/>
      </p:ext>
    </p:extLst>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5FF9A1-008A-4524-A571-7F6DD1314D4A}" type="datetimeFigureOut">
              <a:rPr lang="en-US" smtClean="0"/>
              <a:t>10/8/2016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793E56-4A50-42D0-9707-20BC91DA11EB}" type="slidenum">
              <a:rPr lang="en-US" smtClean="0"/>
              <a:t>‹#›</a:t>
            </a:fld>
            <a:endParaRPr lang="en-US"/>
          </a:p>
        </p:txBody>
      </p:sp>
    </p:spTree>
    <p:extLst>
      <p:ext uri="{BB962C8B-B14F-4D97-AF65-F5344CB8AC3E}">
        <p14:creationId xmlns:p14="http://schemas.microsoft.com/office/powerpoint/2010/main" val="3899412124"/>
      </p:ext>
    </p:extLst>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5FF9A1-008A-4524-A571-7F6DD1314D4A}" type="datetimeFigureOut">
              <a:rPr lang="en-US" smtClean="0"/>
              <a:t>10/8/2016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793E56-4A50-42D0-9707-20BC91DA11EB}" type="slidenum">
              <a:rPr lang="en-US" smtClean="0"/>
              <a:t>‹#›</a:t>
            </a:fld>
            <a:endParaRPr lang="en-US"/>
          </a:p>
        </p:txBody>
      </p:sp>
    </p:spTree>
    <p:extLst>
      <p:ext uri="{BB962C8B-B14F-4D97-AF65-F5344CB8AC3E}">
        <p14:creationId xmlns:p14="http://schemas.microsoft.com/office/powerpoint/2010/main" val="3207376372"/>
      </p:ext>
    </p:extLst>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5FF9A1-008A-4524-A571-7F6DD1314D4A}" type="datetimeFigureOut">
              <a:rPr lang="en-US" smtClean="0"/>
              <a:t>10/8/2016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793E56-4A50-42D0-9707-20BC91DA11EB}" type="slidenum">
              <a:rPr lang="en-US" smtClean="0"/>
              <a:t>‹#›</a:t>
            </a:fld>
            <a:endParaRPr lang="en-US"/>
          </a:p>
        </p:txBody>
      </p:sp>
    </p:spTree>
    <p:extLst>
      <p:ext uri="{BB962C8B-B14F-4D97-AF65-F5344CB8AC3E}">
        <p14:creationId xmlns:p14="http://schemas.microsoft.com/office/powerpoint/2010/main" val="3163894669"/>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5FF9A1-008A-4524-A571-7F6DD1314D4A}" type="datetimeFigureOut">
              <a:rPr lang="en-US" smtClean="0"/>
              <a:t>10/8/2016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793E56-4A50-42D0-9707-20BC91DA11EB}" type="slidenum">
              <a:rPr lang="en-US" smtClean="0"/>
              <a:t>‹#›</a:t>
            </a:fld>
            <a:endParaRPr lang="en-US"/>
          </a:p>
        </p:txBody>
      </p:sp>
    </p:spTree>
    <p:extLst>
      <p:ext uri="{BB962C8B-B14F-4D97-AF65-F5344CB8AC3E}">
        <p14:creationId xmlns:p14="http://schemas.microsoft.com/office/powerpoint/2010/main" val="6158041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ip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64023770"/>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457200"/>
            <a:ext cx="9518073" cy="807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3978156" y="5181600"/>
            <a:ext cx="4269439" cy="1446550"/>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88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Passion</a:t>
            </a:r>
            <a:endParaRPr lang="en-US" sz="88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6" name="TextBox 5"/>
          <p:cNvSpPr txBox="1"/>
          <p:nvPr/>
        </p:nvSpPr>
        <p:spPr>
          <a:xfrm>
            <a:off x="685800" y="1176332"/>
            <a:ext cx="7880291" cy="5816977"/>
          </a:xfrm>
          <a:prstGeom prst="rect">
            <a:avLst/>
          </a:prstGeom>
          <a:noFill/>
        </p:spPr>
        <p:txBody>
          <a:bodyPr wrap="square" rtlCol="0">
            <a:spAutoFit/>
          </a:bodyPr>
          <a:lstStyle/>
          <a:p>
            <a:r>
              <a:rPr lang="en-US" sz="6000" b="1" dirty="0" smtClean="0">
                <a:solidFill>
                  <a:schemeClr val="tx2">
                    <a:lumMod val="20000"/>
                    <a:lumOff val="80000"/>
                  </a:schemeClr>
                </a:solidFill>
                <a:effectLst>
                  <a:outerShdw blurRad="38100" dist="38100" dir="2700000" algn="tl">
                    <a:srgbClr val="000000">
                      <a:alpha val="43137"/>
                    </a:srgbClr>
                  </a:outerShdw>
                </a:effectLst>
              </a:rPr>
              <a:t>Passion  </a:t>
            </a:r>
            <a:r>
              <a:rPr lang="en-US" sz="3200" b="1" dirty="0" smtClean="0">
                <a:solidFill>
                  <a:schemeClr val="tx2">
                    <a:lumMod val="20000"/>
                    <a:lumOff val="80000"/>
                  </a:schemeClr>
                </a:solidFill>
                <a:effectLst>
                  <a:outerShdw blurRad="38100" dist="38100" dir="2700000" algn="tl">
                    <a:srgbClr val="000000">
                      <a:alpha val="43137"/>
                    </a:srgbClr>
                  </a:outerShdw>
                </a:effectLst>
              </a:rPr>
              <a:t> </a:t>
            </a:r>
            <a:r>
              <a:rPr lang="en-US" sz="3200" b="1" dirty="0">
                <a:solidFill>
                  <a:schemeClr val="tx2">
                    <a:lumMod val="20000"/>
                    <a:lumOff val="80000"/>
                  </a:schemeClr>
                </a:solidFill>
                <a:effectLst>
                  <a:outerShdw blurRad="38100" dist="38100" dir="2700000" algn="tl">
                    <a:srgbClr val="000000">
                      <a:alpha val="43137"/>
                    </a:srgbClr>
                  </a:outerShdw>
                </a:effectLst>
              </a:rPr>
              <a:t>a term applied to a very strong feeling about a person or thing. Passion is an intense </a:t>
            </a:r>
            <a:r>
              <a:rPr lang="en-US" sz="3200" b="1" dirty="0" smtClean="0">
                <a:solidFill>
                  <a:schemeClr val="tx2">
                    <a:lumMod val="20000"/>
                    <a:lumOff val="80000"/>
                  </a:schemeClr>
                </a:solidFill>
                <a:effectLst>
                  <a:outerShdw blurRad="38100" dist="38100" dir="2700000" algn="tl">
                    <a:srgbClr val="000000">
                      <a:alpha val="43137"/>
                    </a:srgbClr>
                  </a:outerShdw>
                </a:effectLst>
              </a:rPr>
              <a:t>emotion </a:t>
            </a:r>
            <a:r>
              <a:rPr lang="en-US" sz="3200" b="1" dirty="0">
                <a:solidFill>
                  <a:schemeClr val="tx2">
                    <a:lumMod val="20000"/>
                    <a:lumOff val="80000"/>
                  </a:schemeClr>
                </a:solidFill>
                <a:effectLst>
                  <a:outerShdw blurRad="38100" dist="38100" dir="2700000" algn="tl">
                    <a:srgbClr val="000000">
                      <a:alpha val="43137"/>
                    </a:srgbClr>
                  </a:outerShdw>
                </a:effectLst>
              </a:rPr>
              <a:t>compelling feeling, enthusiasm, or desire for something.</a:t>
            </a:r>
          </a:p>
          <a:p>
            <a:r>
              <a:rPr lang="en-US" sz="3200" b="1" dirty="0">
                <a:solidFill>
                  <a:schemeClr val="tx2">
                    <a:lumMod val="20000"/>
                    <a:lumOff val="80000"/>
                  </a:schemeClr>
                </a:solidFill>
                <a:effectLst>
                  <a:outerShdw blurRad="38100" dist="38100" dir="2700000" algn="tl">
                    <a:srgbClr val="000000">
                      <a:alpha val="43137"/>
                    </a:srgbClr>
                  </a:outerShdw>
                </a:effectLst>
              </a:rPr>
              <a:t>The term is also often applied to a lively or eager interest in or admiration for a proposal, cause, or activity or </a:t>
            </a:r>
            <a:r>
              <a:rPr lang="en-US" sz="3200" b="1" dirty="0" smtClean="0">
                <a:solidFill>
                  <a:schemeClr val="tx2">
                    <a:lumMod val="20000"/>
                    <a:lumOff val="80000"/>
                  </a:schemeClr>
                </a:solidFill>
                <a:effectLst>
                  <a:outerShdw blurRad="38100" dist="38100" dir="2700000" algn="tl">
                    <a:srgbClr val="000000">
                      <a:alpha val="43137"/>
                    </a:srgbClr>
                  </a:outerShdw>
                </a:effectLst>
              </a:rPr>
              <a:t>love.</a:t>
            </a:r>
            <a:endParaRPr lang="en-US" sz="3200" b="1" dirty="0">
              <a:solidFill>
                <a:schemeClr val="tx2">
                  <a:lumMod val="20000"/>
                  <a:lumOff val="80000"/>
                </a:schemeClr>
              </a:solidFill>
              <a:effectLst>
                <a:outerShdw blurRad="38100" dist="38100" dir="2700000" algn="tl">
                  <a:srgbClr val="000000">
                    <a:alpha val="43137"/>
                  </a:srgbClr>
                </a:outerShdw>
              </a:effectLst>
            </a:endParaRPr>
          </a:p>
          <a:p>
            <a:endParaRPr lang="en-US" sz="6000" b="1" dirty="0">
              <a:solidFill>
                <a:schemeClr val="accent5">
                  <a:lumMod val="40000"/>
                  <a:lumOff val="60000"/>
                </a:schemeClr>
              </a:solidFill>
              <a:effectLst>
                <a:outerShdw blurRad="38100" dist="38100" dir="2700000" algn="tl">
                  <a:srgbClr val="000000">
                    <a:alpha val="43137"/>
                  </a:srgbClr>
                </a:outerShdw>
              </a:effectLst>
            </a:endParaRPr>
          </a:p>
          <a:p>
            <a:endParaRPr lang="en-US" sz="6000" b="1" dirty="0">
              <a:solidFill>
                <a:schemeClr val="accent5">
                  <a:lumMod val="40000"/>
                  <a:lumOff val="6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98116871"/>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2725" y="-381000"/>
            <a:ext cx="9518073" cy="807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4114800" y="5105400"/>
            <a:ext cx="4269439" cy="1446550"/>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88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Passion</a:t>
            </a:r>
            <a:endParaRPr lang="en-US" sz="88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6" name="TextBox 5"/>
          <p:cNvSpPr txBox="1"/>
          <p:nvPr/>
        </p:nvSpPr>
        <p:spPr>
          <a:xfrm>
            <a:off x="685800" y="1176332"/>
            <a:ext cx="7880291" cy="1200329"/>
          </a:xfrm>
          <a:prstGeom prst="rect">
            <a:avLst/>
          </a:prstGeom>
          <a:noFill/>
        </p:spPr>
        <p:txBody>
          <a:bodyPr wrap="square" rtlCol="0">
            <a:spAutoFit/>
          </a:bodyPr>
          <a:lstStyle/>
          <a:p>
            <a:r>
              <a:rPr lang="en-US" sz="7200" b="1" dirty="0" smtClean="0">
                <a:solidFill>
                  <a:schemeClr val="accent5">
                    <a:lumMod val="40000"/>
                    <a:lumOff val="60000"/>
                  </a:schemeClr>
                </a:solidFill>
                <a:effectLst>
                  <a:outerShdw blurRad="38100" dist="38100" dir="2700000" algn="tl">
                    <a:srgbClr val="000000">
                      <a:alpha val="43137"/>
                    </a:srgbClr>
                  </a:outerShdw>
                </a:effectLst>
              </a:rPr>
              <a:t>LOVE / DESIRE</a:t>
            </a:r>
            <a:endParaRPr lang="en-US" sz="7200" b="1" dirty="0">
              <a:solidFill>
                <a:schemeClr val="accent5">
                  <a:lumMod val="40000"/>
                  <a:lumOff val="60000"/>
                </a:schemeClr>
              </a:solidFill>
              <a:effectLst>
                <a:outerShdw blurRad="38100" dist="38100" dir="2700000" algn="tl">
                  <a:srgbClr val="000000">
                    <a:alpha val="43137"/>
                  </a:srgbClr>
                </a:outerShdw>
              </a:effectLst>
            </a:endParaRPr>
          </a:p>
        </p:txBody>
      </p:sp>
      <p:sp>
        <p:nvSpPr>
          <p:cNvPr id="4" name="TextBox 3"/>
          <p:cNvSpPr txBox="1"/>
          <p:nvPr/>
        </p:nvSpPr>
        <p:spPr>
          <a:xfrm>
            <a:off x="685799" y="2382523"/>
            <a:ext cx="7698439" cy="4401205"/>
          </a:xfrm>
          <a:prstGeom prst="rect">
            <a:avLst/>
          </a:prstGeom>
          <a:noFill/>
        </p:spPr>
        <p:txBody>
          <a:bodyPr wrap="square" rtlCol="0">
            <a:spAutoFit/>
          </a:bodyPr>
          <a:lstStyle/>
          <a:p>
            <a:r>
              <a:rPr lang="en-US" sz="2800" b="1" dirty="0" smtClean="0">
                <a:solidFill>
                  <a:schemeClr val="tx2">
                    <a:lumMod val="20000"/>
                    <a:lumOff val="80000"/>
                  </a:schemeClr>
                </a:solidFill>
                <a:effectLst>
                  <a:outerShdw blurRad="38100" dist="38100" dir="2700000" algn="tl">
                    <a:srgbClr val="000000">
                      <a:alpha val="43137"/>
                    </a:srgbClr>
                  </a:outerShdw>
                </a:effectLst>
              </a:rPr>
              <a:t>-But </a:t>
            </a:r>
            <a:r>
              <a:rPr lang="en-US" sz="2800" b="1" dirty="0">
                <a:solidFill>
                  <a:schemeClr val="tx2">
                    <a:lumMod val="20000"/>
                    <a:lumOff val="80000"/>
                  </a:schemeClr>
                </a:solidFill>
                <a:effectLst>
                  <a:outerShdw blurRad="38100" dist="38100" dir="2700000" algn="tl">
                    <a:srgbClr val="000000">
                      <a:alpha val="43137"/>
                    </a:srgbClr>
                  </a:outerShdw>
                </a:effectLst>
              </a:rPr>
              <a:t>God demonstrates His own love toward us, in that while we were still sinners, Christ died for us</a:t>
            </a:r>
            <a:r>
              <a:rPr lang="en-US" sz="2800" b="1" dirty="0" smtClean="0">
                <a:solidFill>
                  <a:schemeClr val="tx2">
                    <a:lumMod val="20000"/>
                    <a:lumOff val="80000"/>
                  </a:schemeClr>
                </a:solidFill>
                <a:effectLst>
                  <a:outerShdw blurRad="38100" dist="38100" dir="2700000" algn="tl">
                    <a:srgbClr val="000000">
                      <a:alpha val="43137"/>
                    </a:srgbClr>
                  </a:outerShdw>
                </a:effectLst>
              </a:rPr>
              <a:t>.</a:t>
            </a:r>
            <a:r>
              <a:rPr lang="en-US" sz="2800" b="1" dirty="0">
                <a:solidFill>
                  <a:schemeClr val="tx2">
                    <a:lumMod val="20000"/>
                    <a:lumOff val="80000"/>
                  </a:schemeClr>
                </a:solidFill>
                <a:effectLst>
                  <a:outerShdw blurRad="38100" dist="38100" dir="2700000" algn="tl">
                    <a:srgbClr val="000000">
                      <a:alpha val="43137"/>
                    </a:srgbClr>
                  </a:outerShdw>
                </a:effectLst>
              </a:rPr>
              <a:t> Romans 5:8</a:t>
            </a:r>
          </a:p>
          <a:p>
            <a:r>
              <a:rPr lang="en-US" sz="2800" b="1" dirty="0" smtClean="0">
                <a:solidFill>
                  <a:schemeClr val="tx2">
                    <a:lumMod val="20000"/>
                    <a:lumOff val="80000"/>
                  </a:schemeClr>
                </a:solidFill>
                <a:effectLst>
                  <a:outerShdw blurRad="38100" dist="38100" dir="2700000" algn="tl">
                    <a:srgbClr val="000000">
                      <a:alpha val="43137"/>
                    </a:srgbClr>
                  </a:outerShdw>
                </a:effectLst>
              </a:rPr>
              <a:t>-But </a:t>
            </a:r>
            <a:r>
              <a:rPr lang="en-US" sz="2800" b="1" dirty="0">
                <a:solidFill>
                  <a:schemeClr val="tx2">
                    <a:lumMod val="20000"/>
                    <a:lumOff val="80000"/>
                  </a:schemeClr>
                </a:solidFill>
                <a:effectLst>
                  <a:outerShdw blurRad="38100" dist="38100" dir="2700000" algn="tl">
                    <a:srgbClr val="000000">
                      <a:alpha val="43137"/>
                    </a:srgbClr>
                  </a:outerShdw>
                </a:effectLst>
              </a:rPr>
              <a:t>God, who is rich in mercy, because of His great love with which He loved us</a:t>
            </a:r>
            <a:r>
              <a:rPr lang="en-US" sz="2800" b="1" dirty="0" smtClean="0">
                <a:solidFill>
                  <a:schemeClr val="tx2">
                    <a:lumMod val="20000"/>
                    <a:lumOff val="80000"/>
                  </a:schemeClr>
                </a:solidFill>
                <a:effectLst>
                  <a:outerShdw blurRad="38100" dist="38100" dir="2700000" algn="tl">
                    <a:srgbClr val="000000">
                      <a:alpha val="43137"/>
                    </a:srgbClr>
                  </a:outerShdw>
                </a:effectLst>
              </a:rPr>
              <a:t>,</a:t>
            </a:r>
            <a:r>
              <a:rPr lang="en-US" sz="2800" b="1" dirty="0">
                <a:solidFill>
                  <a:schemeClr val="tx2">
                    <a:lumMod val="20000"/>
                    <a:lumOff val="80000"/>
                  </a:schemeClr>
                </a:solidFill>
                <a:effectLst>
                  <a:outerShdw blurRad="38100" dist="38100" dir="2700000" algn="tl">
                    <a:srgbClr val="000000">
                      <a:alpha val="43137"/>
                    </a:srgbClr>
                  </a:outerShdw>
                </a:effectLst>
              </a:rPr>
              <a:t> Ephesians 2:4</a:t>
            </a:r>
          </a:p>
          <a:p>
            <a:r>
              <a:rPr lang="en-US" sz="2800" b="1" dirty="0" smtClean="0">
                <a:solidFill>
                  <a:schemeClr val="tx2">
                    <a:lumMod val="20000"/>
                    <a:lumOff val="80000"/>
                  </a:schemeClr>
                </a:solidFill>
                <a:effectLst>
                  <a:outerShdw blurRad="38100" dist="38100" dir="2700000" algn="tl">
                    <a:srgbClr val="000000">
                      <a:alpha val="43137"/>
                    </a:srgbClr>
                  </a:outerShdw>
                </a:effectLst>
              </a:rPr>
              <a:t>-To </a:t>
            </a:r>
            <a:r>
              <a:rPr lang="en-US" sz="2800" b="1" dirty="0">
                <a:solidFill>
                  <a:schemeClr val="tx2">
                    <a:lumMod val="20000"/>
                    <a:lumOff val="80000"/>
                  </a:schemeClr>
                </a:solidFill>
                <a:effectLst>
                  <a:outerShdw blurRad="38100" dist="38100" dir="2700000" algn="tl">
                    <a:srgbClr val="000000">
                      <a:alpha val="43137"/>
                    </a:srgbClr>
                  </a:outerShdw>
                </a:effectLst>
              </a:rPr>
              <a:t>know the love of Christ which passes knowledge; that you may be filled with all the fullness of God</a:t>
            </a:r>
            <a:r>
              <a:rPr lang="en-US" sz="2800" b="1" dirty="0" smtClean="0">
                <a:solidFill>
                  <a:schemeClr val="tx2">
                    <a:lumMod val="20000"/>
                    <a:lumOff val="80000"/>
                  </a:schemeClr>
                </a:solidFill>
                <a:effectLst>
                  <a:outerShdw blurRad="38100" dist="38100" dir="2700000" algn="tl">
                    <a:srgbClr val="000000">
                      <a:alpha val="43137"/>
                    </a:srgbClr>
                  </a:outerShdw>
                </a:effectLst>
              </a:rPr>
              <a:t>. </a:t>
            </a:r>
          </a:p>
          <a:p>
            <a:r>
              <a:rPr lang="en-US" sz="2800" b="1" dirty="0" smtClean="0">
                <a:solidFill>
                  <a:schemeClr val="tx2">
                    <a:lumMod val="20000"/>
                    <a:lumOff val="80000"/>
                  </a:schemeClr>
                </a:solidFill>
                <a:effectLst>
                  <a:outerShdw blurRad="38100" dist="38100" dir="2700000" algn="tl">
                    <a:srgbClr val="000000">
                      <a:alpha val="43137"/>
                    </a:srgbClr>
                  </a:outerShdw>
                </a:effectLst>
              </a:rPr>
              <a:t>Ephesians 3:19</a:t>
            </a:r>
            <a:endParaRPr lang="en-US" sz="2800" b="1" dirty="0">
              <a:solidFill>
                <a:schemeClr val="tx2">
                  <a:lumMod val="20000"/>
                  <a:lumOff val="80000"/>
                </a:schemeClr>
              </a:solidFill>
              <a:effectLst>
                <a:outerShdw blurRad="38100" dist="38100" dir="2700000" algn="tl">
                  <a:srgbClr val="000000">
                    <a:alpha val="43137"/>
                  </a:srgbClr>
                </a:outerShdw>
              </a:effectLst>
            </a:endParaRPr>
          </a:p>
          <a:p>
            <a:endParaRPr lang="en-US" sz="2800" b="1" dirty="0">
              <a:solidFill>
                <a:schemeClr val="tx2">
                  <a:lumMod val="20000"/>
                  <a:lumOff val="8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7741989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4">
                                            <p:txEl>
                                              <p:pRg st="3" end="3"/>
                                            </p:txEl>
                                          </p:spTgt>
                                        </p:tgtEl>
                                        <p:attrNameLst>
                                          <p:attrName>style.visibility</p:attrName>
                                        </p:attrNameLst>
                                      </p:cBhvr>
                                      <p:to>
                                        <p:strVal val="visible"/>
                                      </p:to>
                                    </p:set>
                                    <p:animEffect transition="in" filter="fade">
                                      <p:cBhvr>
                                        <p:cTn id="26" dur="1000"/>
                                        <p:tgtEl>
                                          <p:spTgt spid="4">
                                            <p:txEl>
                                              <p:pRg st="3" end="3"/>
                                            </p:txEl>
                                          </p:spTgt>
                                        </p:tgtEl>
                                      </p:cBhvr>
                                    </p:animEffect>
                                    <p:anim calcmode="lin" valueType="num">
                                      <p:cBhvr>
                                        <p:cTn id="27"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1" y="-661666"/>
            <a:ext cx="9518073" cy="807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4114800" y="5105400"/>
            <a:ext cx="4269439" cy="1446550"/>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88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Passion</a:t>
            </a:r>
            <a:endParaRPr lang="en-US" sz="88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6" name="TextBox 5"/>
          <p:cNvSpPr txBox="1"/>
          <p:nvPr/>
        </p:nvSpPr>
        <p:spPr>
          <a:xfrm>
            <a:off x="685800" y="1176332"/>
            <a:ext cx="7880291" cy="1815882"/>
          </a:xfrm>
          <a:prstGeom prst="rect">
            <a:avLst/>
          </a:prstGeom>
          <a:noFill/>
        </p:spPr>
        <p:txBody>
          <a:bodyPr wrap="square" rtlCol="0">
            <a:spAutoFit/>
          </a:bodyPr>
          <a:lstStyle/>
          <a:p>
            <a:r>
              <a:rPr lang="en-US" sz="7200" b="1" dirty="0">
                <a:solidFill>
                  <a:schemeClr val="accent5">
                    <a:lumMod val="40000"/>
                    <a:lumOff val="60000"/>
                  </a:schemeClr>
                </a:solidFill>
                <a:effectLst>
                  <a:outerShdw blurRad="38100" dist="38100" dir="2700000" algn="tl">
                    <a:srgbClr val="000000">
                      <a:alpha val="43137"/>
                    </a:srgbClr>
                  </a:outerShdw>
                </a:effectLst>
              </a:rPr>
              <a:t>I</a:t>
            </a:r>
            <a:r>
              <a:rPr lang="en-US" sz="7200" b="1" dirty="0" smtClean="0">
                <a:solidFill>
                  <a:schemeClr val="accent5">
                    <a:lumMod val="40000"/>
                    <a:lumOff val="60000"/>
                  </a:schemeClr>
                </a:solidFill>
                <a:effectLst>
                  <a:outerShdw blurRad="38100" dist="38100" dir="2700000" algn="tl">
                    <a:srgbClr val="000000">
                      <a:alpha val="43137"/>
                    </a:srgbClr>
                  </a:outerShdw>
                </a:effectLst>
              </a:rPr>
              <a:t>NTELLECT</a:t>
            </a:r>
            <a:endParaRPr lang="en-US" sz="7200" b="1" dirty="0">
              <a:solidFill>
                <a:schemeClr val="accent5">
                  <a:lumMod val="40000"/>
                  <a:lumOff val="60000"/>
                </a:schemeClr>
              </a:solidFill>
              <a:effectLst>
                <a:outerShdw blurRad="38100" dist="38100" dir="2700000" algn="tl">
                  <a:srgbClr val="000000">
                    <a:alpha val="43137"/>
                  </a:srgbClr>
                </a:outerShdw>
              </a:effectLst>
            </a:endParaRPr>
          </a:p>
          <a:p>
            <a:endParaRPr lang="en-US" sz="4000" b="1" dirty="0">
              <a:solidFill>
                <a:schemeClr val="accent5">
                  <a:lumMod val="40000"/>
                  <a:lumOff val="60000"/>
                </a:schemeClr>
              </a:solidFill>
              <a:effectLst>
                <a:outerShdw blurRad="38100" dist="38100" dir="2700000" algn="tl">
                  <a:srgbClr val="000000">
                    <a:alpha val="43137"/>
                  </a:srgbClr>
                </a:outerShdw>
              </a:effectLst>
            </a:endParaRPr>
          </a:p>
        </p:txBody>
      </p:sp>
      <p:sp>
        <p:nvSpPr>
          <p:cNvPr id="7" name="TextBox 6"/>
          <p:cNvSpPr txBox="1"/>
          <p:nvPr/>
        </p:nvSpPr>
        <p:spPr>
          <a:xfrm>
            <a:off x="914400" y="2514600"/>
            <a:ext cx="6934200" cy="3416320"/>
          </a:xfrm>
          <a:prstGeom prst="rect">
            <a:avLst/>
          </a:prstGeom>
          <a:noFill/>
        </p:spPr>
        <p:txBody>
          <a:bodyPr wrap="square" rtlCol="0">
            <a:spAutoFit/>
          </a:bodyPr>
          <a:lstStyle/>
          <a:p>
            <a:r>
              <a:rPr lang="en-US" sz="3200" b="1" dirty="0" smtClean="0">
                <a:solidFill>
                  <a:schemeClr val="tx2">
                    <a:lumMod val="20000"/>
                    <a:lumOff val="80000"/>
                  </a:schemeClr>
                </a:solidFill>
                <a:effectLst>
                  <a:outerShdw blurRad="38100" dist="38100" dir="2700000" algn="tl">
                    <a:srgbClr val="000000">
                      <a:alpha val="43137"/>
                    </a:srgbClr>
                  </a:outerShdw>
                </a:effectLst>
              </a:rPr>
              <a:t>9 </a:t>
            </a:r>
            <a:r>
              <a:rPr lang="en-US" sz="3200" b="1" dirty="0">
                <a:solidFill>
                  <a:schemeClr val="tx2">
                    <a:lumMod val="20000"/>
                    <a:lumOff val="80000"/>
                  </a:schemeClr>
                </a:solidFill>
                <a:effectLst>
                  <a:outerShdw blurRad="38100" dist="38100" dir="2700000" algn="tl">
                    <a:srgbClr val="000000">
                      <a:alpha val="43137"/>
                    </a:srgbClr>
                  </a:outerShdw>
                </a:effectLst>
              </a:rPr>
              <a:t>And this I pray, that your love may abound still more and more in knowledge and all discernment, 10 that you may d</a:t>
            </a:r>
            <a:r>
              <a:rPr lang="en-US" sz="3200" b="1" dirty="0" smtClean="0">
                <a:solidFill>
                  <a:schemeClr val="tx2">
                    <a:lumMod val="20000"/>
                    <a:lumOff val="80000"/>
                  </a:schemeClr>
                </a:solidFill>
                <a:effectLst>
                  <a:outerShdw blurRad="38100" dist="38100" dir="2700000" algn="tl">
                    <a:srgbClr val="000000">
                      <a:alpha val="43137"/>
                    </a:srgbClr>
                  </a:outerShdw>
                </a:effectLst>
              </a:rPr>
              <a:t>istinguish between the things that differ.</a:t>
            </a:r>
          </a:p>
          <a:p>
            <a:r>
              <a:rPr lang="en-US" sz="3200" b="1" dirty="0" smtClean="0">
                <a:solidFill>
                  <a:schemeClr val="tx2">
                    <a:lumMod val="20000"/>
                    <a:lumOff val="80000"/>
                  </a:schemeClr>
                </a:solidFill>
                <a:effectLst>
                  <a:outerShdw blurRad="38100" dist="38100" dir="2700000" algn="tl">
                    <a:srgbClr val="000000">
                      <a:alpha val="43137"/>
                    </a:srgbClr>
                  </a:outerShdw>
                </a:effectLst>
              </a:rPr>
              <a:t>Philippians 1:9-10a </a:t>
            </a:r>
            <a:endParaRPr lang="en-US" sz="3200" b="1" dirty="0">
              <a:solidFill>
                <a:schemeClr val="tx2">
                  <a:lumMod val="20000"/>
                  <a:lumOff val="80000"/>
                </a:schemeClr>
              </a:solidFill>
              <a:effectLst>
                <a:outerShdw blurRad="38100" dist="38100" dir="2700000" algn="tl">
                  <a:srgbClr val="000000">
                    <a:alpha val="43137"/>
                  </a:srgbClr>
                </a:outerShdw>
              </a:effectLst>
            </a:endParaRPr>
          </a:p>
          <a:p>
            <a:endParaRPr lang="en-US" sz="2400" dirty="0">
              <a:solidFill>
                <a:schemeClr val="tx2">
                  <a:lumMod val="20000"/>
                  <a:lumOff val="80000"/>
                </a:schemeClr>
              </a:solidFill>
            </a:endParaRPr>
          </a:p>
        </p:txBody>
      </p:sp>
    </p:spTree>
    <p:extLst>
      <p:ext uri="{BB962C8B-B14F-4D97-AF65-F5344CB8AC3E}">
        <p14:creationId xmlns:p14="http://schemas.microsoft.com/office/powerpoint/2010/main" val="177046519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1000"/>
                                        <p:tgtEl>
                                          <p:spTgt spid="7">
                                            <p:txEl>
                                              <p:pRg st="0" end="0"/>
                                            </p:txEl>
                                          </p:spTgt>
                                        </p:tgtEl>
                                      </p:cBhvr>
                                    </p:animEffect>
                                    <p:anim calcmode="lin" valueType="num">
                                      <p:cBhvr>
                                        <p:cTn id="13"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7">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fade">
                                      <p:cBhvr>
                                        <p:cTn id="17" dur="1000"/>
                                        <p:tgtEl>
                                          <p:spTgt spid="7">
                                            <p:txEl>
                                              <p:pRg st="1" end="1"/>
                                            </p:txEl>
                                          </p:spTgt>
                                        </p:tgtEl>
                                      </p:cBhvr>
                                    </p:animEffect>
                                    <p:anim calcmode="lin" valueType="num">
                                      <p:cBhvr>
                                        <p:cTn id="18"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1" y="-661666"/>
            <a:ext cx="9518073" cy="807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4114800" y="4964723"/>
            <a:ext cx="4269439" cy="1446550"/>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88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Passion</a:t>
            </a:r>
            <a:endParaRPr lang="en-US" sz="88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6" name="TextBox 5"/>
          <p:cNvSpPr txBox="1"/>
          <p:nvPr/>
        </p:nvSpPr>
        <p:spPr>
          <a:xfrm>
            <a:off x="685800" y="1176332"/>
            <a:ext cx="7880291" cy="1815882"/>
          </a:xfrm>
          <a:prstGeom prst="rect">
            <a:avLst/>
          </a:prstGeom>
          <a:noFill/>
        </p:spPr>
        <p:txBody>
          <a:bodyPr wrap="square" rtlCol="0">
            <a:spAutoFit/>
          </a:bodyPr>
          <a:lstStyle/>
          <a:p>
            <a:r>
              <a:rPr lang="en-US" sz="7200" b="1" dirty="0" smtClean="0">
                <a:solidFill>
                  <a:schemeClr val="accent5">
                    <a:lumMod val="40000"/>
                    <a:lumOff val="60000"/>
                  </a:schemeClr>
                </a:solidFill>
                <a:effectLst>
                  <a:outerShdw blurRad="38100" dist="38100" dir="2700000" algn="tl">
                    <a:srgbClr val="000000">
                      <a:alpha val="43137"/>
                    </a:srgbClr>
                  </a:outerShdw>
                </a:effectLst>
              </a:rPr>
              <a:t>REWARD</a:t>
            </a:r>
            <a:endParaRPr lang="en-US" sz="7200" b="1" dirty="0">
              <a:solidFill>
                <a:schemeClr val="accent5">
                  <a:lumMod val="40000"/>
                  <a:lumOff val="60000"/>
                </a:schemeClr>
              </a:solidFill>
              <a:effectLst>
                <a:outerShdw blurRad="38100" dist="38100" dir="2700000" algn="tl">
                  <a:srgbClr val="000000">
                    <a:alpha val="43137"/>
                  </a:srgbClr>
                </a:outerShdw>
              </a:effectLst>
            </a:endParaRPr>
          </a:p>
          <a:p>
            <a:endParaRPr lang="en-US" sz="4000" b="1" dirty="0">
              <a:solidFill>
                <a:schemeClr val="accent5">
                  <a:lumMod val="40000"/>
                  <a:lumOff val="60000"/>
                </a:schemeClr>
              </a:solidFill>
              <a:effectLst>
                <a:outerShdw blurRad="38100" dist="38100" dir="2700000" algn="tl">
                  <a:srgbClr val="000000">
                    <a:alpha val="43137"/>
                  </a:srgbClr>
                </a:outerShdw>
              </a:effectLst>
            </a:endParaRPr>
          </a:p>
        </p:txBody>
      </p:sp>
      <p:sp>
        <p:nvSpPr>
          <p:cNvPr id="4" name="TextBox 3"/>
          <p:cNvSpPr txBox="1"/>
          <p:nvPr/>
        </p:nvSpPr>
        <p:spPr>
          <a:xfrm>
            <a:off x="715108" y="2222772"/>
            <a:ext cx="7850983" cy="4924425"/>
          </a:xfrm>
          <a:prstGeom prst="rect">
            <a:avLst/>
          </a:prstGeom>
          <a:noFill/>
        </p:spPr>
        <p:txBody>
          <a:bodyPr wrap="square" rtlCol="0">
            <a:spAutoFit/>
          </a:bodyPr>
          <a:lstStyle/>
          <a:p>
            <a:r>
              <a:rPr lang="en-US" sz="2800" b="1" dirty="0" smtClean="0">
                <a:solidFill>
                  <a:schemeClr val="tx2">
                    <a:lumMod val="20000"/>
                    <a:lumOff val="80000"/>
                  </a:schemeClr>
                </a:solidFill>
                <a:effectLst>
                  <a:outerShdw blurRad="38100" dist="38100" dir="2700000" algn="tl">
                    <a:srgbClr val="000000">
                      <a:alpha val="43137"/>
                    </a:srgbClr>
                  </a:outerShdw>
                </a:effectLst>
              </a:rPr>
              <a:t>Finally</a:t>
            </a:r>
            <a:r>
              <a:rPr lang="en-US" sz="2800" b="1" dirty="0">
                <a:solidFill>
                  <a:schemeClr val="tx2">
                    <a:lumMod val="20000"/>
                    <a:lumOff val="80000"/>
                  </a:schemeClr>
                </a:solidFill>
                <a:effectLst>
                  <a:outerShdw blurRad="38100" dist="38100" dir="2700000" algn="tl">
                    <a:srgbClr val="000000">
                      <a:alpha val="43137"/>
                    </a:srgbClr>
                  </a:outerShdw>
                </a:effectLst>
              </a:rPr>
              <a:t>, there is laid up for me the crown of righteousness, which the Lord, the righteous Judge, will give to me on that Day, and not to me only but also to all who have loved His appearing</a:t>
            </a:r>
            <a:r>
              <a:rPr lang="en-US" sz="2800" dirty="0" smtClean="0"/>
              <a:t>.</a:t>
            </a:r>
            <a:r>
              <a:rPr lang="en-US" sz="2800" b="1" dirty="0">
                <a:solidFill>
                  <a:schemeClr val="tx2">
                    <a:lumMod val="20000"/>
                    <a:lumOff val="80000"/>
                  </a:schemeClr>
                </a:solidFill>
                <a:effectLst>
                  <a:outerShdw blurRad="38100" dist="38100" dir="2700000" algn="tl">
                    <a:srgbClr val="000000">
                      <a:alpha val="43137"/>
                    </a:srgbClr>
                  </a:outerShdw>
                </a:effectLst>
              </a:rPr>
              <a:t> </a:t>
            </a:r>
            <a:endParaRPr lang="en-US" sz="2800" b="1" dirty="0" smtClean="0">
              <a:solidFill>
                <a:schemeClr val="tx2">
                  <a:lumMod val="20000"/>
                  <a:lumOff val="80000"/>
                </a:schemeClr>
              </a:solidFill>
              <a:effectLst>
                <a:outerShdw blurRad="38100" dist="38100" dir="2700000" algn="tl">
                  <a:srgbClr val="000000">
                    <a:alpha val="43137"/>
                  </a:srgbClr>
                </a:outerShdw>
              </a:effectLst>
            </a:endParaRPr>
          </a:p>
          <a:p>
            <a:r>
              <a:rPr lang="en-US" sz="2800" b="1" dirty="0" smtClean="0">
                <a:solidFill>
                  <a:schemeClr val="tx2">
                    <a:lumMod val="20000"/>
                    <a:lumOff val="80000"/>
                  </a:schemeClr>
                </a:solidFill>
                <a:effectLst>
                  <a:outerShdw blurRad="38100" dist="38100" dir="2700000" algn="tl">
                    <a:srgbClr val="000000">
                      <a:alpha val="43137"/>
                    </a:srgbClr>
                  </a:outerShdw>
                </a:effectLst>
              </a:rPr>
              <a:t>2 </a:t>
            </a:r>
            <a:r>
              <a:rPr lang="en-US" sz="2800" b="1" dirty="0">
                <a:solidFill>
                  <a:schemeClr val="tx2">
                    <a:lumMod val="20000"/>
                    <a:lumOff val="80000"/>
                  </a:schemeClr>
                </a:solidFill>
                <a:effectLst>
                  <a:outerShdw blurRad="38100" dist="38100" dir="2700000" algn="tl">
                    <a:srgbClr val="000000">
                      <a:alpha val="43137"/>
                    </a:srgbClr>
                  </a:outerShdw>
                </a:effectLst>
              </a:rPr>
              <a:t>Timothy </a:t>
            </a:r>
            <a:r>
              <a:rPr lang="en-US" sz="2800" b="1" dirty="0" smtClean="0">
                <a:solidFill>
                  <a:schemeClr val="tx2">
                    <a:lumMod val="20000"/>
                    <a:lumOff val="80000"/>
                  </a:schemeClr>
                </a:solidFill>
                <a:effectLst>
                  <a:outerShdw blurRad="38100" dist="38100" dir="2700000" algn="tl">
                    <a:srgbClr val="000000">
                      <a:alpha val="43137"/>
                    </a:srgbClr>
                  </a:outerShdw>
                </a:effectLst>
              </a:rPr>
              <a:t>4:8</a:t>
            </a:r>
          </a:p>
          <a:p>
            <a:r>
              <a:rPr lang="en-US" sz="2800" b="1" dirty="0" smtClean="0">
                <a:solidFill>
                  <a:schemeClr val="tx2">
                    <a:lumMod val="20000"/>
                    <a:lumOff val="80000"/>
                  </a:schemeClr>
                </a:solidFill>
                <a:effectLst>
                  <a:outerShdw blurRad="38100" dist="38100" dir="2700000" algn="tl">
                    <a:srgbClr val="000000">
                      <a:alpha val="43137"/>
                    </a:srgbClr>
                  </a:outerShdw>
                </a:effectLst>
              </a:rPr>
              <a:t>I (Paul) Have laid a foundation… If anyone’s work which he has built upon it endures, he will receive </a:t>
            </a:r>
            <a:endParaRPr lang="en-US" sz="2800" b="1" dirty="0" smtClean="0">
              <a:solidFill>
                <a:schemeClr val="tx2">
                  <a:lumMod val="20000"/>
                  <a:lumOff val="80000"/>
                </a:schemeClr>
              </a:solidFill>
              <a:effectLst>
                <a:outerShdw blurRad="38100" dist="38100" dir="2700000" algn="tl">
                  <a:srgbClr val="000000">
                    <a:alpha val="43137"/>
                  </a:srgbClr>
                </a:outerShdw>
              </a:effectLst>
            </a:endParaRPr>
          </a:p>
          <a:p>
            <a:r>
              <a:rPr lang="en-US" sz="2800" b="1" dirty="0" smtClean="0">
                <a:solidFill>
                  <a:schemeClr val="tx2">
                    <a:lumMod val="20000"/>
                    <a:lumOff val="80000"/>
                  </a:schemeClr>
                </a:solidFill>
                <a:effectLst>
                  <a:outerShdw blurRad="38100" dist="38100" dir="2700000" algn="tl">
                    <a:srgbClr val="000000">
                      <a:alpha val="43137"/>
                    </a:srgbClr>
                  </a:outerShdw>
                </a:effectLst>
              </a:rPr>
              <a:t>a </a:t>
            </a:r>
            <a:r>
              <a:rPr lang="en-US" sz="2800" b="1" dirty="0" smtClean="0">
                <a:solidFill>
                  <a:schemeClr val="tx2">
                    <a:lumMod val="20000"/>
                    <a:lumOff val="80000"/>
                  </a:schemeClr>
                </a:solidFill>
                <a:effectLst>
                  <a:outerShdw blurRad="38100" dist="38100" dir="2700000" algn="tl">
                    <a:srgbClr val="000000">
                      <a:alpha val="43137"/>
                    </a:srgbClr>
                  </a:outerShdw>
                </a:effectLst>
              </a:rPr>
              <a:t>reward</a:t>
            </a:r>
            <a:r>
              <a:rPr lang="en-US" sz="2400" b="1" dirty="0" smtClean="0">
                <a:solidFill>
                  <a:schemeClr val="tx2">
                    <a:lumMod val="20000"/>
                    <a:lumOff val="80000"/>
                  </a:schemeClr>
                </a:solidFill>
                <a:effectLst>
                  <a:outerShdw blurRad="38100" dist="38100" dir="2700000" algn="tl">
                    <a:srgbClr val="000000">
                      <a:alpha val="43137"/>
                    </a:srgbClr>
                  </a:outerShdw>
                </a:effectLst>
              </a:rPr>
              <a:t>. </a:t>
            </a:r>
            <a:endParaRPr lang="en-US" sz="2400" b="1" dirty="0" smtClean="0">
              <a:solidFill>
                <a:schemeClr val="tx2">
                  <a:lumMod val="20000"/>
                  <a:lumOff val="80000"/>
                </a:schemeClr>
              </a:solidFill>
              <a:effectLst>
                <a:outerShdw blurRad="38100" dist="38100" dir="2700000" algn="tl">
                  <a:srgbClr val="000000">
                    <a:alpha val="43137"/>
                  </a:srgbClr>
                </a:outerShdw>
              </a:effectLst>
            </a:endParaRPr>
          </a:p>
          <a:p>
            <a:r>
              <a:rPr lang="en-US" sz="2400" b="1" dirty="0" smtClean="0">
                <a:solidFill>
                  <a:schemeClr val="tx2">
                    <a:lumMod val="20000"/>
                    <a:lumOff val="80000"/>
                  </a:schemeClr>
                </a:solidFill>
                <a:effectLst>
                  <a:outerShdw blurRad="38100" dist="38100" dir="2700000" algn="tl">
                    <a:srgbClr val="000000">
                      <a:alpha val="43137"/>
                    </a:srgbClr>
                  </a:outerShdw>
                </a:effectLst>
              </a:rPr>
              <a:t>1 Corinthians </a:t>
            </a:r>
            <a:r>
              <a:rPr lang="en-US" sz="2400" b="1" dirty="0" smtClean="0">
                <a:solidFill>
                  <a:schemeClr val="tx2">
                    <a:lumMod val="20000"/>
                    <a:lumOff val="80000"/>
                  </a:schemeClr>
                </a:solidFill>
                <a:effectLst>
                  <a:outerShdw blurRad="38100" dist="38100" dir="2700000" algn="tl">
                    <a:srgbClr val="000000">
                      <a:alpha val="43137"/>
                    </a:srgbClr>
                  </a:outerShdw>
                </a:effectLst>
              </a:rPr>
              <a:t>3: 10,13</a:t>
            </a:r>
          </a:p>
          <a:p>
            <a:endParaRPr lang="en-US" sz="2400" b="1" dirty="0" smtClean="0">
              <a:solidFill>
                <a:schemeClr val="tx2">
                  <a:lumMod val="20000"/>
                  <a:lumOff val="80000"/>
                </a:schemeClr>
              </a:solidFill>
              <a:effectLst>
                <a:outerShdw blurRad="38100" dist="38100" dir="2700000" algn="tl">
                  <a:srgbClr val="000000">
                    <a:alpha val="43137"/>
                  </a:srgbClr>
                </a:outerShdw>
              </a:effectLst>
            </a:endParaRPr>
          </a:p>
          <a:p>
            <a:endParaRPr lang="en-US" sz="2400" b="1" dirty="0">
              <a:solidFill>
                <a:schemeClr val="tx2">
                  <a:lumMod val="20000"/>
                  <a:lumOff val="80000"/>
                </a:schemeClr>
              </a:solidFill>
              <a:effectLst>
                <a:outerShdw blurRad="38100" dist="38100" dir="2700000" algn="tl">
                  <a:srgbClr val="000000">
                    <a:alpha val="43137"/>
                  </a:srgbClr>
                </a:outerShdw>
              </a:effectLst>
            </a:endParaRPr>
          </a:p>
          <a:p>
            <a:endParaRPr lang="en-US" dirty="0"/>
          </a:p>
        </p:txBody>
      </p:sp>
    </p:spTree>
    <p:extLst>
      <p:ext uri="{BB962C8B-B14F-4D97-AF65-F5344CB8AC3E}">
        <p14:creationId xmlns:p14="http://schemas.microsoft.com/office/powerpoint/2010/main" val="41999437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1000"/>
                                        <p:tgtEl>
                                          <p:spTgt spid="4">
                                            <p:txEl>
                                              <p:pRg st="0" end="0"/>
                                            </p:txEl>
                                          </p:spTgt>
                                        </p:tgtEl>
                                      </p:cBhvr>
                                    </p:animEffect>
                                    <p:anim calcmode="lin" valueType="num">
                                      <p:cBhvr>
                                        <p:cTn id="13"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Effect transition="in" filter="fade">
                                      <p:cBhvr>
                                        <p:cTn id="19" dur="1000"/>
                                        <p:tgtEl>
                                          <p:spTgt spid="4">
                                            <p:txEl>
                                              <p:pRg st="1" end="1"/>
                                            </p:txEl>
                                          </p:spTgt>
                                        </p:tgtEl>
                                      </p:cBhvr>
                                    </p:animEffect>
                                    <p:anim calcmode="lin" valueType="num">
                                      <p:cBhvr>
                                        <p:cTn id="20"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4">
                                            <p:txEl>
                                              <p:pRg st="2" end="2"/>
                                            </p:txEl>
                                          </p:spTgt>
                                        </p:tgtEl>
                                        <p:attrNameLst>
                                          <p:attrName>style.visibility</p:attrName>
                                        </p:attrNameLst>
                                      </p:cBhvr>
                                      <p:to>
                                        <p:strVal val="visible"/>
                                      </p:to>
                                    </p:set>
                                    <p:animEffect transition="in" filter="fade">
                                      <p:cBhvr>
                                        <p:cTn id="26" dur="1000"/>
                                        <p:tgtEl>
                                          <p:spTgt spid="4">
                                            <p:txEl>
                                              <p:pRg st="2" end="2"/>
                                            </p:txEl>
                                          </p:spTgt>
                                        </p:tgtEl>
                                      </p:cBhvr>
                                    </p:animEffect>
                                    <p:anim calcmode="lin" valueType="num">
                                      <p:cBhvr>
                                        <p:cTn id="27"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4">
                                            <p:txEl>
                                              <p:pRg st="3" end="3"/>
                                            </p:txEl>
                                          </p:spTgt>
                                        </p:tgtEl>
                                        <p:attrNameLst>
                                          <p:attrName>style.visibility</p:attrName>
                                        </p:attrNameLst>
                                      </p:cBhvr>
                                      <p:to>
                                        <p:strVal val="visible"/>
                                      </p:to>
                                    </p:set>
                                    <p:animEffect transition="in" filter="fade">
                                      <p:cBhvr>
                                        <p:cTn id="33" dur="1000"/>
                                        <p:tgtEl>
                                          <p:spTgt spid="4">
                                            <p:txEl>
                                              <p:pRg st="3" end="3"/>
                                            </p:txEl>
                                          </p:spTgt>
                                        </p:tgtEl>
                                      </p:cBhvr>
                                    </p:animEffect>
                                    <p:anim calcmode="lin" valueType="num">
                                      <p:cBhvr>
                                        <p:cTn id="34"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4">
                                            <p:txEl>
                                              <p:pRg st="4" end="4"/>
                                            </p:txEl>
                                          </p:spTgt>
                                        </p:tgtEl>
                                        <p:attrNameLst>
                                          <p:attrName>style.visibility</p:attrName>
                                        </p:attrNameLst>
                                      </p:cBhvr>
                                      <p:to>
                                        <p:strVal val="visible"/>
                                      </p:to>
                                    </p:set>
                                    <p:animEffect transition="in" filter="fade">
                                      <p:cBhvr>
                                        <p:cTn id="40" dur="1000"/>
                                        <p:tgtEl>
                                          <p:spTgt spid="4">
                                            <p:txEl>
                                              <p:pRg st="4" end="4"/>
                                            </p:txEl>
                                          </p:spTgt>
                                        </p:tgtEl>
                                      </p:cBhvr>
                                    </p:animEffect>
                                    <p:anim calcmode="lin" valueType="num">
                                      <p:cBhvr>
                                        <p:cTn id="41"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1" y="-661666"/>
            <a:ext cx="9518073" cy="807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4114800" y="4953000"/>
            <a:ext cx="4269439" cy="1446550"/>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88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Passion</a:t>
            </a:r>
            <a:endParaRPr lang="en-US" sz="88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6" name="TextBox 5"/>
          <p:cNvSpPr txBox="1"/>
          <p:nvPr/>
        </p:nvSpPr>
        <p:spPr>
          <a:xfrm>
            <a:off x="685800" y="1176332"/>
            <a:ext cx="7880291" cy="1815882"/>
          </a:xfrm>
          <a:prstGeom prst="rect">
            <a:avLst/>
          </a:prstGeom>
          <a:noFill/>
        </p:spPr>
        <p:txBody>
          <a:bodyPr wrap="square" rtlCol="0">
            <a:spAutoFit/>
          </a:bodyPr>
          <a:lstStyle/>
          <a:p>
            <a:r>
              <a:rPr lang="en-US" sz="7200" b="1" dirty="0" smtClean="0">
                <a:solidFill>
                  <a:schemeClr val="accent5">
                    <a:lumMod val="40000"/>
                    <a:lumOff val="60000"/>
                  </a:schemeClr>
                </a:solidFill>
                <a:effectLst>
                  <a:outerShdw blurRad="38100" dist="38100" dir="2700000" algn="tl">
                    <a:srgbClr val="000000">
                      <a:alpha val="43137"/>
                    </a:srgbClr>
                  </a:outerShdw>
                </a:effectLst>
              </a:rPr>
              <a:t>COMMITMENT</a:t>
            </a:r>
            <a:endParaRPr lang="en-US" sz="7200" b="1" dirty="0">
              <a:solidFill>
                <a:schemeClr val="accent5">
                  <a:lumMod val="40000"/>
                  <a:lumOff val="60000"/>
                </a:schemeClr>
              </a:solidFill>
              <a:effectLst>
                <a:outerShdw blurRad="38100" dist="38100" dir="2700000" algn="tl">
                  <a:srgbClr val="000000">
                    <a:alpha val="43137"/>
                  </a:srgbClr>
                </a:outerShdw>
              </a:effectLst>
            </a:endParaRPr>
          </a:p>
          <a:p>
            <a:endParaRPr lang="en-US" sz="4000" b="1" dirty="0">
              <a:solidFill>
                <a:schemeClr val="accent5">
                  <a:lumMod val="40000"/>
                  <a:lumOff val="60000"/>
                </a:schemeClr>
              </a:solidFill>
              <a:effectLst>
                <a:outerShdw blurRad="38100" dist="38100" dir="2700000" algn="tl">
                  <a:srgbClr val="000000">
                    <a:alpha val="43137"/>
                  </a:srgbClr>
                </a:outerShdw>
              </a:effectLst>
            </a:endParaRPr>
          </a:p>
        </p:txBody>
      </p:sp>
      <p:sp>
        <p:nvSpPr>
          <p:cNvPr id="7" name="TextBox 6"/>
          <p:cNvSpPr txBox="1"/>
          <p:nvPr/>
        </p:nvSpPr>
        <p:spPr>
          <a:xfrm>
            <a:off x="1188720" y="2286000"/>
            <a:ext cx="5334000" cy="3077766"/>
          </a:xfrm>
          <a:prstGeom prst="rect">
            <a:avLst/>
          </a:prstGeom>
          <a:noFill/>
        </p:spPr>
        <p:txBody>
          <a:bodyPr wrap="square" rtlCol="0">
            <a:spAutoFit/>
          </a:bodyPr>
          <a:lstStyle/>
          <a:p>
            <a:r>
              <a:rPr lang="en-US" sz="4400" b="1" dirty="0" smtClean="0">
                <a:solidFill>
                  <a:schemeClr val="tx2">
                    <a:lumMod val="20000"/>
                    <a:lumOff val="80000"/>
                  </a:schemeClr>
                </a:solidFill>
                <a:effectLst>
                  <a:outerShdw blurRad="38100" dist="38100" dir="2700000" algn="tl">
                    <a:srgbClr val="000000">
                      <a:alpha val="43137"/>
                    </a:srgbClr>
                  </a:outerShdw>
                </a:effectLst>
              </a:rPr>
              <a:t>Integrity</a:t>
            </a:r>
          </a:p>
          <a:p>
            <a:endParaRPr lang="en-US" sz="1200" b="1" dirty="0">
              <a:solidFill>
                <a:schemeClr val="tx2">
                  <a:lumMod val="20000"/>
                  <a:lumOff val="80000"/>
                </a:schemeClr>
              </a:solidFill>
              <a:effectLst>
                <a:outerShdw blurRad="38100" dist="38100" dir="2700000" algn="tl">
                  <a:srgbClr val="000000">
                    <a:alpha val="43137"/>
                  </a:srgbClr>
                </a:outerShdw>
              </a:effectLst>
            </a:endParaRPr>
          </a:p>
          <a:p>
            <a:r>
              <a:rPr lang="en-US" sz="4400" b="1" dirty="0">
                <a:solidFill>
                  <a:schemeClr val="tx2">
                    <a:lumMod val="20000"/>
                    <a:lumOff val="80000"/>
                  </a:schemeClr>
                </a:solidFill>
                <a:effectLst>
                  <a:outerShdw blurRad="38100" dist="38100" dir="2700000" algn="tl">
                    <a:srgbClr val="000000">
                      <a:alpha val="43137"/>
                    </a:srgbClr>
                  </a:outerShdw>
                </a:effectLst>
              </a:rPr>
              <a:t>“do all in the name of the Lord Jesus</a:t>
            </a:r>
            <a:r>
              <a:rPr lang="en-US" sz="4400" b="1" dirty="0" smtClean="0">
                <a:solidFill>
                  <a:schemeClr val="tx2">
                    <a:lumMod val="20000"/>
                    <a:lumOff val="80000"/>
                  </a:schemeClr>
                </a:solidFill>
                <a:effectLst>
                  <a:outerShdw blurRad="38100" dist="38100" dir="2700000" algn="tl">
                    <a:srgbClr val="000000">
                      <a:alpha val="43137"/>
                    </a:srgbClr>
                  </a:outerShdw>
                </a:effectLst>
              </a:rPr>
              <a:t>”</a:t>
            </a:r>
          </a:p>
          <a:p>
            <a:r>
              <a:rPr lang="en-US" sz="4400" b="1" dirty="0" smtClean="0">
                <a:solidFill>
                  <a:schemeClr val="tx2">
                    <a:lumMod val="20000"/>
                    <a:lumOff val="80000"/>
                  </a:schemeClr>
                </a:solidFill>
                <a:effectLst>
                  <a:outerShdw blurRad="38100" dist="38100" dir="2700000" algn="tl">
                    <a:srgbClr val="000000">
                      <a:alpha val="43137"/>
                    </a:srgbClr>
                  </a:outerShdw>
                </a:effectLst>
              </a:rPr>
              <a:t>Colossians 3:17b</a:t>
            </a:r>
            <a:endParaRPr lang="en-US" sz="4400" b="1" dirty="0">
              <a:solidFill>
                <a:schemeClr val="tx2">
                  <a:lumMod val="20000"/>
                  <a:lumOff val="8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6538492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1000"/>
                                        <p:tgtEl>
                                          <p:spTgt spid="7">
                                            <p:txEl>
                                              <p:pRg st="0" end="0"/>
                                            </p:txEl>
                                          </p:spTgt>
                                        </p:tgtEl>
                                      </p:cBhvr>
                                    </p:animEffect>
                                    <p:anim calcmode="lin" valueType="num">
                                      <p:cBhvr>
                                        <p:cTn id="13"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1000"/>
                                        <p:tgtEl>
                                          <p:spTgt spid="7">
                                            <p:txEl>
                                              <p:pRg st="2" end="2"/>
                                            </p:txEl>
                                          </p:spTgt>
                                        </p:tgtEl>
                                      </p:cBhvr>
                                    </p:animEffect>
                                    <p:anim calcmode="lin" valueType="num">
                                      <p:cBhvr>
                                        <p:cTn id="20"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7">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7">
                                            <p:txEl>
                                              <p:pRg st="3" end="3"/>
                                            </p:txEl>
                                          </p:spTgt>
                                        </p:tgtEl>
                                        <p:attrNameLst>
                                          <p:attrName>style.visibility</p:attrName>
                                        </p:attrNameLst>
                                      </p:cBhvr>
                                      <p:to>
                                        <p:strVal val="visible"/>
                                      </p:to>
                                    </p:set>
                                    <p:animEffect transition="in" filter="fade">
                                      <p:cBhvr>
                                        <p:cTn id="24" dur="1000"/>
                                        <p:tgtEl>
                                          <p:spTgt spid="7">
                                            <p:txEl>
                                              <p:pRg st="3" end="3"/>
                                            </p:txEl>
                                          </p:spTgt>
                                        </p:tgtEl>
                                      </p:cBhvr>
                                    </p:animEffect>
                                    <p:anim calcmode="lin" valueType="num">
                                      <p:cBhvr>
                                        <p:cTn id="25"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092" y="-1219200"/>
            <a:ext cx="9518073" cy="807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4419600" y="4982308"/>
            <a:ext cx="4269439" cy="1446550"/>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88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Passion</a:t>
            </a:r>
            <a:endParaRPr lang="en-US" sz="88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6" name="TextBox 5"/>
          <p:cNvSpPr txBox="1"/>
          <p:nvPr/>
        </p:nvSpPr>
        <p:spPr>
          <a:xfrm>
            <a:off x="685800" y="1176332"/>
            <a:ext cx="7880291" cy="1815882"/>
          </a:xfrm>
          <a:prstGeom prst="rect">
            <a:avLst/>
          </a:prstGeom>
          <a:noFill/>
        </p:spPr>
        <p:txBody>
          <a:bodyPr wrap="square" rtlCol="0">
            <a:spAutoFit/>
          </a:bodyPr>
          <a:lstStyle/>
          <a:p>
            <a:r>
              <a:rPr lang="en-US" sz="7200" b="1" dirty="0" smtClean="0">
                <a:solidFill>
                  <a:schemeClr val="accent5">
                    <a:lumMod val="40000"/>
                    <a:lumOff val="60000"/>
                  </a:schemeClr>
                </a:solidFill>
                <a:effectLst>
                  <a:outerShdw blurRad="38100" dist="38100" dir="2700000" algn="tl">
                    <a:srgbClr val="000000">
                      <a:alpha val="43137"/>
                    </a:srgbClr>
                  </a:outerShdw>
                </a:effectLst>
              </a:rPr>
              <a:t>GRATITUDE</a:t>
            </a:r>
            <a:endParaRPr lang="en-US" sz="7200" b="1" dirty="0">
              <a:solidFill>
                <a:schemeClr val="accent5">
                  <a:lumMod val="40000"/>
                  <a:lumOff val="60000"/>
                </a:schemeClr>
              </a:solidFill>
              <a:effectLst>
                <a:outerShdw blurRad="38100" dist="38100" dir="2700000" algn="tl">
                  <a:srgbClr val="000000">
                    <a:alpha val="43137"/>
                  </a:srgbClr>
                </a:outerShdw>
              </a:effectLst>
            </a:endParaRPr>
          </a:p>
          <a:p>
            <a:endParaRPr lang="en-US" sz="4000" b="1" dirty="0">
              <a:solidFill>
                <a:schemeClr val="accent5">
                  <a:lumMod val="40000"/>
                  <a:lumOff val="60000"/>
                </a:schemeClr>
              </a:solidFill>
              <a:effectLst>
                <a:outerShdw blurRad="38100" dist="38100" dir="2700000" algn="tl">
                  <a:srgbClr val="000000">
                    <a:alpha val="43137"/>
                  </a:srgbClr>
                </a:outerShdw>
              </a:effectLst>
            </a:endParaRPr>
          </a:p>
        </p:txBody>
      </p:sp>
      <p:sp>
        <p:nvSpPr>
          <p:cNvPr id="4" name="TextBox 3"/>
          <p:cNvSpPr txBox="1"/>
          <p:nvPr/>
        </p:nvSpPr>
        <p:spPr>
          <a:xfrm>
            <a:off x="685800" y="2407439"/>
            <a:ext cx="8458200" cy="3539430"/>
          </a:xfrm>
          <a:prstGeom prst="rect">
            <a:avLst/>
          </a:prstGeom>
          <a:noFill/>
        </p:spPr>
        <p:txBody>
          <a:bodyPr wrap="square" rtlCol="0">
            <a:spAutoFit/>
          </a:bodyPr>
          <a:lstStyle/>
          <a:p>
            <a:r>
              <a:rPr lang="en-US" sz="3200" b="1" dirty="0" smtClean="0">
                <a:solidFill>
                  <a:schemeClr val="tx2">
                    <a:lumMod val="20000"/>
                    <a:lumOff val="80000"/>
                  </a:schemeClr>
                </a:solidFill>
              </a:rPr>
              <a:t>“We are His workmanship” </a:t>
            </a:r>
            <a:endParaRPr lang="en-US" sz="3200" b="1" dirty="0" smtClean="0">
              <a:solidFill>
                <a:schemeClr val="tx2">
                  <a:lumMod val="20000"/>
                  <a:lumOff val="80000"/>
                </a:schemeClr>
              </a:solidFill>
            </a:endParaRPr>
          </a:p>
          <a:p>
            <a:r>
              <a:rPr lang="en-US" sz="3200" b="1" dirty="0" smtClean="0">
                <a:solidFill>
                  <a:schemeClr val="tx2">
                    <a:lumMod val="20000"/>
                    <a:lumOff val="80000"/>
                  </a:schemeClr>
                </a:solidFill>
              </a:rPr>
              <a:t>Ephesians 3:10a</a:t>
            </a:r>
            <a:endParaRPr lang="en-US" sz="3200" b="1" dirty="0" smtClean="0">
              <a:solidFill>
                <a:schemeClr val="tx2">
                  <a:lumMod val="20000"/>
                  <a:lumOff val="80000"/>
                </a:schemeClr>
              </a:solidFill>
            </a:endParaRPr>
          </a:p>
          <a:p>
            <a:r>
              <a:rPr lang="en-US" sz="3200" b="1" dirty="0" smtClean="0">
                <a:solidFill>
                  <a:schemeClr val="tx2">
                    <a:lumMod val="20000"/>
                    <a:lumOff val="80000"/>
                  </a:schemeClr>
                </a:solidFill>
              </a:rPr>
              <a:t>“You are complete in Him” </a:t>
            </a:r>
            <a:endParaRPr lang="en-US" sz="3200" b="1" dirty="0" smtClean="0">
              <a:solidFill>
                <a:schemeClr val="tx2">
                  <a:lumMod val="20000"/>
                  <a:lumOff val="80000"/>
                </a:schemeClr>
              </a:solidFill>
            </a:endParaRPr>
          </a:p>
          <a:p>
            <a:r>
              <a:rPr lang="en-US" sz="3200" b="1" dirty="0" smtClean="0">
                <a:solidFill>
                  <a:schemeClr val="tx2">
                    <a:lumMod val="20000"/>
                    <a:lumOff val="80000"/>
                  </a:schemeClr>
                </a:solidFill>
              </a:rPr>
              <a:t>Colossians </a:t>
            </a:r>
            <a:r>
              <a:rPr lang="en-US" sz="3200" b="1" dirty="0" smtClean="0">
                <a:solidFill>
                  <a:schemeClr val="tx2">
                    <a:lumMod val="20000"/>
                    <a:lumOff val="80000"/>
                  </a:schemeClr>
                </a:solidFill>
              </a:rPr>
              <a:t>2:10</a:t>
            </a:r>
          </a:p>
          <a:p>
            <a:r>
              <a:rPr lang="en-US" sz="3200" b="1" dirty="0" smtClean="0">
                <a:solidFill>
                  <a:schemeClr val="tx2">
                    <a:lumMod val="20000"/>
                    <a:lumOff val="80000"/>
                  </a:schemeClr>
                </a:solidFill>
              </a:rPr>
              <a:t>“He made us alive together with Him” </a:t>
            </a:r>
            <a:endParaRPr lang="en-US" sz="3200" b="1" dirty="0" smtClean="0">
              <a:solidFill>
                <a:schemeClr val="tx2">
                  <a:lumMod val="20000"/>
                  <a:lumOff val="80000"/>
                </a:schemeClr>
              </a:solidFill>
            </a:endParaRPr>
          </a:p>
          <a:p>
            <a:r>
              <a:rPr lang="en-US" sz="3200" b="1" dirty="0" smtClean="0">
                <a:solidFill>
                  <a:schemeClr val="tx2">
                    <a:lumMod val="20000"/>
                    <a:lumOff val="80000"/>
                  </a:schemeClr>
                </a:solidFill>
              </a:rPr>
              <a:t>Colossians 2:13b</a:t>
            </a:r>
            <a:endParaRPr lang="en-US" sz="3200" b="1" dirty="0" smtClean="0">
              <a:solidFill>
                <a:schemeClr val="tx2">
                  <a:lumMod val="20000"/>
                  <a:lumOff val="80000"/>
                </a:schemeClr>
              </a:solidFill>
            </a:endParaRPr>
          </a:p>
          <a:p>
            <a:endParaRPr lang="en-US" sz="3200" b="1" dirty="0">
              <a:solidFill>
                <a:schemeClr val="tx2">
                  <a:lumMod val="20000"/>
                  <a:lumOff val="80000"/>
                </a:schemeClr>
              </a:solidFill>
            </a:endParaRPr>
          </a:p>
        </p:txBody>
      </p:sp>
    </p:spTree>
    <p:extLst>
      <p:ext uri="{BB962C8B-B14F-4D97-AF65-F5344CB8AC3E}">
        <p14:creationId xmlns:p14="http://schemas.microsoft.com/office/powerpoint/2010/main" val="149276981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1000"/>
                                        <p:tgtEl>
                                          <p:spTgt spid="4">
                                            <p:txEl>
                                              <p:pRg st="0" end="0"/>
                                            </p:txEl>
                                          </p:spTgt>
                                        </p:tgtEl>
                                      </p:cBhvr>
                                    </p:animEffect>
                                    <p:anim calcmode="lin" valueType="num">
                                      <p:cBhvr>
                                        <p:cTn id="13"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Effect transition="in" filter="fade">
                                      <p:cBhvr>
                                        <p:cTn id="19" dur="1000"/>
                                        <p:tgtEl>
                                          <p:spTgt spid="4">
                                            <p:txEl>
                                              <p:pRg st="1" end="1"/>
                                            </p:txEl>
                                          </p:spTgt>
                                        </p:tgtEl>
                                      </p:cBhvr>
                                    </p:animEffect>
                                    <p:anim calcmode="lin" valueType="num">
                                      <p:cBhvr>
                                        <p:cTn id="20"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4">
                                            <p:txEl>
                                              <p:pRg st="2" end="2"/>
                                            </p:txEl>
                                          </p:spTgt>
                                        </p:tgtEl>
                                        <p:attrNameLst>
                                          <p:attrName>style.visibility</p:attrName>
                                        </p:attrNameLst>
                                      </p:cBhvr>
                                      <p:to>
                                        <p:strVal val="visible"/>
                                      </p:to>
                                    </p:set>
                                    <p:animEffect transition="in" filter="fade">
                                      <p:cBhvr>
                                        <p:cTn id="26" dur="1000"/>
                                        <p:tgtEl>
                                          <p:spTgt spid="4">
                                            <p:txEl>
                                              <p:pRg st="2" end="2"/>
                                            </p:txEl>
                                          </p:spTgt>
                                        </p:tgtEl>
                                      </p:cBhvr>
                                    </p:animEffect>
                                    <p:anim calcmode="lin" valueType="num">
                                      <p:cBhvr>
                                        <p:cTn id="27"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4">
                                            <p:txEl>
                                              <p:pRg st="3" end="3"/>
                                            </p:txEl>
                                          </p:spTgt>
                                        </p:tgtEl>
                                        <p:attrNameLst>
                                          <p:attrName>style.visibility</p:attrName>
                                        </p:attrNameLst>
                                      </p:cBhvr>
                                      <p:to>
                                        <p:strVal val="visible"/>
                                      </p:to>
                                    </p:set>
                                    <p:animEffect transition="in" filter="fade">
                                      <p:cBhvr>
                                        <p:cTn id="33" dur="1000"/>
                                        <p:tgtEl>
                                          <p:spTgt spid="4">
                                            <p:txEl>
                                              <p:pRg st="3" end="3"/>
                                            </p:txEl>
                                          </p:spTgt>
                                        </p:tgtEl>
                                      </p:cBhvr>
                                    </p:animEffect>
                                    <p:anim calcmode="lin" valueType="num">
                                      <p:cBhvr>
                                        <p:cTn id="34"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4">
                                            <p:txEl>
                                              <p:pRg st="4" end="4"/>
                                            </p:txEl>
                                          </p:spTgt>
                                        </p:tgtEl>
                                        <p:attrNameLst>
                                          <p:attrName>style.visibility</p:attrName>
                                        </p:attrNameLst>
                                      </p:cBhvr>
                                      <p:to>
                                        <p:strVal val="visible"/>
                                      </p:to>
                                    </p:set>
                                    <p:animEffect transition="in" filter="fade">
                                      <p:cBhvr>
                                        <p:cTn id="40" dur="1000"/>
                                        <p:tgtEl>
                                          <p:spTgt spid="4">
                                            <p:txEl>
                                              <p:pRg st="4" end="4"/>
                                            </p:txEl>
                                          </p:spTgt>
                                        </p:tgtEl>
                                      </p:cBhvr>
                                    </p:animEffect>
                                    <p:anim calcmode="lin" valueType="num">
                                      <p:cBhvr>
                                        <p:cTn id="41"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4">
                                            <p:txEl>
                                              <p:pRg st="5" end="5"/>
                                            </p:txEl>
                                          </p:spTgt>
                                        </p:tgtEl>
                                        <p:attrNameLst>
                                          <p:attrName>style.visibility</p:attrName>
                                        </p:attrNameLst>
                                      </p:cBhvr>
                                      <p:to>
                                        <p:strVal val="visible"/>
                                      </p:to>
                                    </p:set>
                                    <p:animEffect transition="in" filter="fade">
                                      <p:cBhvr>
                                        <p:cTn id="47" dur="1000"/>
                                        <p:tgtEl>
                                          <p:spTgt spid="4">
                                            <p:txEl>
                                              <p:pRg st="5" end="5"/>
                                            </p:txEl>
                                          </p:spTgt>
                                        </p:tgtEl>
                                      </p:cBhvr>
                                    </p:animEffect>
                                    <p:anim calcmode="lin" valueType="num">
                                      <p:cBhvr>
                                        <p:cTn id="48"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4073" y="-432256"/>
            <a:ext cx="9518073" cy="807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4191000" y="5181600"/>
            <a:ext cx="4269439" cy="1446550"/>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88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Passion</a:t>
            </a:r>
            <a:endParaRPr lang="en-US" sz="88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6" name="TextBox 5"/>
          <p:cNvSpPr txBox="1"/>
          <p:nvPr/>
        </p:nvSpPr>
        <p:spPr>
          <a:xfrm>
            <a:off x="696351" y="1281219"/>
            <a:ext cx="5029200" cy="1107996"/>
          </a:xfrm>
          <a:prstGeom prst="rect">
            <a:avLst/>
          </a:prstGeom>
          <a:noFill/>
        </p:spPr>
        <p:txBody>
          <a:bodyPr wrap="square" rtlCol="0">
            <a:spAutoFit/>
          </a:bodyPr>
          <a:lstStyle/>
          <a:p>
            <a:r>
              <a:rPr lang="en-US" sz="6600" b="1" dirty="0" smtClean="0">
                <a:solidFill>
                  <a:schemeClr val="accent5">
                    <a:lumMod val="40000"/>
                    <a:lumOff val="60000"/>
                  </a:schemeClr>
                </a:solidFill>
                <a:effectLst>
                  <a:outerShdw blurRad="38100" dist="38100" dir="2700000" algn="tl">
                    <a:srgbClr val="000000">
                      <a:alpha val="43137"/>
                    </a:srgbClr>
                  </a:outerShdw>
                </a:effectLst>
              </a:rPr>
              <a:t>Passion</a:t>
            </a:r>
            <a:endParaRPr lang="en-US" sz="6600" b="1" dirty="0">
              <a:solidFill>
                <a:schemeClr val="accent5">
                  <a:lumMod val="40000"/>
                  <a:lumOff val="60000"/>
                </a:schemeClr>
              </a:solidFill>
              <a:effectLst>
                <a:outerShdw blurRad="38100" dist="38100" dir="2700000" algn="tl">
                  <a:srgbClr val="000000">
                    <a:alpha val="43137"/>
                  </a:srgbClr>
                </a:outerShdw>
              </a:effectLst>
            </a:endParaRPr>
          </a:p>
        </p:txBody>
      </p:sp>
      <p:sp>
        <p:nvSpPr>
          <p:cNvPr id="4" name="TextBox 3"/>
          <p:cNvSpPr txBox="1"/>
          <p:nvPr/>
        </p:nvSpPr>
        <p:spPr>
          <a:xfrm>
            <a:off x="325261" y="2209800"/>
            <a:ext cx="8119403" cy="4154984"/>
          </a:xfrm>
          <a:prstGeom prst="rect">
            <a:avLst/>
          </a:prstGeom>
          <a:noFill/>
        </p:spPr>
        <p:txBody>
          <a:bodyPr wrap="square" rtlCol="0">
            <a:spAutoFit/>
          </a:bodyPr>
          <a:lstStyle/>
          <a:p>
            <a:r>
              <a:rPr lang="en-US" sz="6600" b="1" dirty="0" smtClean="0">
                <a:solidFill>
                  <a:schemeClr val="accent5">
                    <a:lumMod val="40000"/>
                    <a:lumOff val="60000"/>
                  </a:schemeClr>
                </a:solidFill>
                <a:effectLst>
                  <a:outerShdw blurRad="38100" dist="38100" dir="2700000" algn="tl">
                    <a:srgbClr val="000000">
                      <a:alpha val="43137"/>
                    </a:srgbClr>
                  </a:outerShdw>
                </a:effectLst>
              </a:rPr>
              <a:t>No matter how your passion is found or </a:t>
            </a:r>
            <a:r>
              <a:rPr lang="en-US" sz="6600" b="1" dirty="0" smtClean="0">
                <a:solidFill>
                  <a:schemeClr val="accent5">
                    <a:lumMod val="40000"/>
                    <a:lumOff val="60000"/>
                  </a:schemeClr>
                </a:solidFill>
                <a:effectLst>
                  <a:outerShdw blurRad="38100" dist="38100" dir="2700000" algn="tl">
                    <a:srgbClr val="000000">
                      <a:alpha val="43137"/>
                    </a:srgbClr>
                  </a:outerShdw>
                </a:effectLst>
              </a:rPr>
              <a:t>inspired </a:t>
            </a:r>
            <a:r>
              <a:rPr lang="en-US" sz="6600" b="1" dirty="0" smtClean="0">
                <a:solidFill>
                  <a:schemeClr val="accent5">
                    <a:lumMod val="40000"/>
                    <a:lumOff val="60000"/>
                  </a:schemeClr>
                </a:solidFill>
                <a:effectLst>
                  <a:outerShdw blurRad="38100" dist="38100" dir="2700000" algn="tl">
                    <a:srgbClr val="000000">
                      <a:alpha val="43137"/>
                    </a:srgbClr>
                  </a:outerShdw>
                </a:effectLst>
              </a:rPr>
              <a:t>find it and act upon </a:t>
            </a:r>
            <a:r>
              <a:rPr lang="en-US" sz="6600" b="1" dirty="0" smtClean="0">
                <a:solidFill>
                  <a:schemeClr val="accent5">
                    <a:lumMod val="40000"/>
                    <a:lumOff val="60000"/>
                  </a:schemeClr>
                </a:solidFill>
                <a:effectLst>
                  <a:outerShdw blurRad="38100" dist="38100" dir="2700000" algn="tl">
                    <a:srgbClr val="000000">
                      <a:alpha val="43137"/>
                    </a:srgbClr>
                  </a:outerShdw>
                </a:effectLst>
              </a:rPr>
              <a:t>it.</a:t>
            </a:r>
            <a:endParaRPr lang="en-US" sz="6600" b="1" dirty="0">
              <a:solidFill>
                <a:schemeClr val="accent5">
                  <a:lumMod val="40000"/>
                  <a:lumOff val="6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79175569"/>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5894154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2642</TotalTime>
  <Words>787</Words>
  <Application>Microsoft Office PowerPoint</Application>
  <PresentationFormat>On-screen Show (4:3)</PresentationFormat>
  <Paragraphs>71</Paragraphs>
  <Slides>9</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VCI</dc:creator>
  <cp:lastModifiedBy>Shawn LaVergne</cp:lastModifiedBy>
  <cp:revision>58</cp:revision>
  <dcterms:created xsi:type="dcterms:W3CDTF">2013-01-19T04:20:10Z</dcterms:created>
  <dcterms:modified xsi:type="dcterms:W3CDTF">2016-10-09T02:19:03Z</dcterms:modified>
</cp:coreProperties>
</file>