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58" r:id="rId5"/>
    <p:sldId id="259" r:id="rId6"/>
    <p:sldId id="260" r:id="rId7"/>
    <p:sldId id="261"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79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7E9F02-E6AD-4780-970D-9D04895F28CA}"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3A6A2-D826-4BCC-A660-98E1AB9702AF}" type="slidenum">
              <a:rPr lang="en-US" smtClean="0"/>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E9F02-E6AD-4780-970D-9D04895F28CA}"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3A6A2-D826-4BCC-A660-98E1AB9702AF}" type="slidenum">
              <a:rPr lang="en-US" smtClean="0"/>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E9F02-E6AD-4780-970D-9D04895F28CA}"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3A6A2-D826-4BCC-A660-98E1AB9702AF}" type="slidenum">
              <a:rPr lang="en-US" smtClean="0"/>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E9F02-E6AD-4780-970D-9D04895F28CA}"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3A6A2-D826-4BCC-A660-98E1AB9702AF}" type="slidenum">
              <a:rPr lang="en-US" smtClean="0"/>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7E9F02-E6AD-4780-970D-9D04895F28CA}"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3A6A2-D826-4BCC-A660-98E1AB9702AF}" type="slidenum">
              <a:rPr lang="en-US" smtClean="0"/>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7E9F02-E6AD-4780-970D-9D04895F28CA}"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3A6A2-D826-4BCC-A660-98E1AB9702AF}" type="slidenum">
              <a:rPr lang="en-US" smtClean="0"/>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7E9F02-E6AD-4780-970D-9D04895F28CA}"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B3A6A2-D826-4BCC-A660-98E1AB9702AF}" type="slidenum">
              <a:rPr lang="en-US" smtClean="0"/>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7E9F02-E6AD-4780-970D-9D04895F28CA}"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B3A6A2-D826-4BCC-A660-98E1AB9702AF}" type="slidenum">
              <a:rPr lang="en-US" smtClean="0"/>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E9F02-E6AD-4780-970D-9D04895F28CA}"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B3A6A2-D826-4BCC-A660-98E1AB9702AF}" type="slidenum">
              <a:rPr lang="en-US" smtClean="0"/>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E9F02-E6AD-4780-970D-9D04895F28CA}"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3A6A2-D826-4BCC-A660-98E1AB9702AF}" type="slidenum">
              <a:rPr lang="en-US" smtClean="0"/>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E9F02-E6AD-4780-970D-9D04895F28CA}"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3A6A2-D826-4BCC-A660-98E1AB9702AF}" type="slidenum">
              <a:rPr lang="en-US" smtClean="0"/>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E9F02-E6AD-4780-970D-9D04895F28CA}" type="datetimeFigureOut">
              <a:rPr lang="en-US" smtClean="0"/>
              <a:t>10/10/2016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3A6A2-D826-4BCC-A660-98E1AB9702A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6635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ptical illusions faces"/>
          <p:cNvPicPr>
            <a:picLocks noChangeAspect="1" noChangeArrowheads="1"/>
          </p:cNvPicPr>
          <p:nvPr/>
        </p:nvPicPr>
        <p:blipFill>
          <a:blip r:embed="rId2" cstate="print"/>
          <a:srcRect/>
          <a:stretch>
            <a:fillRect/>
          </a:stretch>
        </p:blipFill>
        <p:spPr bwMode="auto">
          <a:xfrm>
            <a:off x="1371600" y="685800"/>
            <a:ext cx="6477000" cy="4876800"/>
          </a:xfrm>
          <a:prstGeom prst="rect">
            <a:avLst/>
          </a:prstGeom>
          <a:ln>
            <a:noFill/>
          </a:ln>
          <a:effectLst>
            <a:softEdge rad="112500"/>
          </a:effectLst>
        </p:spPr>
      </p:pic>
      <p:sp>
        <p:nvSpPr>
          <p:cNvPr id="5" name="Rectangle 4"/>
          <p:cNvSpPr/>
          <p:nvPr/>
        </p:nvSpPr>
        <p:spPr>
          <a:xfrm>
            <a:off x="0" y="5715000"/>
            <a:ext cx="9144000" cy="461665"/>
          </a:xfrm>
          <a:prstGeom prst="rect">
            <a:avLst/>
          </a:prstGeom>
        </p:spPr>
        <p:txBody>
          <a:bodyPr wrap="square">
            <a:spAutoFit/>
          </a:bodyPr>
          <a:lstStyle/>
          <a:p>
            <a:pPr algn="ctr"/>
            <a:r>
              <a:rPr lang="en-US" sz="2400" b="1" dirty="0">
                <a:solidFill>
                  <a:srgbClr val="7030A0"/>
                </a:solidFill>
                <a:latin typeface="Times New Roman" panose="02020603050405020304" pitchFamily="18" charset="0"/>
                <a:cs typeface="Times New Roman" panose="02020603050405020304" pitchFamily="18" charset="0"/>
              </a:rPr>
              <a:t> It’s all in the </a:t>
            </a:r>
            <a:r>
              <a:rPr lang="en-US" sz="2400" b="1" i="1" dirty="0">
                <a:solidFill>
                  <a:srgbClr val="7030A0"/>
                </a:solidFill>
                <a:latin typeface="Times New Roman" panose="02020603050405020304" pitchFamily="18" charset="0"/>
                <a:cs typeface="Times New Roman" panose="02020603050405020304" pitchFamily="18" charset="0"/>
              </a:rPr>
              <a:t>‘eye of the beholder’</a:t>
            </a:r>
            <a:r>
              <a:rPr lang="en-US" sz="2400" b="1" dirty="0">
                <a:solidFill>
                  <a:srgbClr val="7030A0"/>
                </a:solidFill>
                <a:latin typeface="Times New Roman" panose="02020603050405020304" pitchFamily="18" charset="0"/>
                <a:cs typeface="Times New Roman" panose="02020603050405020304" pitchFamily="18" charset="0"/>
              </a:rPr>
              <a:t>—or is it? </a:t>
            </a: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god of this world has blinded"/>
          <p:cNvPicPr>
            <a:picLocks noChangeAspect="1" noChangeArrowheads="1"/>
          </p:cNvPicPr>
          <p:nvPr/>
        </p:nvPicPr>
        <p:blipFill>
          <a:blip r:embed="rId2" cstate="print"/>
          <a:srcRect/>
          <a:stretch>
            <a:fillRect/>
          </a:stretch>
        </p:blipFill>
        <p:spPr bwMode="auto">
          <a:xfrm>
            <a:off x="2103120" y="304800"/>
            <a:ext cx="4873633" cy="54864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0" y="5943600"/>
            <a:ext cx="9144000" cy="646331"/>
          </a:xfrm>
          <a:prstGeom prst="rect">
            <a:avLst/>
          </a:prstGeom>
        </p:spPr>
        <p:txBody>
          <a:bodyPr wrap="square">
            <a:spAutoFit/>
          </a:bodyPr>
          <a:lstStyle/>
          <a:p>
            <a:pPr algn="ctr"/>
            <a:r>
              <a:rPr lang="en-US" sz="1200" b="1" i="1" dirty="0" smtClean="0"/>
              <a:t>“</a:t>
            </a:r>
            <a:r>
              <a:rPr lang="en-US" sz="1200" b="1" i="1" dirty="0"/>
              <a:t>Satan, who is the god of this world, has blinded the minds of those who don't believe. They are unable to see the glorious light of the </a:t>
            </a:r>
            <a:r>
              <a:rPr lang="en-US" sz="1200" b="1" i="1" dirty="0" smtClean="0"/>
              <a:t/>
            </a:r>
            <a:br>
              <a:rPr lang="en-US" sz="1200" b="1" i="1" dirty="0" smtClean="0"/>
            </a:br>
            <a:r>
              <a:rPr lang="en-US" sz="1200" b="1" i="1" dirty="0" smtClean="0"/>
              <a:t>Good </a:t>
            </a:r>
            <a:r>
              <a:rPr lang="en-US" sz="1200" b="1" i="1" dirty="0"/>
              <a:t>News. They don't understand this message about the glory of Christ, who is the exact likeness of God.” </a:t>
            </a:r>
            <a:endParaRPr lang="en-US" sz="1200" b="1" i="1" dirty="0" smtClean="0"/>
          </a:p>
          <a:p>
            <a:pPr algn="ctr"/>
            <a:r>
              <a:rPr lang="en-US" sz="1200" b="1" dirty="0"/>
              <a:t>(II Corinthians 4:4)</a:t>
            </a:r>
            <a:endParaRPr lang="en-US" sz="1200" dirty="0"/>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a:solidFill>
                    <a:schemeClr val="tx1"/>
                  </a:solidFill>
                </a:ln>
                <a:solidFill>
                  <a:srgbClr val="C00000"/>
                </a:solidFill>
              </a:rPr>
              <a:t>THE FOUR WRONG PERSPECTIVES</a:t>
            </a:r>
            <a:endParaRPr lang="en-US" b="1" dirty="0">
              <a:ln>
                <a:solidFill>
                  <a:schemeClr val="tx1"/>
                </a:solidFill>
              </a:ln>
              <a:solidFill>
                <a:srgbClr val="C00000"/>
              </a:solidFill>
            </a:endParaRPr>
          </a:p>
        </p:txBody>
      </p:sp>
      <p:sp>
        <p:nvSpPr>
          <p:cNvPr id="7" name="Rectangle 6"/>
          <p:cNvSpPr/>
          <p:nvPr/>
        </p:nvSpPr>
        <p:spPr>
          <a:xfrm>
            <a:off x="2286000" y="1600200"/>
            <a:ext cx="4572000" cy="923330"/>
          </a:xfrm>
          <a:prstGeom prst="rect">
            <a:avLst/>
          </a:prstGeom>
        </p:spPr>
        <p:txBody>
          <a:bodyPr>
            <a:spAutoFit/>
          </a:bodyPr>
          <a:lstStyle/>
          <a:p>
            <a:r>
              <a:rPr lang="en-US" b="1" u="sng" dirty="0" smtClean="0">
                <a:solidFill>
                  <a:srgbClr val="C00000"/>
                </a:solidFill>
              </a:rPr>
              <a:t>Myopia</a:t>
            </a:r>
            <a:r>
              <a:rPr lang="en-US" dirty="0" smtClean="0"/>
              <a:t> is </a:t>
            </a:r>
            <a:r>
              <a:rPr lang="en-US" dirty="0"/>
              <a:t>a certain nearsightedness that also infers a lack of imagination, foresight, or intellectual insight. </a:t>
            </a:r>
          </a:p>
        </p:txBody>
      </p:sp>
      <p:sp>
        <p:nvSpPr>
          <p:cNvPr id="8" name="Rectangle 7"/>
          <p:cNvSpPr/>
          <p:nvPr/>
        </p:nvSpPr>
        <p:spPr>
          <a:xfrm>
            <a:off x="2286000" y="2743200"/>
            <a:ext cx="4572000" cy="923330"/>
          </a:xfrm>
          <a:prstGeom prst="rect">
            <a:avLst/>
          </a:prstGeom>
        </p:spPr>
        <p:txBody>
          <a:bodyPr wrap="square">
            <a:spAutoFit/>
          </a:bodyPr>
          <a:lstStyle/>
          <a:p>
            <a:r>
              <a:rPr lang="en-US" b="1" u="sng" dirty="0">
                <a:solidFill>
                  <a:srgbClr val="C00000"/>
                </a:solidFill>
              </a:rPr>
              <a:t>Illusion</a:t>
            </a:r>
            <a:r>
              <a:rPr lang="en-US" dirty="0"/>
              <a:t> is a distortion of the senses, dissimulating how the brain normally organizes and interprets sensory stimulation.  </a:t>
            </a:r>
          </a:p>
        </p:txBody>
      </p:sp>
      <p:sp>
        <p:nvSpPr>
          <p:cNvPr id="9" name="Rectangle 8"/>
          <p:cNvSpPr/>
          <p:nvPr/>
        </p:nvSpPr>
        <p:spPr>
          <a:xfrm>
            <a:off x="2286000" y="3886200"/>
            <a:ext cx="4572000" cy="369332"/>
          </a:xfrm>
          <a:prstGeom prst="rect">
            <a:avLst/>
          </a:prstGeom>
        </p:spPr>
        <p:txBody>
          <a:bodyPr wrap="square">
            <a:spAutoFit/>
          </a:bodyPr>
          <a:lstStyle/>
          <a:p>
            <a:r>
              <a:rPr lang="en-US" b="1" u="sng" dirty="0">
                <a:solidFill>
                  <a:srgbClr val="C00000"/>
                </a:solidFill>
              </a:rPr>
              <a:t>Delusion</a:t>
            </a:r>
            <a:r>
              <a:rPr lang="en-US" dirty="0"/>
              <a:t> </a:t>
            </a:r>
            <a:r>
              <a:rPr lang="en-US" dirty="0" smtClean="0"/>
              <a:t> </a:t>
            </a:r>
            <a:r>
              <a:rPr lang="en-US" dirty="0"/>
              <a:t>is a condition of utter </a:t>
            </a:r>
            <a:r>
              <a:rPr lang="en-US" dirty="0" smtClean="0"/>
              <a:t>denial of reality. </a:t>
            </a:r>
            <a:endParaRPr lang="en-US" dirty="0"/>
          </a:p>
        </p:txBody>
      </p:sp>
      <p:sp>
        <p:nvSpPr>
          <p:cNvPr id="10" name="Rectangle 9"/>
          <p:cNvSpPr/>
          <p:nvPr/>
        </p:nvSpPr>
        <p:spPr>
          <a:xfrm>
            <a:off x="2286000" y="4690872"/>
            <a:ext cx="4572000" cy="369332"/>
          </a:xfrm>
          <a:prstGeom prst="rect">
            <a:avLst/>
          </a:prstGeom>
        </p:spPr>
        <p:txBody>
          <a:bodyPr wrap="square">
            <a:spAutoFit/>
          </a:bodyPr>
          <a:lstStyle/>
          <a:p>
            <a:r>
              <a:rPr lang="en-US" b="1" u="sng" dirty="0" smtClean="0">
                <a:solidFill>
                  <a:srgbClr val="C00000"/>
                </a:solidFill>
              </a:rPr>
              <a:t>Deception</a:t>
            </a:r>
            <a:r>
              <a:rPr lang="en-US" dirty="0" smtClean="0"/>
              <a:t> </a:t>
            </a:r>
            <a:r>
              <a:rPr lang="en-US" dirty="0" smtClean="0"/>
              <a:t>is a lie that cannot die!</a:t>
            </a:r>
            <a:endParaRPr 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false miracles"/>
          <p:cNvPicPr>
            <a:picLocks noChangeAspect="1" noChangeArrowheads="1"/>
          </p:cNvPicPr>
          <p:nvPr/>
        </p:nvPicPr>
        <p:blipFill>
          <a:blip r:embed="rId2" cstate="print"/>
          <a:srcRect/>
          <a:stretch>
            <a:fillRect/>
          </a:stretch>
        </p:blipFill>
        <p:spPr bwMode="auto">
          <a:xfrm>
            <a:off x="685800" y="762000"/>
            <a:ext cx="7772400" cy="3657600"/>
          </a:xfrm>
          <a:prstGeom prst="rect">
            <a:avLst/>
          </a:prstGeom>
          <a:noFill/>
        </p:spPr>
      </p:pic>
      <p:sp>
        <p:nvSpPr>
          <p:cNvPr id="3" name="Rectangle 2"/>
          <p:cNvSpPr/>
          <p:nvPr/>
        </p:nvSpPr>
        <p:spPr>
          <a:xfrm rot="10800000" flipV="1">
            <a:off x="457881" y="4572000"/>
            <a:ext cx="8228318" cy="1754326"/>
          </a:xfrm>
          <a:prstGeom prst="rect">
            <a:avLst/>
          </a:prstGeom>
        </p:spPr>
        <p:txBody>
          <a:bodyPr wrap="square">
            <a:spAutoFit/>
          </a:bodyPr>
          <a:lstStyle/>
          <a:p>
            <a:pPr algn="ctr"/>
            <a:r>
              <a:rPr lang="en-US" b="1" i="1" dirty="0">
                <a:latin typeface="Times New Roman" panose="02020603050405020304" pitchFamily="18" charset="0"/>
                <a:cs typeface="Times New Roman" panose="02020603050405020304" pitchFamily="18" charset="0"/>
              </a:rPr>
              <a:t>“So then, just as you received Christ Jesus as Lord, continue to live your lives in Him, </a:t>
            </a:r>
            <a:r>
              <a:rPr lang="en-US" b="1" i="1" baseline="30000"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rooted and built up in Him, strengthened in the faith as you were taught, and overflowing with thankfulness. See to it that no one takes you captive through hollow and deceptive philosophy, which depends on human tradition and the elemental spiritual forces of this world rather than on Christ</a:t>
            </a:r>
            <a:r>
              <a:rPr lang="en-US" b="1" i="1" dirty="0" smtClean="0">
                <a:latin typeface="Times New Roman" panose="02020603050405020304" pitchFamily="18" charset="0"/>
                <a:cs typeface="Times New Roman" panose="02020603050405020304" pitchFamily="18" charset="0"/>
              </a:rPr>
              <a:t>.”</a:t>
            </a:r>
          </a:p>
          <a:p>
            <a:pPr algn="ctr"/>
            <a:r>
              <a:rPr lang="en-US" b="1" dirty="0">
                <a:solidFill>
                  <a:srgbClr val="C00000"/>
                </a:solidFill>
                <a:latin typeface="Times New Roman" panose="02020603050405020304" pitchFamily="18" charset="0"/>
                <a:cs typeface="Times New Roman" panose="02020603050405020304" pitchFamily="18" charset="0"/>
              </a:rPr>
              <a:t>Colossians</a:t>
            </a:r>
            <a:r>
              <a:rPr lang="en-US" b="1" dirty="0" smtClean="0">
                <a:solidFill>
                  <a:srgbClr val="C00000"/>
                </a:solidFill>
                <a:latin typeface="Times New Roman" panose="02020603050405020304" pitchFamily="18" charset="0"/>
                <a:cs typeface="Times New Roman" panose="02020603050405020304" pitchFamily="18" charset="0"/>
              </a:rPr>
              <a:t> 2:6-8</a:t>
            </a:r>
            <a:endParaRPr lang="en-US"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cockeyed"/>
          <p:cNvPicPr>
            <a:picLocks noChangeAspect="1" noChangeArrowheads="1"/>
          </p:cNvPicPr>
          <p:nvPr/>
        </p:nvPicPr>
        <p:blipFill>
          <a:blip r:embed="rId2" cstate="print"/>
          <a:srcRect/>
          <a:stretch>
            <a:fillRect/>
          </a:stretch>
        </p:blipFill>
        <p:spPr bwMode="auto">
          <a:xfrm>
            <a:off x="1828800" y="381000"/>
            <a:ext cx="5486400" cy="563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rot="11498642" flipV="1">
            <a:off x="1944371" y="3375669"/>
            <a:ext cx="5380290" cy="707886"/>
          </a:xfrm>
          <a:prstGeom prst="rect">
            <a:avLst/>
          </a:prstGeom>
        </p:spPr>
        <p:txBody>
          <a:bodyPr wrap="square">
            <a:spAutoFit/>
          </a:bodyPr>
          <a:lstStyle/>
          <a:p>
            <a:pPr algn="ctr"/>
            <a:r>
              <a:rPr lang="en-US" sz="4000" b="1" i="1" dirty="0" smtClean="0">
                <a:ln>
                  <a:solidFill>
                    <a:schemeClr val="tx1"/>
                  </a:solidFill>
                </a:ln>
                <a:solidFill>
                  <a:srgbClr val="C00000"/>
                </a:solidFill>
                <a:latin typeface="Times New Roman" panose="02020603050405020304" pitchFamily="18" charset="0"/>
                <a:cs typeface="Times New Roman" panose="02020603050405020304" pitchFamily="18" charset="0"/>
              </a:rPr>
              <a:t>Just a little </a:t>
            </a:r>
            <a:r>
              <a:rPr lang="en-US" sz="4000" b="1" i="1" dirty="0" smtClean="0">
                <a:ln>
                  <a:solidFill>
                    <a:schemeClr val="tx1"/>
                  </a:solidFill>
                </a:ln>
                <a:solidFill>
                  <a:srgbClr val="C00000"/>
                </a:solidFill>
                <a:latin typeface="Times New Roman" panose="02020603050405020304" pitchFamily="18" charset="0"/>
                <a:cs typeface="Times New Roman" panose="02020603050405020304" pitchFamily="18" charset="0"/>
              </a:rPr>
              <a:t>cockeyed</a:t>
            </a:r>
            <a:endParaRPr lang="en-US" sz="4000" b="1" dirty="0">
              <a:ln>
                <a:solidFill>
                  <a:schemeClr val="tx1"/>
                </a:solidFill>
              </a:ln>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blood of the lamb and the word of our testimony"/>
          <p:cNvPicPr>
            <a:picLocks noChangeAspect="1" noChangeArrowheads="1"/>
          </p:cNvPicPr>
          <p:nvPr/>
        </p:nvPicPr>
        <p:blipFill>
          <a:blip r:embed="rId2" cstate="print"/>
          <a:srcRect/>
          <a:stretch>
            <a:fillRect/>
          </a:stretch>
        </p:blipFill>
        <p:spPr bwMode="auto">
          <a:xfrm>
            <a:off x="2057400" y="914400"/>
            <a:ext cx="5029200" cy="13049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460" name="Picture 4" descr="Image result for blood of the lamb and the word of our testimony"/>
          <p:cNvPicPr>
            <a:picLocks noChangeAspect="1" noChangeArrowheads="1"/>
          </p:cNvPicPr>
          <p:nvPr/>
        </p:nvPicPr>
        <p:blipFill>
          <a:blip r:embed="rId3" cstate="print"/>
          <a:srcRect/>
          <a:stretch>
            <a:fillRect/>
          </a:stretch>
        </p:blipFill>
        <p:spPr bwMode="auto">
          <a:xfrm>
            <a:off x="2438400" y="2560320"/>
            <a:ext cx="4286250" cy="3867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91043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123</Words>
  <Application>Microsoft Office PowerPoint</Application>
  <PresentationFormat>On-screen Show (4:3)</PresentationFormat>
  <Paragraphs>11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PowerPoint Presentation</vt:lpstr>
      <vt:lpstr>PowerPoint Presentation</vt:lpstr>
      <vt:lpstr>THE FOUR WRONG PERSPECTIVES</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Harl</dc:creator>
  <cp:lastModifiedBy>Shawn LaVergne</cp:lastModifiedBy>
  <cp:revision>17</cp:revision>
  <dcterms:created xsi:type="dcterms:W3CDTF">2016-10-08T19:56:09Z</dcterms:created>
  <dcterms:modified xsi:type="dcterms:W3CDTF">2016-10-10T14:18:30Z</dcterms:modified>
</cp:coreProperties>
</file>