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79" d="100"/>
          <a:sy n="79" d="100"/>
        </p:scale>
        <p:origin x="-2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1E4D6A-DF68-4A88-8636-78C1DFAA9F0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32673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1E4D6A-DF68-4A88-8636-78C1DFAA9F0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38956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1E4D6A-DF68-4A88-8636-78C1DFAA9F0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294318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1E4D6A-DF68-4A88-8636-78C1DFAA9F0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4082224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1E4D6A-DF68-4A88-8636-78C1DFAA9F0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159148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1E4D6A-DF68-4A88-8636-78C1DFAA9F0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259141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1E4D6A-DF68-4A88-8636-78C1DFAA9F09}"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413681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1E4D6A-DF68-4A88-8636-78C1DFAA9F09}"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57511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E4D6A-DF68-4A88-8636-78C1DFAA9F09}"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1898103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1E4D6A-DF68-4A88-8636-78C1DFAA9F0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335509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1E4D6A-DF68-4A88-8636-78C1DFAA9F0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A78F2-D648-4F91-9855-D7919C5F75AD}" type="slidenum">
              <a:rPr lang="en-US" smtClean="0"/>
              <a:t>‹#›</a:t>
            </a:fld>
            <a:endParaRPr lang="en-US"/>
          </a:p>
        </p:txBody>
      </p:sp>
    </p:spTree>
    <p:extLst>
      <p:ext uri="{BB962C8B-B14F-4D97-AF65-F5344CB8AC3E}">
        <p14:creationId xmlns:p14="http://schemas.microsoft.com/office/powerpoint/2010/main" val="41358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E4D6A-DF68-4A88-8636-78C1DFAA9F09}" type="datetimeFigureOut">
              <a:rPr lang="en-US" smtClean="0"/>
              <a:t>10/22/2017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A78F2-D648-4F91-9855-D7919C5F75AD}" type="slidenum">
              <a:rPr lang="en-US" smtClean="0"/>
              <a:t>‹#›</a:t>
            </a:fld>
            <a:endParaRPr lang="en-US"/>
          </a:p>
        </p:txBody>
      </p:sp>
    </p:spTree>
    <p:extLst>
      <p:ext uri="{BB962C8B-B14F-4D97-AF65-F5344CB8AC3E}">
        <p14:creationId xmlns:p14="http://schemas.microsoft.com/office/powerpoint/2010/main" val="2602786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5B6DEC25-F118-4B13-AC76-0A94CDAB8A98}"/>
              </a:ext>
            </a:extLst>
          </p:cNvPr>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480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grandmother at prayer">
            <a:extLst>
              <a:ext uri="{FF2B5EF4-FFF2-40B4-BE49-F238E27FC236}">
                <a16:creationId xmlns="" xmlns:a16="http://schemas.microsoft.com/office/drawing/2014/main" id="{4782129D-F16C-4504-8DB1-1DE26BB04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6466" y="643466"/>
            <a:ext cx="5571067"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91885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2A9371E-F952-402A-A7CA-7FB8E8A19D3A}"/>
              </a:ext>
            </a:extLst>
          </p:cNvPr>
          <p:cNvSpPr/>
          <p:nvPr/>
        </p:nvSpPr>
        <p:spPr>
          <a:xfrm>
            <a:off x="0" y="1300599"/>
            <a:ext cx="9144000" cy="1107996"/>
          </a:xfrm>
          <a:prstGeom prst="rect">
            <a:avLst/>
          </a:prstGeom>
        </p:spPr>
        <p:txBody>
          <a:bodyPr wrap="square">
            <a:spAutoFit/>
          </a:bodyPr>
          <a:lstStyle/>
          <a:p>
            <a:pPr algn="ctr"/>
            <a:r>
              <a:rPr lang="en-US" sz="2100" b="1" i="1" dirty="0">
                <a:solidFill>
                  <a:srgbClr val="001320"/>
                </a:solidFill>
                <a:latin typeface="Times New Roman" panose="02020603050405020304" pitchFamily="18" charset="0"/>
                <a:ea typeface="Calibri" panose="020F0502020204030204" pitchFamily="34" charset="0"/>
              </a:rPr>
              <a:t>“When you ask, you do not receive, because you ask with wrong motives, </a:t>
            </a:r>
          </a:p>
          <a:p>
            <a:pPr algn="ctr"/>
            <a:r>
              <a:rPr lang="en-US" sz="2100" b="1" i="1" dirty="0">
                <a:solidFill>
                  <a:srgbClr val="001320"/>
                </a:solidFill>
                <a:latin typeface="Times New Roman" panose="02020603050405020304" pitchFamily="18" charset="0"/>
                <a:ea typeface="Calibri" panose="020F0502020204030204" pitchFamily="34" charset="0"/>
              </a:rPr>
              <a:t>that you may spend what you get on your pleasures.”</a:t>
            </a:r>
          </a:p>
          <a:p>
            <a:pPr algn="ctr"/>
            <a:r>
              <a:rPr lang="en-US" sz="2400" b="1" dirty="0">
                <a:solidFill>
                  <a:srgbClr val="FF0000"/>
                </a:solidFill>
                <a:latin typeface="Times New Roman" panose="02020603050405020304" pitchFamily="18" charset="0"/>
              </a:rPr>
              <a:t>James 4:3</a:t>
            </a:r>
            <a:endParaRPr lang="en-US" sz="2400" dirty="0">
              <a:solidFill>
                <a:srgbClr val="FF0000"/>
              </a:solidFill>
            </a:endParaRPr>
          </a:p>
        </p:txBody>
      </p:sp>
      <p:sp>
        <p:nvSpPr>
          <p:cNvPr id="3" name="Rectangle 2">
            <a:extLst>
              <a:ext uri="{FF2B5EF4-FFF2-40B4-BE49-F238E27FC236}">
                <a16:creationId xmlns="" xmlns:a16="http://schemas.microsoft.com/office/drawing/2014/main" id="{144A275E-BAAC-4AA6-A7C3-CAE1C16FC403}"/>
              </a:ext>
            </a:extLst>
          </p:cNvPr>
          <p:cNvSpPr/>
          <p:nvPr/>
        </p:nvSpPr>
        <p:spPr>
          <a:xfrm>
            <a:off x="1828800" y="2743200"/>
            <a:ext cx="3638036" cy="400110"/>
          </a:xfrm>
          <a:prstGeom prst="rect">
            <a:avLst/>
          </a:prstGeom>
        </p:spPr>
        <p:txBody>
          <a:bodyPr wrap="square">
            <a:spAutoFit/>
          </a:bodyPr>
          <a:lstStyle/>
          <a:p>
            <a:r>
              <a:rPr lang="en-US" sz="2000" b="1" dirty="0">
                <a:solidFill>
                  <a:srgbClr val="001320"/>
                </a:solidFill>
                <a:latin typeface="Times New Roman" panose="02020603050405020304" pitchFamily="18" charset="0"/>
                <a:ea typeface="Calibri" panose="020F0502020204030204" pitchFamily="34" charset="0"/>
              </a:rPr>
              <a:t>Don’t ask for a miracle</a:t>
            </a:r>
            <a:endParaRPr lang="en-US" sz="2000" dirty="0"/>
          </a:p>
        </p:txBody>
      </p:sp>
      <p:sp>
        <p:nvSpPr>
          <p:cNvPr id="5" name="Rectangle 4">
            <a:extLst>
              <a:ext uri="{FF2B5EF4-FFF2-40B4-BE49-F238E27FC236}">
                <a16:creationId xmlns="" xmlns:a16="http://schemas.microsoft.com/office/drawing/2014/main" id="{F29FCA2D-D860-4E85-9054-9FE0DD0CC68D}"/>
              </a:ext>
            </a:extLst>
          </p:cNvPr>
          <p:cNvSpPr/>
          <p:nvPr/>
        </p:nvSpPr>
        <p:spPr>
          <a:xfrm>
            <a:off x="2468880" y="3657600"/>
            <a:ext cx="6277246" cy="400110"/>
          </a:xfrm>
          <a:prstGeom prst="rect">
            <a:avLst/>
          </a:prstGeom>
        </p:spPr>
        <p:txBody>
          <a:bodyPr wrap="square">
            <a:spAutoFit/>
          </a:bodyPr>
          <a:lstStyle/>
          <a:p>
            <a:r>
              <a:rPr lang="en-US" sz="2000" b="1" dirty="0">
                <a:solidFill>
                  <a:srgbClr val="001320"/>
                </a:solidFill>
                <a:latin typeface="Times New Roman" panose="02020603050405020304" pitchFamily="18" charset="0"/>
                <a:ea typeface="Calibri" panose="020F0502020204030204" pitchFamily="34" charset="0"/>
              </a:rPr>
              <a:t>Don’t ask to avoid consequences?</a:t>
            </a:r>
            <a:r>
              <a:rPr lang="en-US" sz="2000" dirty="0">
                <a:solidFill>
                  <a:srgbClr val="001320"/>
                </a:solidFill>
                <a:latin typeface="Times New Roman" panose="02020603050405020304" pitchFamily="18" charset="0"/>
                <a:ea typeface="Calibri" panose="020F0502020204030204" pitchFamily="34" charset="0"/>
              </a:rPr>
              <a:t> </a:t>
            </a:r>
            <a:endParaRPr lang="en-US" sz="2000" dirty="0"/>
          </a:p>
        </p:txBody>
      </p:sp>
      <p:sp>
        <p:nvSpPr>
          <p:cNvPr id="6" name="Rectangle 5">
            <a:extLst>
              <a:ext uri="{FF2B5EF4-FFF2-40B4-BE49-F238E27FC236}">
                <a16:creationId xmlns="" xmlns:a16="http://schemas.microsoft.com/office/drawing/2014/main" id="{37F7889C-DC5B-4903-A949-EBB227A85171}"/>
              </a:ext>
            </a:extLst>
          </p:cNvPr>
          <p:cNvSpPr/>
          <p:nvPr/>
        </p:nvSpPr>
        <p:spPr>
          <a:xfrm>
            <a:off x="2743200" y="4572000"/>
            <a:ext cx="6007361" cy="400110"/>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Asking for material things is a ‘good luck’</a:t>
            </a:r>
          </a:p>
        </p:txBody>
      </p:sp>
      <p:sp>
        <p:nvSpPr>
          <p:cNvPr id="8" name="Rectangle 7">
            <a:extLst>
              <a:ext uri="{FF2B5EF4-FFF2-40B4-BE49-F238E27FC236}">
                <a16:creationId xmlns="" xmlns:a16="http://schemas.microsoft.com/office/drawing/2014/main" id="{C0DF07DA-20BB-4995-ADF7-1944C4A89BF4}"/>
              </a:ext>
            </a:extLst>
          </p:cNvPr>
          <p:cNvSpPr/>
          <p:nvPr/>
        </p:nvSpPr>
        <p:spPr>
          <a:xfrm>
            <a:off x="3474720" y="5486400"/>
            <a:ext cx="5574026" cy="400110"/>
          </a:xfrm>
          <a:prstGeom prst="rect">
            <a:avLst/>
          </a:prstGeom>
        </p:spPr>
        <p:txBody>
          <a:bodyPr wrap="none">
            <a:spAutoFit/>
          </a:bodyPr>
          <a:lstStyle/>
          <a:p>
            <a:r>
              <a:rPr lang="en-US" sz="2000" b="1" dirty="0">
                <a:latin typeface="Times New Roman" panose="02020603050405020304" pitchFamily="18" charset="0"/>
                <a:ea typeface="Calibri" panose="020F0502020204030204" pitchFamily="34" charset="0"/>
              </a:rPr>
              <a:t>Be sure  </a:t>
            </a:r>
            <a:r>
              <a:rPr lang="en-US" sz="2000" b="1" i="1" dirty="0">
                <a:latin typeface="Times New Roman" panose="02020603050405020304" pitchFamily="18" charset="0"/>
                <a:ea typeface="Calibri" panose="020F0502020204030204" pitchFamily="34" charset="0"/>
              </a:rPr>
              <a:t>‘the ask for’</a:t>
            </a:r>
            <a:r>
              <a:rPr lang="en-US" sz="2000" b="1" dirty="0">
                <a:latin typeface="Times New Roman" panose="02020603050405020304" pitchFamily="18" charset="0"/>
                <a:ea typeface="Calibri" panose="020F0502020204030204" pitchFamily="34" charset="0"/>
              </a:rPr>
              <a:t> is in the right dispensation? </a:t>
            </a:r>
            <a:endParaRPr lang="en-US" sz="2000" dirty="0"/>
          </a:p>
        </p:txBody>
      </p:sp>
      <p:pic>
        <p:nvPicPr>
          <p:cNvPr id="2054" name="Picture 6" descr="Image result for joining hands for prayer">
            <a:extLst>
              <a:ext uri="{FF2B5EF4-FFF2-40B4-BE49-F238E27FC236}">
                <a16:creationId xmlns="" xmlns:a16="http://schemas.microsoft.com/office/drawing/2014/main" id="{218762D8-6671-4B71-B9F1-F11EF867E9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808" y="3829093"/>
            <a:ext cx="1785938" cy="2143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64704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Image result for souls">
            <a:extLst>
              <a:ext uri="{FF2B5EF4-FFF2-40B4-BE49-F238E27FC236}">
                <a16:creationId xmlns="" xmlns:a16="http://schemas.microsoft.com/office/drawing/2014/main" id="{13B98533-6A5F-4357-8F78-FCDBCDBCD4E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8591204" cy="3962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DB0957BD-2D0F-46E2-8A5D-272DA8907FC0}"/>
              </a:ext>
            </a:extLst>
          </p:cNvPr>
          <p:cNvSpPr/>
          <p:nvPr/>
        </p:nvSpPr>
        <p:spPr>
          <a:xfrm>
            <a:off x="0" y="268224"/>
            <a:ext cx="8706338" cy="619272"/>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a:lnSpc>
                <a:spcPct val="107000"/>
              </a:lnSpc>
            </a:pPr>
            <a:r>
              <a:rPr lang="en-US" sz="3200" b="1" dirty="0">
                <a:ln/>
                <a:solidFill>
                  <a:schemeClr val="accent3"/>
                </a:solidFill>
                <a:latin typeface="Times New Roman" panose="02020603050405020304" pitchFamily="18" charset="0"/>
                <a:ea typeface="Calibri" panose="020F0502020204030204" pitchFamily="34" charset="0"/>
                <a:cs typeface="Times New Roman" panose="02020603050405020304" pitchFamily="18" charset="0"/>
              </a:rPr>
              <a:t>Here are some positive things to pray for:</a:t>
            </a:r>
            <a:endParaRPr lang="en-US" sz="3200" b="1" dirty="0">
              <a:ln/>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 xmlns:a16="http://schemas.microsoft.com/office/drawing/2014/main" id="{F66ABAC9-28E9-48EE-AFBE-9B0000B5845D}"/>
              </a:ext>
            </a:extLst>
          </p:cNvPr>
          <p:cNvSpPr/>
          <p:nvPr/>
        </p:nvSpPr>
        <p:spPr>
          <a:xfrm>
            <a:off x="0" y="4937760"/>
            <a:ext cx="9143999" cy="584775"/>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chemeClr val="accent3"/>
                </a:solidFill>
                <a:latin typeface="Times New Roman" panose="02020603050405020304" pitchFamily="18" charset="0"/>
                <a:ea typeface="Calibri" panose="020F0502020204030204" pitchFamily="34" charset="0"/>
              </a:rPr>
              <a:t>Souls</a:t>
            </a:r>
            <a:r>
              <a:rPr lang="en-US" sz="2800" b="1" dirty="0">
                <a:ln/>
                <a:solidFill>
                  <a:schemeClr val="accent3"/>
                </a:solidFill>
                <a:latin typeface="Times New Roman" panose="02020603050405020304" pitchFamily="18" charset="0"/>
                <a:ea typeface="Calibri" panose="020F0502020204030204" pitchFamily="34" charset="0"/>
              </a:rPr>
              <a:t> </a:t>
            </a:r>
            <a:endParaRPr lang="en-US" sz="2800" b="1" dirty="0">
              <a:ln/>
              <a:solidFill>
                <a:schemeClr val="accent3"/>
              </a:solidFill>
            </a:endParaRPr>
          </a:p>
        </p:txBody>
      </p:sp>
      <p:sp>
        <p:nvSpPr>
          <p:cNvPr id="4" name="Rectangle 3">
            <a:extLst>
              <a:ext uri="{FF2B5EF4-FFF2-40B4-BE49-F238E27FC236}">
                <a16:creationId xmlns="" xmlns:a16="http://schemas.microsoft.com/office/drawing/2014/main" id="{EFE9FCC4-149A-4FFE-8858-1DADC6E7938D}"/>
              </a:ext>
            </a:extLst>
          </p:cNvPr>
          <p:cNvSpPr/>
          <p:nvPr/>
        </p:nvSpPr>
        <p:spPr>
          <a:xfrm>
            <a:off x="0" y="5486400"/>
            <a:ext cx="9144000" cy="619272"/>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a:lnSpc>
                <a:spcPct val="107000"/>
              </a:lnSpc>
            </a:pPr>
            <a:r>
              <a:rPr lang="en-US" sz="3200" b="1" dirty="0">
                <a:ln/>
                <a:solidFill>
                  <a:schemeClr val="accent3"/>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a:ln/>
                <a:solidFill>
                  <a:schemeClr val="accent3"/>
                </a:solidFill>
                <a:latin typeface="Times New Roman" panose="02020603050405020304" pitchFamily="18" charset="0"/>
                <a:ea typeface="Calibri" panose="020F0502020204030204" pitchFamily="34" charset="0"/>
              </a:rPr>
              <a:t>Health and well-being or sanity in suffering </a:t>
            </a:r>
            <a:endParaRPr lang="en-US" sz="3200" b="1" dirty="0">
              <a:ln/>
              <a:solidFill>
                <a:schemeClr val="accent3"/>
              </a:solidFill>
            </a:endParaRPr>
          </a:p>
        </p:txBody>
      </p:sp>
      <p:sp>
        <p:nvSpPr>
          <p:cNvPr id="5" name="Rectangle 4">
            <a:extLst>
              <a:ext uri="{FF2B5EF4-FFF2-40B4-BE49-F238E27FC236}">
                <a16:creationId xmlns="" xmlns:a16="http://schemas.microsoft.com/office/drawing/2014/main" id="{31139A99-E56A-4138-85B4-DB0873B744CC}"/>
              </a:ext>
            </a:extLst>
          </p:cNvPr>
          <p:cNvSpPr/>
          <p:nvPr/>
        </p:nvSpPr>
        <p:spPr>
          <a:xfrm>
            <a:off x="0" y="6126480"/>
            <a:ext cx="9144000" cy="584775"/>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chemeClr val="accent3"/>
                </a:solidFill>
                <a:latin typeface="Times New Roman" panose="02020603050405020304" pitchFamily="18" charset="0"/>
                <a:ea typeface="Calibri" panose="020F0502020204030204" pitchFamily="34" charset="0"/>
              </a:rPr>
              <a:t>Progression in Kingdom Work </a:t>
            </a:r>
            <a:endParaRPr lang="en-US" sz="3200" b="1" dirty="0">
              <a:ln/>
              <a:solidFill>
                <a:schemeClr val="accent3"/>
              </a:solidFill>
            </a:endParaRPr>
          </a:p>
        </p:txBody>
      </p:sp>
    </p:spTree>
    <p:extLst>
      <p:ext uri="{BB962C8B-B14F-4D97-AF65-F5344CB8AC3E}">
        <p14:creationId xmlns:p14="http://schemas.microsoft.com/office/powerpoint/2010/main" val="95058461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C1FF7F8-16D5-4249-A892-776F3A1D8EE4}"/>
              </a:ext>
            </a:extLst>
          </p:cNvPr>
          <p:cNvSpPr/>
          <p:nvPr/>
        </p:nvSpPr>
        <p:spPr>
          <a:xfrm>
            <a:off x="3505200" y="1351983"/>
            <a:ext cx="5564554" cy="1077218"/>
          </a:xfrm>
          <a:prstGeom prst="rect">
            <a:avLst/>
          </a:prstGeom>
        </p:spPr>
        <p:txBody>
          <a:bodyPr wrap="square">
            <a:spAutoFit/>
          </a:bodyPr>
          <a:lstStyle/>
          <a:p>
            <a:pPr algn="ctr"/>
            <a:r>
              <a:rPr lang="en-US" sz="3200" b="1" spc="300" dirty="0">
                <a:ln w="12700" cmpd="sng">
                  <a:solidFill>
                    <a:schemeClr val="tx1"/>
                  </a:solidFill>
                  <a:prstDash val="solid"/>
                </a:ln>
                <a:solidFill>
                  <a:srgbClr val="C00000"/>
                </a:solidFill>
                <a:latin typeface="Times New Roman" panose="02020603050405020304" pitchFamily="18" charset="0"/>
                <a:ea typeface="Calibri" panose="020F0502020204030204" pitchFamily="34" charset="0"/>
              </a:rPr>
              <a:t>There are </a:t>
            </a:r>
          </a:p>
          <a:p>
            <a:pPr algn="ctr"/>
            <a:r>
              <a:rPr lang="en-US" sz="3200" b="1" spc="300" dirty="0">
                <a:ln w="12700" cmpd="sng">
                  <a:solidFill>
                    <a:schemeClr val="tx1"/>
                  </a:solidFill>
                  <a:prstDash val="solid"/>
                </a:ln>
                <a:solidFill>
                  <a:srgbClr val="C00000"/>
                </a:solidFill>
                <a:latin typeface="Times New Roman" panose="02020603050405020304" pitchFamily="18" charset="0"/>
                <a:ea typeface="Calibri" panose="020F0502020204030204" pitchFamily="34" charset="0"/>
              </a:rPr>
              <a:t>Three Passions in Prayer </a:t>
            </a:r>
            <a:endParaRPr lang="en-US" sz="3200" b="1" spc="300" dirty="0">
              <a:ln w="12700" cmpd="sng">
                <a:solidFill>
                  <a:schemeClr val="tx1"/>
                </a:solidFill>
                <a:prstDash val="solid"/>
              </a:ln>
              <a:solidFill>
                <a:srgbClr val="C00000"/>
              </a:solidFill>
            </a:endParaRPr>
          </a:p>
        </p:txBody>
      </p:sp>
      <p:sp>
        <p:nvSpPr>
          <p:cNvPr id="3" name="Rectangle 2">
            <a:extLst>
              <a:ext uri="{FF2B5EF4-FFF2-40B4-BE49-F238E27FC236}">
                <a16:creationId xmlns="" xmlns:a16="http://schemas.microsoft.com/office/drawing/2014/main" id="{1135CEF4-442C-4A99-A95D-E3EE9E59D2A8}"/>
              </a:ext>
            </a:extLst>
          </p:cNvPr>
          <p:cNvSpPr/>
          <p:nvPr/>
        </p:nvSpPr>
        <p:spPr>
          <a:xfrm>
            <a:off x="457200" y="3575540"/>
            <a:ext cx="8686800" cy="523220"/>
          </a:xfrm>
          <a:prstGeom prst="rect">
            <a:avLst/>
          </a:prstGeom>
        </p:spPr>
        <p:txBody>
          <a:bodyPr wrap="square">
            <a:spAutoFit/>
          </a:bodyPr>
          <a:lstStyle/>
          <a:p>
            <a:r>
              <a:rPr lang="en-US" sz="2800" b="1" dirty="0">
                <a:solidFill>
                  <a:srgbClr val="FF0000"/>
                </a:solidFill>
                <a:latin typeface="Times New Roman" panose="02020603050405020304" pitchFamily="18" charset="0"/>
                <a:ea typeface="Calibri" panose="020F0502020204030204" pitchFamily="34" charset="0"/>
              </a:rPr>
              <a:t>Presumption upon Holy Spirit for answers </a:t>
            </a:r>
            <a:endParaRPr lang="en-US" sz="2800" dirty="0">
              <a:solidFill>
                <a:srgbClr val="FF0000"/>
              </a:solidFill>
            </a:endParaRPr>
          </a:p>
        </p:txBody>
      </p:sp>
      <p:sp>
        <p:nvSpPr>
          <p:cNvPr id="4" name="Rectangle 3">
            <a:extLst>
              <a:ext uri="{FF2B5EF4-FFF2-40B4-BE49-F238E27FC236}">
                <a16:creationId xmlns="" xmlns:a16="http://schemas.microsoft.com/office/drawing/2014/main" id="{E9724320-F487-4F54-A2A5-FCB442E23186}"/>
              </a:ext>
            </a:extLst>
          </p:cNvPr>
          <p:cNvSpPr/>
          <p:nvPr/>
        </p:nvSpPr>
        <p:spPr>
          <a:xfrm>
            <a:off x="457200" y="4489940"/>
            <a:ext cx="8489804" cy="523220"/>
          </a:xfrm>
          <a:prstGeom prst="rect">
            <a:avLst/>
          </a:prstGeom>
        </p:spPr>
        <p:txBody>
          <a:bodyPr wrap="square">
            <a:spAutoFit/>
          </a:bodyPr>
          <a:lstStyle/>
          <a:p>
            <a:r>
              <a:rPr lang="en-US" sz="2800" b="1" dirty="0">
                <a:solidFill>
                  <a:srgbClr val="FF0000"/>
                </a:solidFill>
                <a:latin typeface="Times New Roman" panose="02020603050405020304" pitchFamily="18" charset="0"/>
                <a:ea typeface="Calibri" panose="020F0502020204030204" pitchFamily="34" charset="0"/>
              </a:rPr>
              <a:t>The earnest plea provokes the spiritual realm to act</a:t>
            </a:r>
            <a:endParaRPr lang="en-US" sz="2800" dirty="0">
              <a:solidFill>
                <a:srgbClr val="FF0000"/>
              </a:solidFill>
            </a:endParaRPr>
          </a:p>
        </p:txBody>
      </p:sp>
      <p:sp>
        <p:nvSpPr>
          <p:cNvPr id="5" name="Rectangle 4">
            <a:extLst>
              <a:ext uri="{FF2B5EF4-FFF2-40B4-BE49-F238E27FC236}">
                <a16:creationId xmlns="" xmlns:a16="http://schemas.microsoft.com/office/drawing/2014/main" id="{104136B2-0240-478F-A806-8C9A9783056C}"/>
              </a:ext>
            </a:extLst>
          </p:cNvPr>
          <p:cNvSpPr/>
          <p:nvPr/>
        </p:nvSpPr>
        <p:spPr>
          <a:xfrm>
            <a:off x="457200" y="5404340"/>
            <a:ext cx="4351180" cy="523220"/>
          </a:xfrm>
          <a:prstGeom prst="rect">
            <a:avLst/>
          </a:prstGeom>
        </p:spPr>
        <p:txBody>
          <a:bodyPr wrap="square">
            <a:spAutoFit/>
          </a:bodyPr>
          <a:lstStyle/>
          <a:p>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Expect the unexpected</a:t>
            </a:r>
            <a:endParaRPr lang="en-US" sz="2800" dirty="0">
              <a:solidFill>
                <a:srgbClr val="FF0000"/>
              </a:solidFill>
              <a:latin typeface="Times New Roman" panose="02020603050405020304" pitchFamily="18" charset="0"/>
              <a:cs typeface="Times New Roman" panose="02020603050405020304" pitchFamily="18" charset="0"/>
            </a:endParaRPr>
          </a:p>
        </p:txBody>
      </p:sp>
      <p:pic>
        <p:nvPicPr>
          <p:cNvPr id="4098" name="Picture 2" descr="Image result for expect the unexpected">
            <a:extLst>
              <a:ext uri="{FF2B5EF4-FFF2-40B4-BE49-F238E27FC236}">
                <a16:creationId xmlns="" xmlns:a16="http://schemas.microsoft.com/office/drawing/2014/main" id="{05008724-502D-403D-BA92-FA1256FE9C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832340"/>
            <a:ext cx="3048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50733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797B043-8395-4904-BD43-08ECB1B8F558}"/>
              </a:ext>
            </a:extLst>
          </p:cNvPr>
          <p:cNvSpPr/>
          <p:nvPr/>
        </p:nvSpPr>
        <p:spPr>
          <a:xfrm>
            <a:off x="0" y="914400"/>
            <a:ext cx="9144000" cy="1015663"/>
          </a:xfrm>
          <a:prstGeom prst="rect">
            <a:avLst/>
          </a:prstGeom>
        </p:spPr>
        <p:txBody>
          <a:bodyPr wrap="square">
            <a:spAutoFit/>
          </a:bodyPr>
          <a:lstStyle/>
          <a:p>
            <a:pPr algn="ct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b="1" i="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Likewise the Spirit helps us in our weakness. For we do not know what to pray for as we ought, but the Spirit Himself intercedes for us with groanings too deep for words.</a:t>
            </a:r>
            <a:r>
              <a:rPr lang="en-US" b="1" i="1" dirty="0">
                <a:latin typeface="Times New Roman" panose="02020603050405020304" pitchFamily="18" charset="0"/>
                <a:cs typeface="Times New Roman" panose="02020603050405020304" pitchFamily="18" charset="0"/>
              </a:rPr>
              <a:t>”</a:t>
            </a:r>
          </a:p>
          <a:p>
            <a:pPr algn="ctr"/>
            <a:r>
              <a:rPr lang="en-US" sz="2400" b="1" dirty="0">
                <a:solidFill>
                  <a:schemeClr val="accent4">
                    <a:lumMod val="50000"/>
                  </a:schemeClr>
                </a:solidFill>
                <a:latin typeface="Times New Roman" panose="02020603050405020304" pitchFamily="18" charset="0"/>
                <a:cs typeface="Times New Roman" panose="02020603050405020304" pitchFamily="18" charset="0"/>
              </a:rPr>
              <a:t>Romans 8:26</a:t>
            </a:r>
            <a:endParaRPr lang="en-US" sz="2400" dirty="0">
              <a:solidFill>
                <a:schemeClr val="accent4">
                  <a:lumMod val="50000"/>
                </a:schemeClr>
              </a:solidFill>
              <a:latin typeface="Times New Roman" panose="02020603050405020304" pitchFamily="18" charset="0"/>
              <a:cs typeface="Times New Roman" panose="02020603050405020304" pitchFamily="18" charset="0"/>
            </a:endParaRPr>
          </a:p>
        </p:txBody>
      </p:sp>
      <p:pic>
        <p:nvPicPr>
          <p:cNvPr id="5122" name="Picture 2" descr="Image result for Spiritual groaning">
            <a:extLst>
              <a:ext uri="{FF2B5EF4-FFF2-40B4-BE49-F238E27FC236}">
                <a16:creationId xmlns="" xmlns:a16="http://schemas.microsoft.com/office/drawing/2014/main" id="{4ECE8206-EED2-4722-8E19-3E9A0F1C37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468880"/>
            <a:ext cx="2743200" cy="3593306"/>
          </a:xfrm>
          <a:prstGeom prst="rect">
            <a:avLst/>
          </a:prstGeom>
          <a:ln w="228600" cap="sq" cmpd="thickThin">
            <a:solidFill>
              <a:schemeClr val="accent4">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27449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257C7F29-1340-450A-B437-63D1FD1018CE}"/>
              </a:ext>
            </a:extLst>
          </p:cNvPr>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783372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141</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GBC</cp:lastModifiedBy>
  <cp:revision>19</cp:revision>
  <dcterms:created xsi:type="dcterms:W3CDTF">2017-10-21T20:21:30Z</dcterms:created>
  <dcterms:modified xsi:type="dcterms:W3CDTF">2017-10-22T17:05:01Z</dcterms:modified>
</cp:coreProperties>
</file>