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6" r:id="rId4"/>
    <p:sldId id="258" r:id="rId5"/>
    <p:sldId id="259" r:id="rId6"/>
    <p:sldId id="260" r:id="rId7"/>
    <p:sldId id="261"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F33BAB-9275-42B1-B765-A32E05BF9DE9}"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5D699-D2FA-41EF-8E72-C919F6BF46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33BAB-9275-42B1-B765-A32E05BF9DE9}"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5D699-D2FA-41EF-8E72-C919F6BF46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33BAB-9275-42B1-B765-A32E05BF9DE9}"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5D699-D2FA-41EF-8E72-C919F6BF46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33BAB-9275-42B1-B765-A32E05BF9DE9}"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5D699-D2FA-41EF-8E72-C919F6BF46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F33BAB-9275-42B1-B765-A32E05BF9DE9}"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5D699-D2FA-41EF-8E72-C919F6BF46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F33BAB-9275-42B1-B765-A32E05BF9DE9}" type="datetimeFigureOut">
              <a:rPr lang="en-US" smtClean="0"/>
              <a:pPr/>
              <a:t>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5D699-D2FA-41EF-8E72-C919F6BF46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F33BAB-9275-42B1-B765-A32E05BF9DE9}" type="datetimeFigureOut">
              <a:rPr lang="en-US" smtClean="0"/>
              <a:pPr/>
              <a:t>1/19/2014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D5D699-D2FA-41EF-8E72-C919F6BF46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BAB-9275-42B1-B765-A32E05BF9DE9}" type="datetimeFigureOut">
              <a:rPr lang="en-US" smtClean="0"/>
              <a:pPr/>
              <a:t>1/19/2014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D5D699-D2FA-41EF-8E72-C919F6BF46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33BAB-9275-42B1-B765-A32E05BF9DE9}" type="datetimeFigureOut">
              <a:rPr lang="en-US" smtClean="0"/>
              <a:pPr/>
              <a:t>1/19/2014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D5D699-D2FA-41EF-8E72-C919F6BF46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33BAB-9275-42B1-B765-A32E05BF9DE9}" type="datetimeFigureOut">
              <a:rPr lang="en-US" smtClean="0"/>
              <a:pPr/>
              <a:t>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5D699-D2FA-41EF-8E72-C919F6BF46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33BAB-9275-42B1-B765-A32E05BF9DE9}" type="datetimeFigureOut">
              <a:rPr lang="en-US" smtClean="0"/>
              <a:pPr/>
              <a:t>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5D699-D2FA-41EF-8E72-C919F6BF46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F33BAB-9275-42B1-B765-A32E05BF9DE9}" type="datetimeFigureOut">
              <a:rPr lang="en-US" smtClean="0"/>
              <a:pPr/>
              <a:t>1/19/2014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5D699-D2FA-41EF-8E72-C919F6BF46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56237796"/>
      </p:ext>
    </p:extLst>
  </p:cSld>
  <p:clrMapOvr>
    <a:masterClrMapping/>
  </p:clrMapOvr>
  <mc:AlternateContent xmlns:mc="http://schemas.openxmlformats.org/markup-compatibility/2006" xmlns:p14="http://schemas.microsoft.com/office/powerpoint/2010/main">
    <mc:Choice Requires="p14">
      <p:transition spd="slow" p14:dur="2000" advTm="10409"/>
    </mc:Choice>
    <mc:Fallback xmlns="">
      <p:transition spd="slow" advTm="1040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upload.wikimedia.org/wikipedia/commons/d/d2/John_Calvin_Titian_B.jpg"/>
          <p:cNvPicPr>
            <a:picLocks noChangeAspect="1" noChangeArrowheads="1"/>
          </p:cNvPicPr>
          <p:nvPr/>
        </p:nvPicPr>
        <p:blipFill>
          <a:blip r:embed="rId2" cstate="print"/>
          <a:srcRect/>
          <a:stretch>
            <a:fillRect/>
          </a:stretch>
        </p:blipFill>
        <p:spPr bwMode="auto">
          <a:xfrm>
            <a:off x="3505200" y="1676400"/>
            <a:ext cx="2819400" cy="3886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6" name="Picture 2" descr="http://www.biography.com/imported/images/Biography/Images/Profiles/L/Martin-Luther-9389283-1-402.jpg"/>
          <p:cNvPicPr>
            <a:picLocks noChangeAspect="1" noChangeArrowheads="1"/>
          </p:cNvPicPr>
          <p:nvPr/>
        </p:nvPicPr>
        <p:blipFill>
          <a:blip r:embed="rId3" cstate="print"/>
          <a:srcRect/>
          <a:stretch>
            <a:fillRect/>
          </a:stretch>
        </p:blipFill>
        <p:spPr bwMode="auto">
          <a:xfrm>
            <a:off x="228600" y="804672"/>
            <a:ext cx="3439236" cy="36004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30" name="Picture 6" descr="http://michaelnewnham.com/wp-content/uploads/2013/07/jacobus_arminius_young_brownish.jpg"/>
          <p:cNvPicPr>
            <a:picLocks noChangeAspect="1" noChangeArrowheads="1"/>
          </p:cNvPicPr>
          <p:nvPr/>
        </p:nvPicPr>
        <p:blipFill>
          <a:blip r:embed="rId4" cstate="print"/>
          <a:srcRect/>
          <a:stretch>
            <a:fillRect/>
          </a:stretch>
        </p:blipFill>
        <p:spPr bwMode="auto">
          <a:xfrm>
            <a:off x="6062472" y="804672"/>
            <a:ext cx="2857500" cy="36004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Rectangle 6"/>
          <p:cNvSpPr/>
          <p:nvPr/>
        </p:nvSpPr>
        <p:spPr>
          <a:xfrm>
            <a:off x="152400" y="4572000"/>
            <a:ext cx="3352800" cy="369332"/>
          </a:xfrm>
          <a:prstGeom prst="rect">
            <a:avLst/>
          </a:prstGeom>
        </p:spPr>
        <p:txBody>
          <a:bodyPr wrap="square">
            <a:spAutoFit/>
          </a:bodyPr>
          <a:lstStyle/>
          <a:p>
            <a:pPr algn="ctr"/>
            <a:r>
              <a:rPr lang="en-US" dirty="0" smtClean="0">
                <a:latin typeface="Arial Black" pitchFamily="34" charset="0"/>
              </a:rPr>
              <a:t>Martin Luther</a:t>
            </a:r>
            <a:endParaRPr lang="en-US" dirty="0">
              <a:latin typeface="Arial Black" pitchFamily="34" charset="0"/>
            </a:endParaRPr>
          </a:p>
        </p:txBody>
      </p:sp>
      <p:sp>
        <p:nvSpPr>
          <p:cNvPr id="8" name="Rectangle 7"/>
          <p:cNvSpPr/>
          <p:nvPr/>
        </p:nvSpPr>
        <p:spPr>
          <a:xfrm>
            <a:off x="3494314" y="5703332"/>
            <a:ext cx="2830286" cy="369332"/>
          </a:xfrm>
          <a:prstGeom prst="rect">
            <a:avLst/>
          </a:prstGeom>
        </p:spPr>
        <p:txBody>
          <a:bodyPr wrap="square">
            <a:spAutoFit/>
          </a:bodyPr>
          <a:lstStyle/>
          <a:p>
            <a:pPr algn="ctr"/>
            <a:r>
              <a:rPr lang="en-US" dirty="0">
                <a:latin typeface="Arial Black" pitchFamily="34" charset="0"/>
              </a:rPr>
              <a:t>John Calvin</a:t>
            </a:r>
          </a:p>
        </p:txBody>
      </p:sp>
      <p:sp>
        <p:nvSpPr>
          <p:cNvPr id="1031" name="Rectangle 7"/>
          <p:cNvSpPr>
            <a:spLocks noChangeArrowheads="1"/>
          </p:cNvSpPr>
          <p:nvPr/>
        </p:nvSpPr>
        <p:spPr bwMode="auto">
          <a:xfrm>
            <a:off x="218364" y="4800600"/>
            <a:ext cx="328683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God saves (with Conditions)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3505200" y="5943600"/>
            <a:ext cx="28194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God saves Unconditionally</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6400800" y="4763869"/>
            <a:ext cx="25527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God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saves</a:t>
            </a:r>
            <a:r>
              <a:rPr kumimoji="0" lang="en-US"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with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Without Conditions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6324599" y="4478120"/>
            <a:ext cx="2642755" cy="369332"/>
          </a:xfrm>
          <a:prstGeom prst="rect">
            <a:avLst/>
          </a:prstGeom>
          <a:noFill/>
        </p:spPr>
        <p:txBody>
          <a:bodyPr wrap="square" rtlCol="0">
            <a:spAutoFit/>
          </a:bodyPr>
          <a:lstStyle/>
          <a:p>
            <a:pPr algn="ctr"/>
            <a:r>
              <a:rPr lang="en-US" dirty="0" err="1" smtClean="0">
                <a:latin typeface="Arial Black" pitchFamily="34" charset="0"/>
              </a:rPr>
              <a:t>Jacobus</a:t>
            </a:r>
            <a:r>
              <a:rPr lang="en-US" dirty="0" smtClean="0">
                <a:latin typeface="Arial Black" pitchFamily="34" charset="0"/>
              </a:rPr>
              <a:t> Arminius</a:t>
            </a:r>
            <a:endParaRPr lang="en-US" dirty="0">
              <a:latin typeface="Arial Black"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ncrypted-tbn2.gstatic.com/images?q=tbn:ANd9GcSvWidf08AaSqFdH_FlgYtXsY6Xekg2jtpcJNDhfojXKj7iA5PL"/>
          <p:cNvPicPr>
            <a:picLocks noChangeAspect="1" noChangeArrowheads="1"/>
          </p:cNvPicPr>
          <p:nvPr/>
        </p:nvPicPr>
        <p:blipFill>
          <a:blip r:embed="rId2" cstate="print"/>
          <a:srcRect/>
          <a:stretch>
            <a:fillRect/>
          </a:stretch>
        </p:blipFill>
        <p:spPr bwMode="auto">
          <a:xfrm>
            <a:off x="1524000" y="1752600"/>
            <a:ext cx="6049031" cy="3305176"/>
          </a:xfrm>
          <a:prstGeom prst="rect">
            <a:avLst/>
          </a:prstGeom>
          <a:ln w="127000" cap="sq">
            <a:solidFill>
              <a:schemeClr val="accent3">
                <a:lumMod val="50000"/>
              </a:schemeClr>
            </a:solidFill>
            <a:miter lim="800000"/>
          </a:ln>
          <a:effectLst>
            <a:outerShdw blurRad="57150" dist="50800" dir="2700000" algn="tl" rotWithShape="0">
              <a:srgbClr val="000000">
                <a:alpha val="40000"/>
              </a:srgbClr>
            </a:outerShdw>
          </a:effectLst>
        </p:spPr>
      </p:pic>
      <p:sp>
        <p:nvSpPr>
          <p:cNvPr id="3075" name="Rectangle 3"/>
          <p:cNvSpPr>
            <a:spLocks noChangeArrowheads="1"/>
          </p:cNvSpPr>
          <p:nvPr/>
        </p:nvSpPr>
        <p:spPr bwMode="auto">
          <a:xfrm>
            <a:off x="0" y="99060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itchFamily="18" charset="0"/>
              </a:rPr>
              <a:t>One second we were all scummy with our sins and the next </a:t>
            </a:r>
            <a:r>
              <a:rPr kumimoji="0" lang="en-US"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itchFamily="18" charset="0"/>
              </a:rPr>
              <a:t>second—cleaned </a:t>
            </a:r>
            <a:r>
              <a:rPr kumimoji="0" lang="en-US" b="0" i="0" u="none" strike="noStrike" cap="none" normalizeH="0" baseline="0" dirty="0" smtClean="0">
                <a:ln>
                  <a:noFill/>
                </a:ln>
                <a:solidFill>
                  <a:schemeClr val="tx1"/>
                </a:solidFill>
                <a:effectLst/>
                <a:latin typeface="Times New Roman" panose="02020603050405020304" pitchFamily="18" charset="0"/>
                <a:ea typeface="Calibri" pitchFamily="34" charset="0"/>
                <a:cs typeface="Times New Roman" pitchFamily="18" charset="0"/>
              </a:rPr>
              <a:t>up and holy!</a:t>
            </a:r>
            <a:endParaRPr kumimoji="0" 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3.bp.blogspot.com/-m7As3SvQfpc/UJUIxmQNxmI/AAAAAAAAAdY/oSqGXZgWtmQ/s1600/whichgod.jpg"/>
          <p:cNvPicPr>
            <a:picLocks noChangeAspect="1" noChangeArrowheads="1"/>
          </p:cNvPicPr>
          <p:nvPr/>
        </p:nvPicPr>
        <p:blipFill>
          <a:blip r:embed="rId2" cstate="print"/>
          <a:srcRect/>
          <a:stretch>
            <a:fillRect/>
          </a:stretch>
        </p:blipFill>
        <p:spPr bwMode="auto">
          <a:xfrm>
            <a:off x="990600" y="828674"/>
            <a:ext cx="7143750" cy="5191126"/>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nantyglo.com/movies/gifs/apostle.jpg"/>
          <p:cNvPicPr>
            <a:picLocks noChangeAspect="1" noChangeArrowheads="1"/>
          </p:cNvPicPr>
          <p:nvPr/>
        </p:nvPicPr>
        <p:blipFill>
          <a:blip r:embed="rId2" cstate="print"/>
          <a:srcRect/>
          <a:stretch>
            <a:fillRect/>
          </a:stretch>
        </p:blipFill>
        <p:spPr bwMode="auto">
          <a:xfrm>
            <a:off x="1905000" y="1447800"/>
            <a:ext cx="5341854" cy="3886200"/>
          </a:xfrm>
          <a:prstGeom prst="rect">
            <a:avLst/>
          </a:prstGeom>
          <a:ln w="88900" cap="sq" cmpd="thickThin">
            <a:solidFill>
              <a:schemeClr val="accent6">
                <a:lumMod val="50000"/>
              </a:schemeClr>
            </a:solidFill>
            <a:prstDash val="solid"/>
            <a:miter lim="800000"/>
          </a:ln>
          <a:effectLst>
            <a:innerShdw blurRad="76200">
              <a:srgbClr val="000000"/>
            </a:innerShdw>
          </a:effectLst>
        </p:spPr>
      </p:pic>
      <p:sp>
        <p:nvSpPr>
          <p:cNvPr id="3" name="Rectangle 2"/>
          <p:cNvSpPr/>
          <p:nvPr/>
        </p:nvSpPr>
        <p:spPr>
          <a:xfrm>
            <a:off x="0" y="914400"/>
            <a:ext cx="9144000" cy="369332"/>
          </a:xfrm>
          <a:prstGeom prst="rect">
            <a:avLst/>
          </a:prstGeom>
        </p:spPr>
        <p:txBody>
          <a:bodyPr wrap="square">
            <a:spAutoFit/>
          </a:bodyPr>
          <a:lstStyle/>
          <a:p>
            <a:pPr algn="ctr"/>
            <a:r>
              <a:rPr lang="en-US" b="1" i="1" dirty="0">
                <a:latin typeface="Gill Sans MT" pitchFamily="34" charset="0"/>
              </a:rPr>
              <a:t>“Mister, I did the only important thing a man can do!” </a:t>
            </a:r>
          </a:p>
        </p:txBody>
      </p:sp>
    </p:spTree>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https://encrypted-tbn0.gstatic.com/images?q=tbn:ANd9GcRRFG_RcGOUqDpoZqa_5k1OUvYVj2XgpUBN2EH6fTm5p5BJNGX8pw"/>
          <p:cNvPicPr>
            <a:picLocks noChangeAspect="1" noChangeArrowheads="1"/>
          </p:cNvPicPr>
          <p:nvPr/>
        </p:nvPicPr>
        <p:blipFill>
          <a:blip r:embed="rId2" cstate="print"/>
          <a:srcRect/>
          <a:stretch>
            <a:fillRect/>
          </a:stretch>
        </p:blipFill>
        <p:spPr bwMode="auto">
          <a:xfrm>
            <a:off x="5965666" y="3429000"/>
            <a:ext cx="2797334" cy="220027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7414" name="Picture 6" descr="http://2.bp.blogspot.com/-pxDRGIf4hnA/UHLvEGv9yxI/AAAAAAAAPwA/SfB8OvB4ZC4/s200/a.jpg"/>
          <p:cNvPicPr>
            <a:picLocks noChangeAspect="1" noChangeArrowheads="1"/>
          </p:cNvPicPr>
          <p:nvPr/>
        </p:nvPicPr>
        <p:blipFill>
          <a:blip r:embed="rId3" cstate="print"/>
          <a:srcRect/>
          <a:stretch>
            <a:fillRect/>
          </a:stretch>
        </p:blipFill>
        <p:spPr bwMode="auto">
          <a:xfrm>
            <a:off x="391119" y="1066800"/>
            <a:ext cx="4180881" cy="2362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391118" y="3670518"/>
            <a:ext cx="5476282" cy="1815882"/>
          </a:xfrm>
          <a:prstGeom prst="rect">
            <a:avLst/>
          </a:prstGeom>
        </p:spPr>
        <p:txBody>
          <a:bodyPr wrap="square">
            <a:spAutoFit/>
          </a:bodyPr>
          <a:lstStyle/>
          <a:p>
            <a:r>
              <a:rPr lang="en-US" b="1" i="1" dirty="0" smtClean="0">
                <a:latin typeface="Times New Roman"/>
                <a:ea typeface="Calibri"/>
              </a:rPr>
              <a:t>For we must all appear before the Bema Seat of Christ; that every one may receive the things in body, according to that which has been done, whether it be good or bad, knowing therefore the anxiety of the Lord, we persuade mankind</a:t>
            </a:r>
            <a:r>
              <a:rPr lang="en-US" b="1" i="1" dirty="0" smtClean="0">
                <a:latin typeface="Times New Roman"/>
                <a:ea typeface="Calibri"/>
              </a:rPr>
              <a:t>.”</a:t>
            </a:r>
            <a:endParaRPr lang="en-US" b="1" i="1" dirty="0">
              <a:latin typeface="Times New Roman"/>
              <a:ea typeface="Calibri"/>
            </a:endParaRPr>
          </a:p>
          <a:p>
            <a:pPr algn="ctr"/>
            <a:r>
              <a:rPr lang="en-US" sz="2000" b="1" dirty="0" smtClean="0">
                <a:latin typeface="Times New Roman"/>
                <a:ea typeface="Calibri"/>
              </a:rPr>
              <a:t>II </a:t>
            </a:r>
            <a:r>
              <a:rPr lang="en-US" sz="2000" b="1" dirty="0" err="1" smtClean="0">
                <a:latin typeface="Times New Roman"/>
                <a:ea typeface="Calibri"/>
              </a:rPr>
              <a:t>Cor</a:t>
            </a:r>
            <a:r>
              <a:rPr lang="en-US" sz="2000" b="1" dirty="0" smtClean="0">
                <a:latin typeface="Times New Roman"/>
                <a:ea typeface="Calibri"/>
              </a:rPr>
              <a:t> </a:t>
            </a:r>
            <a:r>
              <a:rPr lang="en-US" sz="2000" b="1" dirty="0" smtClean="0">
                <a:latin typeface="Times New Roman"/>
                <a:ea typeface="Calibri"/>
              </a:rPr>
              <a:t>5:10-11a</a:t>
            </a:r>
            <a:endParaRPr lang="en-US" sz="2000" dirty="0"/>
          </a:p>
        </p:txBody>
      </p:sp>
    </p:spTree>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riktr.com/wordpress/wp-content/uploads/2011/06/normal_Spiritual_Warrior_God_Has_No.jpg"/>
          <p:cNvPicPr>
            <a:picLocks noChangeAspect="1" noChangeArrowheads="1"/>
          </p:cNvPicPr>
          <p:nvPr/>
        </p:nvPicPr>
        <p:blipFill>
          <a:blip r:embed="rId2" cstate="print"/>
          <a:srcRect/>
          <a:stretch>
            <a:fillRect/>
          </a:stretch>
        </p:blipFill>
        <p:spPr bwMode="auto">
          <a:xfrm>
            <a:off x="685800" y="685800"/>
            <a:ext cx="7747950" cy="5486400"/>
          </a:xfrm>
          <a:prstGeom prst="rect">
            <a:avLst/>
          </a:prstGeom>
          <a:ln w="63500" cap="sq">
            <a:solidFill>
              <a:srgbClr val="002060"/>
            </a:solidFill>
            <a:prstDash val="solid"/>
            <a:miter lim="800000"/>
          </a:ln>
          <a:effectLst>
            <a:outerShdw blurRad="50800" dist="38100" dir="2700000" algn="tl" rotWithShape="0">
              <a:srgbClr val="000000">
                <a:alpha val="43000"/>
              </a:srgbClr>
            </a:outerShdw>
          </a:effectLst>
        </p:spPr>
      </p:pic>
    </p:spTree>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1990316815"/>
      </p:ext>
    </p:extLst>
  </p:cSld>
  <p:clrMapOvr>
    <a:masterClrMapping/>
  </p:clrMapOvr>
  <mc:AlternateContent xmlns:mc="http://schemas.openxmlformats.org/markup-compatibility/2006" xmlns:p14="http://schemas.microsoft.com/office/powerpoint/2010/main">
    <mc:Choice Requires="p14">
      <p:transition spd="med" p14:dur="700" advTm="10409">
        <p:fade/>
      </p:transition>
    </mc:Choice>
    <mc:Fallback xmlns="">
      <p:transition spd="med" advTm="1040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983</TotalTime>
  <Words>104</Words>
  <Application>Microsoft Office PowerPoint</Application>
  <PresentationFormat>On-screen Show (4:3)</PresentationFormat>
  <Paragraphs>10</Paragraphs>
  <Slides>8</Slides>
  <Notes>0</Notes>
  <HiddenSlides>0</HiddenSlides>
  <MMClips>2</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Harl</dc:creator>
  <cp:lastModifiedBy>GBC</cp:lastModifiedBy>
  <cp:revision>30</cp:revision>
  <dcterms:created xsi:type="dcterms:W3CDTF">2014-01-18T21:22:31Z</dcterms:created>
  <dcterms:modified xsi:type="dcterms:W3CDTF">2014-01-19T18:40:55Z</dcterms:modified>
</cp:coreProperties>
</file>