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68" r:id="rId2"/>
    <p:sldId id="263" r:id="rId3"/>
    <p:sldId id="261" r:id="rId4"/>
    <p:sldId id="257" r:id="rId5"/>
    <p:sldId id="259" r:id="rId6"/>
    <p:sldId id="260" r:id="rId7"/>
    <p:sldId id="265" r:id="rId8"/>
    <p:sldId id="264" r:id="rId9"/>
    <p:sldId id="266" r:id="rId10"/>
    <p:sldId id="267" r:id="rId11"/>
    <p:sldId id="256" r:id="rId12"/>
    <p:sldId id="269"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45" autoAdjust="0"/>
  </p:normalViewPr>
  <p:slideViewPr>
    <p:cSldViewPr>
      <p:cViewPr varScale="1">
        <p:scale>
          <a:sx n="58" d="100"/>
          <a:sy n="58" d="100"/>
        </p:scale>
        <p:origin x="-181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26F4B707-6B86-449E-A50F-1C503D72D6D7}" type="datetimeFigureOut">
              <a:rPr lang="en-US" smtClean="0"/>
              <a:t>1/10/2016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CEF785F3-7D86-4114-A268-3AE961EECDD1}" type="slidenum">
              <a:rPr lang="en-US" smtClean="0"/>
              <a:t>‹#›</a:t>
            </a:fld>
            <a:endParaRPr lang="en-US"/>
          </a:p>
        </p:txBody>
      </p:sp>
    </p:spTree>
    <p:extLst>
      <p:ext uri="{BB962C8B-B14F-4D97-AF65-F5344CB8AC3E}">
        <p14:creationId xmlns:p14="http://schemas.microsoft.com/office/powerpoint/2010/main" val="352714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785F3-7D86-4114-A268-3AE961EECDD1}" type="slidenum">
              <a:rPr lang="en-US" smtClean="0"/>
              <a:t>2</a:t>
            </a:fld>
            <a:endParaRPr lang="en-US"/>
          </a:p>
        </p:txBody>
      </p:sp>
    </p:spTree>
    <p:extLst>
      <p:ext uri="{BB962C8B-B14F-4D97-AF65-F5344CB8AC3E}">
        <p14:creationId xmlns:p14="http://schemas.microsoft.com/office/powerpoint/2010/main" val="1778990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785F3-7D86-4114-A268-3AE961EECDD1}" type="slidenum">
              <a:rPr lang="en-US" smtClean="0"/>
              <a:t>11</a:t>
            </a:fld>
            <a:endParaRPr lang="en-US"/>
          </a:p>
        </p:txBody>
      </p:sp>
    </p:spTree>
    <p:extLst>
      <p:ext uri="{BB962C8B-B14F-4D97-AF65-F5344CB8AC3E}">
        <p14:creationId xmlns:p14="http://schemas.microsoft.com/office/powerpoint/2010/main" val="1171072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following the crowd be careful they may not know</a:t>
            </a:r>
            <a:r>
              <a:rPr lang="en-US" baseline="0" dirty="0" smtClean="0"/>
              <a:t> or might be going in the wrong direction.</a:t>
            </a:r>
          </a:p>
          <a:p>
            <a:endParaRPr lang="en-US" baseline="0" dirty="0" smtClean="0"/>
          </a:p>
          <a:p>
            <a:r>
              <a:rPr lang="en-US" baseline="0" dirty="0" smtClean="0"/>
              <a:t>Motion doesn’t always mean direction it can be commotion</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3</a:t>
            </a:fld>
            <a:endParaRPr lang="en-US"/>
          </a:p>
        </p:txBody>
      </p:sp>
    </p:spTree>
    <p:extLst>
      <p:ext uri="{BB962C8B-B14F-4D97-AF65-F5344CB8AC3E}">
        <p14:creationId xmlns:p14="http://schemas.microsoft.com/office/powerpoint/2010/main" val="3833335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good def.</a:t>
            </a:r>
            <a:r>
              <a:rPr lang="en-US" baseline="0" dirty="0" smtClean="0"/>
              <a:t> of our society</a:t>
            </a:r>
          </a:p>
          <a:p>
            <a:r>
              <a:rPr lang="en-US" baseline="0" dirty="0" smtClean="0"/>
              <a:t>-Our society follows the crowd</a:t>
            </a:r>
          </a:p>
          <a:p>
            <a:r>
              <a:rPr lang="en-US" baseline="0" dirty="0" smtClean="0"/>
              <a:t> - When we are children “ everyone is doing it”” seems logical and even wise</a:t>
            </a:r>
          </a:p>
          <a:p>
            <a:r>
              <a:rPr lang="en-US" baseline="0" dirty="0" smtClean="0"/>
              <a:t>-Our gov. leaders even seem to follow this they determine their stances and opinions by taking opinion polls</a:t>
            </a:r>
          </a:p>
          <a:p>
            <a:pPr marL="176131" indent="-176131">
              <a:buFontTx/>
              <a:buChar char="-"/>
            </a:pPr>
            <a:r>
              <a:rPr lang="en-US" baseline="0" dirty="0" smtClean="0"/>
              <a:t>That is as reliable as determining what to wear in Colorado  today by what the weather was yesterday</a:t>
            </a:r>
          </a:p>
          <a:p>
            <a:pPr marL="176131" indent="-176131">
              <a:buFontTx/>
              <a:buChar char="-"/>
            </a:pPr>
            <a:r>
              <a:rPr lang="en-US" baseline="0" dirty="0" smtClean="0"/>
              <a:t>So how do we as Christians respond to this</a:t>
            </a:r>
          </a:p>
          <a:p>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4</a:t>
            </a:fld>
            <a:endParaRPr lang="en-US"/>
          </a:p>
        </p:txBody>
      </p:sp>
    </p:spTree>
    <p:extLst>
      <p:ext uri="{BB962C8B-B14F-4D97-AF65-F5344CB8AC3E}">
        <p14:creationId xmlns:p14="http://schemas.microsoft.com/office/powerpoint/2010/main" val="275699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In </a:t>
            </a:r>
            <a:r>
              <a:rPr lang="en-US" baseline="0" dirty="0" smtClean="0"/>
              <a:t> I Corinthians said Be followers of me as I follow Christ</a:t>
            </a:r>
          </a:p>
          <a:p>
            <a:r>
              <a:rPr lang="en-US" baseline="0" dirty="0" smtClean="0"/>
              <a:t>In Acts 20 He lays out a plan on what Godly </a:t>
            </a:r>
            <a:r>
              <a:rPr lang="en-US" baseline="0" dirty="0" err="1" smtClean="0"/>
              <a:t>followable</a:t>
            </a:r>
            <a:r>
              <a:rPr lang="en-US" baseline="0" dirty="0" smtClean="0"/>
              <a:t> leaders should look like</a:t>
            </a:r>
          </a:p>
          <a:p>
            <a:r>
              <a:rPr lang="en-US" baseline="0" dirty="0" smtClean="0"/>
              <a:t>In his farewell address to the Ephesians he gives 10 characteristics of Godly leaders.</a:t>
            </a:r>
          </a:p>
          <a:p>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5</a:t>
            </a:fld>
            <a:endParaRPr lang="en-US"/>
          </a:p>
        </p:txBody>
      </p:sp>
    </p:spTree>
    <p:extLst>
      <p:ext uri="{BB962C8B-B14F-4D97-AF65-F5344CB8AC3E}">
        <p14:creationId xmlns:p14="http://schemas.microsoft.com/office/powerpoint/2010/main" val="740123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20:18 "You know how I lived the whole time I was with you, from the first day I came into the province of Asia.</a:t>
            </a:r>
          </a:p>
          <a:p>
            <a:endParaRPr lang="en-US" dirty="0" smtClean="0"/>
          </a:p>
          <a:p>
            <a:r>
              <a:rPr lang="en-US" dirty="0" smtClean="0"/>
              <a:t>- When the Ephesian elders got to Paul, he told them that they knew how he had lived the whole time he was in Ephesus, which was about three years.</a:t>
            </a:r>
          </a:p>
          <a:p>
            <a:r>
              <a:rPr lang="en-US" dirty="0" smtClean="0"/>
              <a:t>2. Paul did not hide himself in some ivory-towered monastery and then show up on Sunday mornings to preach and teach them.</a:t>
            </a:r>
          </a:p>
          <a:p>
            <a:r>
              <a:rPr lang="en-US" dirty="0" smtClean="0"/>
              <a:t>3. Paul lived amongst the Ephesians and they knew all about how he lived.</a:t>
            </a:r>
          </a:p>
          <a:p>
            <a:r>
              <a:rPr lang="en-US" dirty="0" smtClean="0"/>
              <a:t>4. Paul did not hide his private life from them.</a:t>
            </a:r>
          </a:p>
          <a:p>
            <a:r>
              <a:rPr lang="en-US" dirty="0" smtClean="0"/>
              <a:t>5. Paul’s public life was in his private life and his private life was his public life.</a:t>
            </a:r>
          </a:p>
          <a:p>
            <a:r>
              <a:rPr lang="en-US" dirty="0" smtClean="0"/>
              <a:t>6. Paul’s religious life was his private life and his private life was his religious life.</a:t>
            </a:r>
          </a:p>
          <a:p>
            <a:r>
              <a:rPr lang="en-US" dirty="0" smtClean="0"/>
              <a:t>7. Paul did not compartmentalize his life into different sections; Paul’s life was Christ’s life; 24/7.</a:t>
            </a:r>
          </a:p>
          <a:p>
            <a:r>
              <a:rPr lang="en-US" dirty="0" smtClean="0"/>
              <a:t>8. The Ephesians knew how Paul lived; he was transparent with them.</a:t>
            </a:r>
          </a:p>
          <a:p>
            <a:r>
              <a:rPr lang="en-US" dirty="0" smtClean="0"/>
              <a:t>9. Paul had nothing to hide from anyone at any time.</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6</a:t>
            </a:fld>
            <a:endParaRPr lang="en-US"/>
          </a:p>
        </p:txBody>
      </p:sp>
    </p:spTree>
    <p:extLst>
      <p:ext uri="{BB962C8B-B14F-4D97-AF65-F5344CB8AC3E}">
        <p14:creationId xmlns:p14="http://schemas.microsoft.com/office/powerpoint/2010/main" val="2806767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20:19 , I served the Lord with great humility and with tears</a:t>
            </a:r>
          </a:p>
          <a:p>
            <a:r>
              <a:rPr lang="en-US" dirty="0" smtClean="0"/>
              <a:t>1. Paul served them with humility.</a:t>
            </a:r>
          </a:p>
          <a:p>
            <a:r>
              <a:rPr lang="en-US" dirty="0" smtClean="0"/>
              <a:t>2. Paul was not an arrogant person who said that he was the only one who knew anything.</a:t>
            </a:r>
          </a:p>
          <a:p>
            <a:r>
              <a:rPr lang="en-US" dirty="0" smtClean="0"/>
              <a:t>3. Paul had others who helped him.</a:t>
            </a:r>
          </a:p>
          <a:p>
            <a:r>
              <a:rPr lang="en-US" dirty="0" smtClean="0"/>
              <a:t>4. Verse four tells us that Paul also had </a:t>
            </a:r>
            <a:r>
              <a:rPr lang="en-US" dirty="0" err="1" smtClean="0"/>
              <a:t>Sopater</a:t>
            </a:r>
            <a:r>
              <a:rPr lang="en-US" dirty="0" smtClean="0"/>
              <a:t>, Pyrrhus, Aristarchus, </a:t>
            </a:r>
            <a:r>
              <a:rPr lang="en-US" dirty="0" err="1" smtClean="0"/>
              <a:t>Secundus</a:t>
            </a:r>
            <a:r>
              <a:rPr lang="en-US" dirty="0" smtClean="0"/>
              <a:t>, Gaius, Timothy, </a:t>
            </a:r>
            <a:r>
              <a:rPr lang="en-US" dirty="0" err="1" smtClean="0"/>
              <a:t>Tychicus</a:t>
            </a:r>
            <a:r>
              <a:rPr lang="en-US" dirty="0" smtClean="0"/>
              <a:t>, </a:t>
            </a:r>
            <a:r>
              <a:rPr lang="en-US" dirty="0" err="1" smtClean="0"/>
              <a:t>Trophimus</a:t>
            </a:r>
            <a:r>
              <a:rPr lang="en-US" dirty="0" smtClean="0"/>
              <a:t>, and of course Luke was with him as well.</a:t>
            </a:r>
          </a:p>
          <a:p>
            <a:r>
              <a:rPr lang="en-US" dirty="0" smtClean="0"/>
              <a:t>5. Paul was one of many—he wasn’t the all-knowing, most powerful one who was always going around demanding that people respect him.</a:t>
            </a:r>
          </a:p>
          <a:p>
            <a:r>
              <a:rPr lang="en-US" dirty="0" smtClean="0"/>
              <a:t>6. Paul served with humility and tears.</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7</a:t>
            </a:fld>
            <a:endParaRPr lang="en-US"/>
          </a:p>
        </p:txBody>
      </p:sp>
    </p:spTree>
    <p:extLst>
      <p:ext uri="{BB962C8B-B14F-4D97-AF65-F5344CB8AC3E}">
        <p14:creationId xmlns:p14="http://schemas.microsoft.com/office/powerpoint/2010/main" val="280676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Acts 20:19-21 (NIV), I served the Lord with great humility and with tears, although I was severely tested by the plots of the Jews. 20 You know that I have not hesitated to preach anything that would be helpful to you but have taught you publicly and from house to house. 21 I have declared to both Jews and Greeks that they must turn to God in repentance and have faith in our Lord Jesus.</a:t>
            </a:r>
          </a:p>
          <a:p>
            <a:r>
              <a:rPr lang="en-US" dirty="0" smtClean="0"/>
              <a:t>A. Courage to persevere.</a:t>
            </a:r>
          </a:p>
          <a:p>
            <a:r>
              <a:rPr lang="en-US" dirty="0" smtClean="0"/>
              <a:t>1. Paul had the courage to persevere in spite of all kinds of opposition.</a:t>
            </a:r>
          </a:p>
          <a:p>
            <a:r>
              <a:rPr lang="en-US" dirty="0" smtClean="0"/>
              <a:t>a. Paul had the courage to persevere in spite of persecution.</a:t>
            </a:r>
          </a:p>
          <a:p>
            <a:r>
              <a:rPr lang="en-US" dirty="0" smtClean="0"/>
              <a:t>b. Paul had the courage to persevere in spite of stoning, beatings, and jail.</a:t>
            </a:r>
          </a:p>
          <a:p>
            <a:r>
              <a:rPr lang="en-US" dirty="0" smtClean="0"/>
              <a:t>c. Paul had the courage to preserve in spite of severe testing.</a:t>
            </a:r>
          </a:p>
          <a:p>
            <a:r>
              <a:rPr lang="en-US" dirty="0" smtClean="0"/>
              <a:t>2. And we need Godly leaders who stick through it, through thick and thin!</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8</a:t>
            </a:fld>
            <a:endParaRPr lang="en-US"/>
          </a:p>
        </p:txBody>
      </p:sp>
    </p:spTree>
    <p:extLst>
      <p:ext uri="{BB962C8B-B14F-4D97-AF65-F5344CB8AC3E}">
        <p14:creationId xmlns:p14="http://schemas.microsoft.com/office/powerpoint/2010/main" val="280676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20:22-23 (NIV), "And now, compelled by the Spirit, I am going to Jerusalem, not knowing what will happen to me there. 23 I only know that in every city the Holy Spirit warns me that prison and hardships are facing me.</a:t>
            </a:r>
          </a:p>
          <a:p>
            <a:endParaRPr lang="en-US" dirty="0" smtClean="0"/>
          </a:p>
          <a:p>
            <a:r>
              <a:rPr lang="en-US" dirty="0" smtClean="0"/>
              <a:t>1. He said that he was being compelled by the Spirit to go to Jerusalem.</a:t>
            </a:r>
          </a:p>
          <a:p>
            <a:r>
              <a:rPr lang="en-US" dirty="0" smtClean="0"/>
              <a:t>2. He had no idea what was going to happen to him there.</a:t>
            </a:r>
          </a:p>
          <a:p>
            <a:r>
              <a:rPr lang="en-US" dirty="0" smtClean="0"/>
              <a:t>3. He only knew that in every city that he went to, the HS warned him about prison and hardship that was facing him.</a:t>
            </a:r>
          </a:p>
          <a:p>
            <a:r>
              <a:rPr lang="en-US" dirty="0" smtClean="0"/>
              <a:t>4. And Paul was willing to follow the Spirit’s leading no matter what might lie ahead.</a:t>
            </a:r>
          </a:p>
          <a:p>
            <a:r>
              <a:rPr lang="en-US" dirty="0" smtClean="0"/>
              <a:t>B. That’s how Godly leaders are.</a:t>
            </a:r>
          </a:p>
          <a:p>
            <a:r>
              <a:rPr lang="en-US" dirty="0" smtClean="0"/>
              <a:t>1. Godly leaders are Spirit lead.</a:t>
            </a:r>
          </a:p>
          <a:p>
            <a:r>
              <a:rPr lang="en-US" dirty="0" smtClean="0"/>
              <a:t>2. Godly leaders know the Spirit and follow Him wherever he leads them.</a:t>
            </a:r>
          </a:p>
          <a:p>
            <a:r>
              <a:rPr lang="en-US" dirty="0" smtClean="0"/>
              <a:t>3. Godly leaders follow the Sprit’s lead no matter where He leads.</a:t>
            </a:r>
          </a:p>
          <a:p>
            <a:r>
              <a:rPr lang="en-US" dirty="0" smtClean="0"/>
              <a:t>C. And that is the kind of leader we need.</a:t>
            </a:r>
          </a:p>
          <a:p>
            <a:r>
              <a:rPr lang="en-US" dirty="0" smtClean="0"/>
              <a:t>1. We need leaders who know the HS and not just know about the HS.</a:t>
            </a:r>
          </a:p>
          <a:p>
            <a:r>
              <a:rPr lang="en-US" dirty="0" smtClean="0"/>
              <a:t>2. We need leaders who know the voice of the HS and not just what the Bible says about Him.</a:t>
            </a:r>
          </a:p>
          <a:p>
            <a:r>
              <a:rPr lang="en-US" dirty="0" smtClean="0"/>
              <a:t>4. We need leaders who will show us how to live by the Spirit.</a:t>
            </a:r>
          </a:p>
          <a:p>
            <a:r>
              <a:rPr lang="en-US" dirty="0" smtClean="0"/>
              <a:t>5. We need leaders who do more than just teach us what the Bible says about the HS.</a:t>
            </a:r>
          </a:p>
          <a:p>
            <a:r>
              <a:rPr lang="en-US" dirty="0" smtClean="0"/>
              <a:t>6. We need leaders who know and have a relationship with the HS.</a:t>
            </a:r>
          </a:p>
          <a:p>
            <a:r>
              <a:rPr lang="en-US" dirty="0" smtClean="0"/>
              <a:t>7. How else are we going to learn to follow the Spirit’s leading in our lives if there is no Godly leader to show us how to do that?</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9</a:t>
            </a:fld>
            <a:endParaRPr lang="en-US"/>
          </a:p>
        </p:txBody>
      </p:sp>
    </p:spTree>
    <p:extLst>
      <p:ext uri="{BB962C8B-B14F-4D97-AF65-F5344CB8AC3E}">
        <p14:creationId xmlns:p14="http://schemas.microsoft.com/office/powerpoint/2010/main" val="2806767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Godly leaders are focused</a:t>
            </a:r>
          </a:p>
          <a:p>
            <a:endParaRPr lang="en-US" dirty="0" smtClean="0"/>
          </a:p>
          <a:p>
            <a:r>
              <a:rPr lang="en-US" dirty="0" smtClean="0"/>
              <a:t>Acts 20:24 (NIV), However, I consider my life worth nothing to me, if only I may finish the race and complete the task the Lord Jesus has given me--the task of testifying to the gospel of God’s grace.</a:t>
            </a:r>
          </a:p>
          <a:p>
            <a:endParaRPr lang="en-US" dirty="0" smtClean="0"/>
          </a:p>
          <a:p>
            <a:r>
              <a:rPr lang="en-US" dirty="0" smtClean="0"/>
              <a:t>A. Paul had a specific goal in life that he was focused on.</a:t>
            </a:r>
          </a:p>
          <a:p>
            <a:r>
              <a:rPr lang="en-US" dirty="0" smtClean="0"/>
              <a:t>1. Paul’s task was testifying to the gospel of God’s grace.</a:t>
            </a:r>
          </a:p>
          <a:p>
            <a:r>
              <a:rPr lang="en-US" dirty="0" smtClean="0"/>
              <a:t>2. That was Paul’s number one priority in life.</a:t>
            </a:r>
          </a:p>
          <a:p>
            <a:r>
              <a:rPr lang="en-US" dirty="0" smtClean="0"/>
              <a:t>3. That was what drove his life.</a:t>
            </a:r>
          </a:p>
          <a:p>
            <a:r>
              <a:rPr lang="en-US" dirty="0" smtClean="0"/>
              <a:t>4. He considered his life worth nothing if he didn’t finish the race.</a:t>
            </a:r>
          </a:p>
          <a:p>
            <a:r>
              <a:rPr lang="en-US" dirty="0" smtClean="0"/>
              <a:t>5. He considered his life worth nothing if he didn’t complete the task Christ had given him.</a:t>
            </a:r>
          </a:p>
          <a:p>
            <a:r>
              <a:rPr lang="en-US" dirty="0" smtClean="0"/>
              <a:t>6. The driving force of his life was sharing the gospel with others.</a:t>
            </a:r>
            <a:endParaRPr lang="en-US" dirty="0"/>
          </a:p>
        </p:txBody>
      </p:sp>
      <p:sp>
        <p:nvSpPr>
          <p:cNvPr id="4" name="Slide Number Placeholder 3"/>
          <p:cNvSpPr>
            <a:spLocks noGrp="1"/>
          </p:cNvSpPr>
          <p:nvPr>
            <p:ph type="sldNum" sz="quarter" idx="10"/>
          </p:nvPr>
        </p:nvSpPr>
        <p:spPr/>
        <p:txBody>
          <a:bodyPr/>
          <a:lstStyle/>
          <a:p>
            <a:fld id="{CEF785F3-7D86-4114-A268-3AE961EECDD1}" type="slidenum">
              <a:rPr lang="en-US" smtClean="0"/>
              <a:t>10</a:t>
            </a:fld>
            <a:endParaRPr lang="en-US"/>
          </a:p>
        </p:txBody>
      </p:sp>
    </p:spTree>
    <p:extLst>
      <p:ext uri="{BB962C8B-B14F-4D97-AF65-F5344CB8AC3E}">
        <p14:creationId xmlns:p14="http://schemas.microsoft.com/office/powerpoint/2010/main" val="280676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0ACB3C-14D1-4C1F-9236-19068B0CF465}"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CB3C-14D1-4C1F-9236-19068B0CF465}"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CB3C-14D1-4C1F-9236-19068B0CF465}"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CB3C-14D1-4C1F-9236-19068B0CF465}"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ACB3C-14D1-4C1F-9236-19068B0CF465}"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0ACB3C-14D1-4C1F-9236-19068B0CF465}"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ACB3C-14D1-4C1F-9236-19068B0CF465}" type="datetimeFigureOut">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ACB3C-14D1-4C1F-9236-19068B0CF465}" type="datetimeFigureOut">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ACB3C-14D1-4C1F-9236-19068B0CF465}" type="datetimeFigureOut">
              <a:rPr lang="en-US" smtClean="0"/>
              <a:t>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5A211-F2F9-4E03-8D1A-E395C6648E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ACB3C-14D1-4C1F-9236-19068B0CF465}"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5A211-F2F9-4E03-8D1A-E395C6648E4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0ACB3C-14D1-4C1F-9236-19068B0CF465}" type="datetimeFigureOut">
              <a:rPr lang="en-US" smtClean="0"/>
              <a:t>1/10/2016</a:t>
            </a:fld>
            <a:endParaRPr lang="en-US"/>
          </a:p>
        </p:txBody>
      </p:sp>
      <p:sp>
        <p:nvSpPr>
          <p:cNvPr id="9" name="Slide Number Placeholder 8"/>
          <p:cNvSpPr>
            <a:spLocks noGrp="1"/>
          </p:cNvSpPr>
          <p:nvPr>
            <p:ph type="sldNum" sz="quarter" idx="11"/>
          </p:nvPr>
        </p:nvSpPr>
        <p:spPr/>
        <p:txBody>
          <a:bodyPr/>
          <a:lstStyle/>
          <a:p>
            <a:fld id="{99C5A211-F2F9-4E03-8D1A-E395C6648E4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9C5A211-F2F9-4E03-8D1A-E395C6648E4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80ACB3C-14D1-4C1F-9236-19068B0CF465}" type="datetimeFigureOut">
              <a:rPr lang="en-US" smtClean="0"/>
              <a:t>1/10/2016</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05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4886" y="2209800"/>
            <a:ext cx="6386514" cy="2308324"/>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Godly leaders are focused</a:t>
            </a:r>
            <a:endParaRPr lang="en-US" dirty="0"/>
          </a:p>
        </p:txBody>
      </p:sp>
    </p:spTree>
    <p:extLst>
      <p:ext uri="{BB962C8B-B14F-4D97-AF65-F5344CB8AC3E}">
        <p14:creationId xmlns:p14="http://schemas.microsoft.com/office/powerpoint/2010/main" val="525195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2037"/>
            <a:ext cx="7924800" cy="469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270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065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229600" cy="2286000"/>
          </a:xfrm>
        </p:spPr>
        <p:txBody>
          <a:bodyPr>
            <a:noAutofit/>
          </a:bodyPr>
          <a:lstStyle/>
          <a:p>
            <a:pPr algn="ctr"/>
            <a:r>
              <a:rPr lang="en-US" sz="8000" b="1" dirty="0" smtClean="0">
                <a:effectLst>
                  <a:outerShdw blurRad="38100" dist="38100" dir="2700000" algn="tl">
                    <a:srgbClr val="000000">
                      <a:alpha val="43137"/>
                    </a:srgbClr>
                  </a:outerShdw>
                </a:effectLst>
              </a:rPr>
              <a:t>Who Do You Follow?</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5473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057400"/>
            <a:ext cx="7315200" cy="286232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rPr>
              <a:t>Bumper sticker:</a:t>
            </a:r>
          </a:p>
          <a:p>
            <a:r>
              <a:rPr lang="en-US" sz="6000" b="1" dirty="0" smtClean="0">
                <a:effectLst>
                  <a:outerShdw blurRad="38100" dist="38100" dir="2700000" algn="tl">
                    <a:srgbClr val="000000">
                      <a:alpha val="43137"/>
                    </a:srgbClr>
                  </a:outerShdw>
                </a:effectLst>
              </a:rPr>
              <a:t>“Don’t follow me. I’m lost too”</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5041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83529" y="2133600"/>
            <a:ext cx="5929314" cy="3539430"/>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Eph. 4:14</a:t>
            </a:r>
          </a:p>
          <a:p>
            <a:r>
              <a:rPr lang="en-US" sz="3200" b="1" dirty="0" smtClean="0">
                <a:effectLst>
                  <a:outerShdw blurRad="38100" dist="38100" dir="2700000" algn="tl">
                    <a:srgbClr val="000000">
                      <a:alpha val="43137"/>
                    </a:srgbClr>
                  </a:outerShdw>
                </a:effectLst>
              </a:rPr>
              <a:t>14 </a:t>
            </a:r>
            <a:r>
              <a:rPr lang="en-US" sz="3200" b="1" dirty="0">
                <a:effectLst>
                  <a:outerShdw blurRad="38100" dist="38100" dir="2700000" algn="tl">
                    <a:srgbClr val="000000">
                      <a:alpha val="43137"/>
                    </a:srgbClr>
                  </a:outerShdw>
                </a:effectLst>
              </a:rPr>
              <a:t>that we should no longer be children, tossed to and fro and carried about with every wind of doctrine, by the trickery of men, in the cunning craftiness of deceitful plotting, </a:t>
            </a:r>
          </a:p>
        </p:txBody>
      </p:sp>
    </p:spTree>
    <p:extLst>
      <p:ext uri="{BB962C8B-B14F-4D97-AF65-F5344CB8AC3E}">
        <p14:creationId xmlns:p14="http://schemas.microsoft.com/office/powerpoint/2010/main" val="88217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04886" y="2277555"/>
            <a:ext cx="6919914" cy="3539430"/>
          </a:xfrm>
          <a:prstGeom prst="rect">
            <a:avLst/>
          </a:prstGeom>
        </p:spPr>
        <p:txBody>
          <a:bodyPr wrap="square">
            <a:spAutoFit/>
          </a:bodyPr>
          <a:lstStyle/>
          <a:p>
            <a:r>
              <a:rPr lang="en-US" sz="2800" b="1" dirty="0">
                <a:effectLst>
                  <a:outerShdw blurRad="38100" dist="38100" dir="2700000" algn="tl">
                    <a:srgbClr val="000000">
                      <a:alpha val="43137"/>
                    </a:srgbClr>
                  </a:outerShdw>
                </a:effectLst>
              </a:rPr>
              <a:t>He who knows not, and knows not that he knows not is a fool—shun him.</a:t>
            </a:r>
          </a:p>
          <a:p>
            <a:r>
              <a:rPr lang="en-US" sz="2800" b="1" dirty="0">
                <a:effectLst>
                  <a:outerShdw blurRad="38100" dist="38100" dir="2700000" algn="tl">
                    <a:srgbClr val="000000">
                      <a:alpha val="43137"/>
                    </a:srgbClr>
                  </a:outerShdw>
                </a:effectLst>
              </a:rPr>
              <a:t>He who knows not, and knows that he knows not is a child—teach him.</a:t>
            </a:r>
          </a:p>
          <a:p>
            <a:r>
              <a:rPr lang="en-US" sz="2800" b="1" dirty="0">
                <a:effectLst>
                  <a:outerShdw blurRad="38100" dist="38100" dir="2700000" algn="tl">
                    <a:srgbClr val="000000">
                      <a:alpha val="43137"/>
                    </a:srgbClr>
                  </a:outerShdw>
                </a:effectLst>
              </a:rPr>
              <a:t>He who knows, and knows not that he knows is asleep—wake him.</a:t>
            </a:r>
          </a:p>
          <a:p>
            <a:r>
              <a:rPr lang="en-US" sz="2800" b="1" dirty="0">
                <a:effectLst>
                  <a:outerShdw blurRad="38100" dist="38100" dir="2700000" algn="tl">
                    <a:srgbClr val="000000">
                      <a:alpha val="43137"/>
                    </a:srgbClr>
                  </a:outerShdw>
                </a:effectLst>
              </a:rPr>
              <a:t>He who knows, and knows that he knows is wise—follow him.</a:t>
            </a:r>
          </a:p>
        </p:txBody>
      </p:sp>
    </p:spTree>
    <p:extLst>
      <p:ext uri="{BB962C8B-B14F-4D97-AF65-F5344CB8AC3E}">
        <p14:creationId xmlns:p14="http://schemas.microsoft.com/office/powerpoint/2010/main" val="3352283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4886" y="2209800"/>
            <a:ext cx="6386514" cy="2308324"/>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Godly leaders are transparent</a:t>
            </a:r>
            <a:r>
              <a:rPr lang="en-US" dirty="0"/>
              <a:t>. </a:t>
            </a:r>
          </a:p>
        </p:txBody>
      </p:sp>
    </p:spTree>
    <p:extLst>
      <p:ext uri="{BB962C8B-B14F-4D97-AF65-F5344CB8AC3E}">
        <p14:creationId xmlns:p14="http://schemas.microsoft.com/office/powerpoint/2010/main" val="340479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4886" y="2209800"/>
            <a:ext cx="6386514" cy="2308324"/>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 Godly leaders are humble. </a:t>
            </a:r>
            <a:r>
              <a:rPr lang="en-US" dirty="0" smtClean="0"/>
              <a:t>. </a:t>
            </a:r>
            <a:endParaRPr lang="en-US" dirty="0"/>
          </a:p>
        </p:txBody>
      </p:sp>
    </p:spTree>
    <p:extLst>
      <p:ext uri="{BB962C8B-B14F-4D97-AF65-F5344CB8AC3E}">
        <p14:creationId xmlns:p14="http://schemas.microsoft.com/office/powerpoint/2010/main" val="1828699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4886" y="2209800"/>
            <a:ext cx="6386514" cy="2585323"/>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 Godly leaders are courageous. </a:t>
            </a:r>
            <a:r>
              <a:rPr lang="en-US" dirty="0" smtClean="0"/>
              <a:t>. </a:t>
            </a:r>
            <a:endParaRPr lang="en-US" dirty="0"/>
          </a:p>
        </p:txBody>
      </p:sp>
    </p:spTree>
    <p:extLst>
      <p:ext uri="{BB962C8B-B14F-4D97-AF65-F5344CB8AC3E}">
        <p14:creationId xmlns:p14="http://schemas.microsoft.com/office/powerpoint/2010/main" val="1276582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nyourshoesblog.files.wordpress.com/2010/05/leader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6" y="-762000"/>
            <a:ext cx="7086600" cy="3152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4886" y="2209800"/>
            <a:ext cx="6386514" cy="2308324"/>
          </a:xfrm>
          <a:prstGeom prst="rect">
            <a:avLst/>
          </a:prstGeom>
          <a:noFill/>
        </p:spPr>
        <p:txBody>
          <a:bodyPr wrap="square" rtlCol="0">
            <a:spAutoFit/>
          </a:bodyPr>
          <a:lstStyle/>
          <a:p>
            <a:r>
              <a:rPr lang="en-US" sz="7200" b="1" dirty="0">
                <a:effectLst>
                  <a:outerShdw blurRad="38100" dist="38100" dir="2700000" algn="tl">
                    <a:srgbClr val="000000">
                      <a:alpha val="43137"/>
                    </a:srgbClr>
                  </a:outerShdw>
                </a:effectLst>
              </a:rPr>
              <a:t> Godly leaders are Spirit-lead. </a:t>
            </a:r>
            <a:r>
              <a:rPr lang="en-US" dirty="0" smtClean="0"/>
              <a:t>. </a:t>
            </a:r>
            <a:endParaRPr lang="en-US" dirty="0"/>
          </a:p>
        </p:txBody>
      </p:sp>
    </p:spTree>
    <p:extLst>
      <p:ext uri="{BB962C8B-B14F-4D97-AF65-F5344CB8AC3E}">
        <p14:creationId xmlns:p14="http://schemas.microsoft.com/office/powerpoint/2010/main" val="1178846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573</TotalTime>
  <Words>1244</Words>
  <Application>Microsoft Office PowerPoint</Application>
  <PresentationFormat>On-screen Show (4:3)</PresentationFormat>
  <Paragraphs>90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PowerPoint Presentation</vt:lpstr>
      <vt:lpstr>Who Do You Follow?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24</cp:revision>
  <cp:lastPrinted>2016-01-10T15:44:26Z</cp:lastPrinted>
  <dcterms:created xsi:type="dcterms:W3CDTF">2016-01-09T20:55:21Z</dcterms:created>
  <dcterms:modified xsi:type="dcterms:W3CDTF">2016-01-10T16:56:16Z</dcterms:modified>
</cp:coreProperties>
</file>