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2" r:id="rId2"/>
    <p:sldId id="261" r:id="rId3"/>
    <p:sldId id="257" r:id="rId4"/>
    <p:sldId id="260" r:id="rId5"/>
    <p:sldId id="256" r:id="rId6"/>
    <p:sldId id="258" r:id="rId7"/>
    <p:sldId id="259" r:id="rId8"/>
    <p:sldId id="263" r:id="rId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721" autoAdjust="0"/>
  </p:normalViewPr>
  <p:slideViewPr>
    <p:cSldViewPr>
      <p:cViewPr varScale="1">
        <p:scale>
          <a:sx n="34" d="100"/>
          <a:sy n="34" d="100"/>
        </p:scale>
        <p:origin x="-145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B7CDE4D3-DE93-4B4A-93A0-7CF10EA76CD6}" type="datetimeFigureOut">
              <a:rPr lang="en-US" smtClean="0"/>
              <a:t>10/25/2015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BD3F6496-09BC-4B4B-AD2A-BD4BB945AC51}" type="slidenum">
              <a:rPr lang="en-US" smtClean="0"/>
              <a:t>‹#›</a:t>
            </a:fld>
            <a:endParaRPr lang="en-US"/>
          </a:p>
        </p:txBody>
      </p:sp>
    </p:spTree>
    <p:extLst>
      <p:ext uri="{BB962C8B-B14F-4D97-AF65-F5344CB8AC3E}">
        <p14:creationId xmlns:p14="http://schemas.microsoft.com/office/powerpoint/2010/main" val="190156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Lucky we are to have been saved in the dispensation of Grace</a:t>
            </a:r>
          </a:p>
        </p:txBody>
      </p:sp>
      <p:sp>
        <p:nvSpPr>
          <p:cNvPr id="4" name="Slide Number Placeholder 3"/>
          <p:cNvSpPr>
            <a:spLocks noGrp="1"/>
          </p:cNvSpPr>
          <p:nvPr>
            <p:ph type="sldNum" sz="quarter" idx="10"/>
          </p:nvPr>
        </p:nvSpPr>
        <p:spPr/>
        <p:txBody>
          <a:bodyPr/>
          <a:lstStyle/>
          <a:p>
            <a:fld id="{BD3F6496-09BC-4B4B-AD2A-BD4BB945AC51}" type="slidenum">
              <a:rPr lang="en-US" smtClean="0"/>
              <a:t>2</a:t>
            </a:fld>
            <a:endParaRPr lang="en-US"/>
          </a:p>
        </p:txBody>
      </p:sp>
    </p:spTree>
    <p:extLst>
      <p:ext uri="{BB962C8B-B14F-4D97-AF65-F5344CB8AC3E}">
        <p14:creationId xmlns:p14="http://schemas.microsoft.com/office/powerpoint/2010/main" val="1354032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Ephesians 2:8-9New King James Version (NKJV)</a:t>
            </a:r>
          </a:p>
          <a:p>
            <a:endParaRPr lang="en-US" dirty="0" smtClean="0"/>
          </a:p>
          <a:p>
            <a:r>
              <a:rPr lang="en-US" dirty="0" smtClean="0"/>
              <a:t>8 For by grace you have been saved through faith, and that not of yourselves; it is the gift of God, 9 not of works, lest anyone should boast. </a:t>
            </a:r>
          </a:p>
          <a:p>
            <a:endParaRPr lang="en-US" dirty="0" smtClean="0"/>
          </a:p>
          <a:p>
            <a:r>
              <a:rPr lang="en-US" dirty="0" smtClean="0"/>
              <a:t>Rom. 3:21-28</a:t>
            </a:r>
          </a:p>
          <a:p>
            <a:r>
              <a:rPr lang="en-US" dirty="0" smtClean="0"/>
              <a:t>21</a:t>
            </a:r>
            <a:r>
              <a:rPr lang="en-US" baseline="30000" dirty="0" smtClean="0"/>
              <a:t> </a:t>
            </a:r>
            <a:r>
              <a:rPr lang="en-US" dirty="0" smtClean="0"/>
              <a:t>But now the righteousness of God apart from the law is revealed, being witnessed by the Law and the Prophets, </a:t>
            </a:r>
            <a:r>
              <a:rPr lang="en-US" baseline="30000" dirty="0" smtClean="0"/>
              <a:t>22 </a:t>
            </a:r>
            <a:r>
              <a:rPr lang="en-US" dirty="0" smtClean="0"/>
              <a:t>even the righteousness of God, through the faithfulness of Jesus Christ, to all and on all who believe. For there is no difference; </a:t>
            </a:r>
            <a:r>
              <a:rPr lang="en-US" baseline="30000" dirty="0" smtClean="0"/>
              <a:t>23 </a:t>
            </a:r>
            <a:r>
              <a:rPr lang="en-US" dirty="0" smtClean="0"/>
              <a:t>for all have sinned and fall short of the glory of God, </a:t>
            </a:r>
            <a:r>
              <a:rPr lang="en-US" baseline="30000" dirty="0" smtClean="0"/>
              <a:t>24 </a:t>
            </a:r>
            <a:r>
              <a:rPr lang="en-US" dirty="0" smtClean="0"/>
              <a:t>being justified freely by His grace through the redemption that is in Christ Jesus, </a:t>
            </a:r>
            <a:r>
              <a:rPr lang="en-US" baseline="30000" dirty="0" smtClean="0"/>
              <a:t>25 </a:t>
            </a:r>
            <a:r>
              <a:rPr lang="en-US" dirty="0" smtClean="0"/>
              <a:t>whom God set forth </a:t>
            </a:r>
            <a:r>
              <a:rPr lang="en-US" i="1" dirty="0" smtClean="0"/>
              <a:t>as</a:t>
            </a:r>
            <a:r>
              <a:rPr lang="en-US" dirty="0" smtClean="0"/>
              <a:t> a propitiation by His blood, by His faith, to demonstrate His righteousness, because in His forbearance God had passed over the sins that were previously committed, </a:t>
            </a:r>
            <a:r>
              <a:rPr lang="en-US" baseline="30000" dirty="0" smtClean="0"/>
              <a:t>26 </a:t>
            </a:r>
            <a:r>
              <a:rPr lang="en-US" dirty="0" smtClean="0"/>
              <a:t>to demonstrate at the present time His righteousness, that He might be just and the justifier of the one who is of the faithfulness of Jesus.</a:t>
            </a:r>
          </a:p>
          <a:p>
            <a:r>
              <a:rPr lang="en-US" baseline="30000" dirty="0" smtClean="0"/>
              <a:t>27 </a:t>
            </a:r>
            <a:r>
              <a:rPr lang="en-US" dirty="0" smtClean="0"/>
              <a:t>Where </a:t>
            </a:r>
            <a:r>
              <a:rPr lang="en-US" i="1" dirty="0" smtClean="0"/>
              <a:t>is</a:t>
            </a:r>
            <a:r>
              <a:rPr lang="en-US" dirty="0" smtClean="0"/>
              <a:t> boasting then? It is excluded. By what law? Of works? No, but by the law of faith. </a:t>
            </a:r>
            <a:r>
              <a:rPr lang="en-US" baseline="30000" dirty="0" smtClean="0"/>
              <a:t>28 </a:t>
            </a:r>
            <a:r>
              <a:rPr lang="en-US" dirty="0" smtClean="0"/>
              <a:t>Therefore we conclude that a man is justified by faith apart from the deeds of the law. </a:t>
            </a:r>
          </a:p>
          <a:p>
            <a:endParaRPr lang="en-US" dirty="0" smtClean="0"/>
          </a:p>
          <a:p>
            <a:r>
              <a:rPr lang="en-US" dirty="0" smtClean="0"/>
              <a:t>Rom. 6:</a:t>
            </a:r>
          </a:p>
          <a:p>
            <a:r>
              <a:rPr lang="en-US" dirty="0" smtClean="0"/>
              <a:t>1 What shall we say then? Shall we continue in sin that grace may abound? 2 Certainly not! How shall we who died to sin live any longer in it?</a:t>
            </a:r>
          </a:p>
          <a:p>
            <a:r>
              <a:rPr lang="en-US" dirty="0" smtClean="0"/>
              <a:t> 6 knowing this, that our old man was crucified with Him, that the body of sin might be done away with, that we should no longer be slaves of sin. 7 For he who has died has been freed from sin. </a:t>
            </a:r>
          </a:p>
          <a:p>
            <a:r>
              <a:rPr lang="en-US" dirty="0" smtClean="0"/>
              <a:t>12 Therefore do not let sin reign in your mortal body, that you should obey it in its lusts. 13 And do not present your members as instruments of unrighteousness to sin, but present yourselves to God as being alive from the dead, and your members as instruments of righteousness to God. 14 For sin shall not have dominion over you, for you are not under law but under grace.</a:t>
            </a:r>
          </a:p>
          <a:p>
            <a:r>
              <a:rPr lang="en-US" dirty="0" smtClean="0"/>
              <a:t>From Slaves of Sin to Slaves of God</a:t>
            </a:r>
          </a:p>
          <a:p>
            <a:r>
              <a:rPr lang="en-US" dirty="0" smtClean="0"/>
              <a:t>15 What then? Shall we sin because we are not under law but under grace? Certainly not! </a:t>
            </a:r>
            <a:endParaRPr lang="en-US" dirty="0"/>
          </a:p>
        </p:txBody>
      </p:sp>
      <p:sp>
        <p:nvSpPr>
          <p:cNvPr id="4" name="Slide Number Placeholder 3"/>
          <p:cNvSpPr>
            <a:spLocks noGrp="1"/>
          </p:cNvSpPr>
          <p:nvPr>
            <p:ph type="sldNum" sz="quarter" idx="10"/>
          </p:nvPr>
        </p:nvSpPr>
        <p:spPr/>
        <p:txBody>
          <a:bodyPr/>
          <a:lstStyle/>
          <a:p>
            <a:fld id="{BD3F6496-09BC-4B4B-AD2A-BD4BB945AC51}" type="slidenum">
              <a:rPr lang="en-US" smtClean="0"/>
              <a:t>3</a:t>
            </a:fld>
            <a:endParaRPr lang="en-US"/>
          </a:p>
        </p:txBody>
      </p:sp>
    </p:spTree>
    <p:extLst>
      <p:ext uri="{BB962C8B-B14F-4D97-AF65-F5344CB8AC3E}">
        <p14:creationId xmlns:p14="http://schemas.microsoft.com/office/powerpoint/2010/main" val="116208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Priest- speaks to god for the people</a:t>
            </a:r>
          </a:p>
          <a:p>
            <a:r>
              <a:rPr lang="en-US" baseline="0" dirty="0" smtClean="0"/>
              <a:t>Rom 8:14-17For as many as are led by the Spirit of God, these are sons of God. 15 For you did not receive the spirit of bondage again to fear, but you received the Spirit of adoption by whom we cry out, “Abba, Father.” 16 The Spirit Himself bears witness with our spirit that we are children of God, 17 and if children, then heirs—heirs of God and joint heirs with Christ, if indeed we suffer with Him, that we may also be glorified together.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Prophet-</a:t>
            </a:r>
            <a:r>
              <a:rPr lang="en-US" baseline="0" dirty="0" smtClean="0"/>
              <a:t> speaks to the people for God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a:t>
            </a:r>
            <a:r>
              <a:rPr lang="en-US" baseline="0" dirty="0" err="1" smtClean="0"/>
              <a:t>Cor</a:t>
            </a:r>
            <a:r>
              <a:rPr lang="en-US" baseline="0" dirty="0" smtClean="0"/>
              <a:t> 13</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Love never fails. But whether there are prophecies, they will fail; whether there are tongues, they will cease; whether there is knowledge, it will vanish away. 9 For we know in part and we prophesy in part. 10 But when that which is perfect has come, then that which is in part will be done away.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Col 1:25-26</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became a minister according to the stewardship from God which was given to me for you, to fulfill the word of God, 26 the mystery which has been hidden from ages and from generations, but now has been revealed to His saints. </a:t>
            </a:r>
            <a:endParaRPr lang="en-US" dirty="0"/>
          </a:p>
        </p:txBody>
      </p:sp>
      <p:sp>
        <p:nvSpPr>
          <p:cNvPr id="4" name="Slide Number Placeholder 3"/>
          <p:cNvSpPr>
            <a:spLocks noGrp="1"/>
          </p:cNvSpPr>
          <p:nvPr>
            <p:ph type="sldNum" sz="quarter" idx="10"/>
          </p:nvPr>
        </p:nvSpPr>
        <p:spPr/>
        <p:txBody>
          <a:bodyPr/>
          <a:lstStyle/>
          <a:p>
            <a:fld id="{BD3F6496-09BC-4B4B-AD2A-BD4BB945AC51}" type="slidenum">
              <a:rPr lang="en-US" smtClean="0"/>
              <a:t>4</a:t>
            </a:fld>
            <a:endParaRPr lang="en-US"/>
          </a:p>
        </p:txBody>
      </p:sp>
    </p:spTree>
    <p:extLst>
      <p:ext uri="{BB962C8B-B14F-4D97-AF65-F5344CB8AC3E}">
        <p14:creationId xmlns:p14="http://schemas.microsoft.com/office/powerpoint/2010/main" val="4357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p:txBody>
      </p:sp>
      <p:sp>
        <p:nvSpPr>
          <p:cNvPr id="4" name="Slide Number Placeholder 3"/>
          <p:cNvSpPr>
            <a:spLocks noGrp="1"/>
          </p:cNvSpPr>
          <p:nvPr>
            <p:ph type="sldNum" sz="quarter" idx="10"/>
          </p:nvPr>
        </p:nvSpPr>
        <p:spPr/>
        <p:txBody>
          <a:bodyPr/>
          <a:lstStyle/>
          <a:p>
            <a:fld id="{BD3F6496-09BC-4B4B-AD2A-BD4BB945AC51}" type="slidenum">
              <a:rPr lang="en-US" smtClean="0"/>
              <a:t>5</a:t>
            </a:fld>
            <a:endParaRPr lang="en-US"/>
          </a:p>
        </p:txBody>
      </p:sp>
    </p:spTree>
    <p:extLst>
      <p:ext uri="{BB962C8B-B14F-4D97-AF65-F5344CB8AC3E}">
        <p14:creationId xmlns:p14="http://schemas.microsoft.com/office/powerpoint/2010/main" val="4060981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 123-6</a:t>
            </a:r>
          </a:p>
          <a:p>
            <a:r>
              <a:rPr lang="en-US" dirty="0" smtClean="0"/>
              <a:t>3 For I say, through the grace given to me, to everyone who is among you, not to think of himself more highly than he ought to think, but to think soberly, as God has dealt to each one a measure of faith. 4 For as we have many members in one body, but all the members do not have the same function, 5 so we, being many, are one body in Christ, and individually members of one another. 6 Having then gifts differing according to the grace that is given to us, let us use them</a:t>
            </a:r>
          </a:p>
          <a:p>
            <a:endParaRPr lang="en-US" dirty="0" smtClean="0"/>
          </a:p>
          <a:p>
            <a:r>
              <a:rPr lang="en-US" dirty="0" smtClean="0"/>
              <a:t>Romans 15:5-6New King James Version (NKJV)</a:t>
            </a:r>
          </a:p>
          <a:p>
            <a:endParaRPr lang="en-US" dirty="0" smtClean="0"/>
          </a:p>
          <a:p>
            <a:r>
              <a:rPr lang="en-US" dirty="0" smtClean="0"/>
              <a:t>5 Now may the God of patience and comfort grant you to be like-minded toward one another, according to Christ Jesus, 6 that you may with one mind and one mouth glorify the God and Father of our Lord Jesus Christ.</a:t>
            </a:r>
          </a:p>
          <a:p>
            <a:endParaRPr lang="en-US" dirty="0"/>
          </a:p>
        </p:txBody>
      </p:sp>
      <p:sp>
        <p:nvSpPr>
          <p:cNvPr id="4" name="Slide Number Placeholder 3"/>
          <p:cNvSpPr>
            <a:spLocks noGrp="1"/>
          </p:cNvSpPr>
          <p:nvPr>
            <p:ph type="sldNum" sz="quarter" idx="10"/>
          </p:nvPr>
        </p:nvSpPr>
        <p:spPr/>
        <p:txBody>
          <a:bodyPr/>
          <a:lstStyle/>
          <a:p>
            <a:fld id="{BD3F6496-09BC-4B4B-AD2A-BD4BB945AC51}" type="slidenum">
              <a:rPr lang="en-US" smtClean="0"/>
              <a:t>6</a:t>
            </a:fld>
            <a:endParaRPr lang="en-US"/>
          </a:p>
        </p:txBody>
      </p:sp>
    </p:spTree>
    <p:extLst>
      <p:ext uri="{BB962C8B-B14F-4D97-AF65-F5344CB8AC3E}">
        <p14:creationId xmlns:p14="http://schemas.microsoft.com/office/powerpoint/2010/main" val="2223419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Phillipians</a:t>
            </a:r>
            <a:r>
              <a:rPr lang="en-US" dirty="0" smtClean="0"/>
              <a:t> 3:20-21</a:t>
            </a:r>
          </a:p>
          <a:p>
            <a:r>
              <a:rPr lang="en-US" dirty="0" smtClean="0"/>
              <a:t> 20 For our citizenship is in heaven, from which we also eagerly wait for the Savior, the Lord Jesus Christ, 21 who will transform our lowly body that it may be conformed to His glorious body, </a:t>
            </a:r>
            <a:endParaRPr lang="en-US" dirty="0"/>
          </a:p>
        </p:txBody>
      </p:sp>
      <p:sp>
        <p:nvSpPr>
          <p:cNvPr id="4" name="Slide Number Placeholder 3"/>
          <p:cNvSpPr>
            <a:spLocks noGrp="1"/>
          </p:cNvSpPr>
          <p:nvPr>
            <p:ph type="sldNum" sz="quarter" idx="10"/>
          </p:nvPr>
        </p:nvSpPr>
        <p:spPr/>
        <p:txBody>
          <a:bodyPr/>
          <a:lstStyle/>
          <a:p>
            <a:fld id="{BD3F6496-09BC-4B4B-AD2A-BD4BB945AC51}" type="slidenum">
              <a:rPr lang="en-US" smtClean="0"/>
              <a:t>7</a:t>
            </a:fld>
            <a:endParaRPr lang="en-US"/>
          </a:p>
        </p:txBody>
      </p:sp>
    </p:spTree>
    <p:extLst>
      <p:ext uri="{BB962C8B-B14F-4D97-AF65-F5344CB8AC3E}">
        <p14:creationId xmlns:p14="http://schemas.microsoft.com/office/powerpoint/2010/main" val="4058759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D3F616-192A-4148-AE1D-B02EFB583FEB}"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FBA2A-E8FA-4DB7-AAAD-98AD7A889589}" type="slidenum">
              <a:rPr lang="en-US" smtClean="0"/>
              <a:t>‹#›</a:t>
            </a:fld>
            <a:endParaRPr lang="en-US"/>
          </a:p>
        </p:txBody>
      </p:sp>
    </p:spTree>
    <p:extLst>
      <p:ext uri="{BB962C8B-B14F-4D97-AF65-F5344CB8AC3E}">
        <p14:creationId xmlns:p14="http://schemas.microsoft.com/office/powerpoint/2010/main" val="2796922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3F616-192A-4148-AE1D-B02EFB583FEB}"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FBA2A-E8FA-4DB7-AAAD-98AD7A889589}" type="slidenum">
              <a:rPr lang="en-US" smtClean="0"/>
              <a:t>‹#›</a:t>
            </a:fld>
            <a:endParaRPr lang="en-US"/>
          </a:p>
        </p:txBody>
      </p:sp>
    </p:spTree>
    <p:extLst>
      <p:ext uri="{BB962C8B-B14F-4D97-AF65-F5344CB8AC3E}">
        <p14:creationId xmlns:p14="http://schemas.microsoft.com/office/powerpoint/2010/main" val="417668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3F616-192A-4148-AE1D-B02EFB583FEB}"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FBA2A-E8FA-4DB7-AAAD-98AD7A889589}" type="slidenum">
              <a:rPr lang="en-US" smtClean="0"/>
              <a:t>‹#›</a:t>
            </a:fld>
            <a:endParaRPr lang="en-US"/>
          </a:p>
        </p:txBody>
      </p:sp>
    </p:spTree>
    <p:extLst>
      <p:ext uri="{BB962C8B-B14F-4D97-AF65-F5344CB8AC3E}">
        <p14:creationId xmlns:p14="http://schemas.microsoft.com/office/powerpoint/2010/main" val="33588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D3F616-192A-4148-AE1D-B02EFB583FEB}"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FBA2A-E8FA-4DB7-AAAD-98AD7A889589}" type="slidenum">
              <a:rPr lang="en-US" smtClean="0"/>
              <a:t>‹#›</a:t>
            </a:fld>
            <a:endParaRPr lang="en-US"/>
          </a:p>
        </p:txBody>
      </p:sp>
    </p:spTree>
    <p:extLst>
      <p:ext uri="{BB962C8B-B14F-4D97-AF65-F5344CB8AC3E}">
        <p14:creationId xmlns:p14="http://schemas.microsoft.com/office/powerpoint/2010/main" val="117193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3F616-192A-4148-AE1D-B02EFB583FEB}"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FBA2A-E8FA-4DB7-AAAD-98AD7A889589}" type="slidenum">
              <a:rPr lang="en-US" smtClean="0"/>
              <a:t>‹#›</a:t>
            </a:fld>
            <a:endParaRPr lang="en-US"/>
          </a:p>
        </p:txBody>
      </p:sp>
    </p:spTree>
    <p:extLst>
      <p:ext uri="{BB962C8B-B14F-4D97-AF65-F5344CB8AC3E}">
        <p14:creationId xmlns:p14="http://schemas.microsoft.com/office/powerpoint/2010/main" val="3957492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D3F616-192A-4148-AE1D-B02EFB583FEB}"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FBA2A-E8FA-4DB7-AAAD-98AD7A889589}" type="slidenum">
              <a:rPr lang="en-US" smtClean="0"/>
              <a:t>‹#›</a:t>
            </a:fld>
            <a:endParaRPr lang="en-US"/>
          </a:p>
        </p:txBody>
      </p:sp>
    </p:spTree>
    <p:extLst>
      <p:ext uri="{BB962C8B-B14F-4D97-AF65-F5344CB8AC3E}">
        <p14:creationId xmlns:p14="http://schemas.microsoft.com/office/powerpoint/2010/main" val="658131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D3F616-192A-4148-AE1D-B02EFB583FEB}" type="datetimeFigureOut">
              <a:rPr lang="en-US" smtClean="0"/>
              <a:t>10/25/2015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7FBA2A-E8FA-4DB7-AAAD-98AD7A889589}" type="slidenum">
              <a:rPr lang="en-US" smtClean="0"/>
              <a:t>‹#›</a:t>
            </a:fld>
            <a:endParaRPr lang="en-US"/>
          </a:p>
        </p:txBody>
      </p:sp>
    </p:spTree>
    <p:extLst>
      <p:ext uri="{BB962C8B-B14F-4D97-AF65-F5344CB8AC3E}">
        <p14:creationId xmlns:p14="http://schemas.microsoft.com/office/powerpoint/2010/main" val="413199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D3F616-192A-4148-AE1D-B02EFB583FEB}" type="datetimeFigureOut">
              <a:rPr lang="en-US" smtClean="0"/>
              <a:t>10/25/2015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7FBA2A-E8FA-4DB7-AAAD-98AD7A889589}" type="slidenum">
              <a:rPr lang="en-US" smtClean="0"/>
              <a:t>‹#›</a:t>
            </a:fld>
            <a:endParaRPr lang="en-US"/>
          </a:p>
        </p:txBody>
      </p:sp>
    </p:spTree>
    <p:extLst>
      <p:ext uri="{BB962C8B-B14F-4D97-AF65-F5344CB8AC3E}">
        <p14:creationId xmlns:p14="http://schemas.microsoft.com/office/powerpoint/2010/main" val="3304942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3F616-192A-4148-AE1D-B02EFB583FEB}" type="datetimeFigureOut">
              <a:rPr lang="en-US" smtClean="0"/>
              <a:t>10/25/2015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7FBA2A-E8FA-4DB7-AAAD-98AD7A889589}" type="slidenum">
              <a:rPr lang="en-US" smtClean="0"/>
              <a:t>‹#›</a:t>
            </a:fld>
            <a:endParaRPr lang="en-US"/>
          </a:p>
        </p:txBody>
      </p:sp>
    </p:spTree>
    <p:extLst>
      <p:ext uri="{BB962C8B-B14F-4D97-AF65-F5344CB8AC3E}">
        <p14:creationId xmlns:p14="http://schemas.microsoft.com/office/powerpoint/2010/main" val="165471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3F616-192A-4148-AE1D-B02EFB583FEB}"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FBA2A-E8FA-4DB7-AAAD-98AD7A889589}" type="slidenum">
              <a:rPr lang="en-US" smtClean="0"/>
              <a:t>‹#›</a:t>
            </a:fld>
            <a:endParaRPr lang="en-US"/>
          </a:p>
        </p:txBody>
      </p:sp>
    </p:spTree>
    <p:extLst>
      <p:ext uri="{BB962C8B-B14F-4D97-AF65-F5344CB8AC3E}">
        <p14:creationId xmlns:p14="http://schemas.microsoft.com/office/powerpoint/2010/main" val="339204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3F616-192A-4148-AE1D-B02EFB583FEB}"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FBA2A-E8FA-4DB7-AAAD-98AD7A889589}" type="slidenum">
              <a:rPr lang="en-US" smtClean="0"/>
              <a:t>‹#›</a:t>
            </a:fld>
            <a:endParaRPr lang="en-US"/>
          </a:p>
        </p:txBody>
      </p:sp>
    </p:spTree>
    <p:extLst>
      <p:ext uri="{BB962C8B-B14F-4D97-AF65-F5344CB8AC3E}">
        <p14:creationId xmlns:p14="http://schemas.microsoft.com/office/powerpoint/2010/main" val="133018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3F616-192A-4148-AE1D-B02EFB583FEB}" type="datetimeFigureOut">
              <a:rPr lang="en-US" smtClean="0"/>
              <a:t>10/25/2015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FBA2A-E8FA-4DB7-AAAD-98AD7A889589}" type="slidenum">
              <a:rPr lang="en-US" smtClean="0"/>
              <a:t>‹#›</a:t>
            </a:fld>
            <a:endParaRPr lang="en-US"/>
          </a:p>
        </p:txBody>
      </p:sp>
    </p:spTree>
    <p:extLst>
      <p:ext uri="{BB962C8B-B14F-4D97-AF65-F5344CB8AC3E}">
        <p14:creationId xmlns:p14="http://schemas.microsoft.com/office/powerpoint/2010/main" val="1908217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024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609600"/>
            <a:ext cx="7239000" cy="707886"/>
          </a:xfrm>
          <a:prstGeom prst="rect">
            <a:avLst/>
          </a:prstGeom>
          <a:noFill/>
        </p:spPr>
        <p:txBody>
          <a:bodyPr wrap="square" rtlCol="0">
            <a:spAutoFit/>
          </a:bodyPr>
          <a:lstStyle/>
          <a:p>
            <a:r>
              <a:rPr lang="en-US" sz="4000" b="1" dirty="0" smtClean="0">
                <a:solidFill>
                  <a:schemeClr val="bg1">
                    <a:lumMod val="95000"/>
                  </a:schemeClr>
                </a:solidFill>
                <a:effectLst>
                  <a:outerShdw blurRad="38100" dist="38100" dir="2700000" algn="tl">
                    <a:srgbClr val="000000">
                      <a:alpha val="43137"/>
                    </a:srgbClr>
                  </a:outerShdw>
                </a:effectLst>
              </a:rPr>
              <a:t>Advantages  of “GRACE”</a:t>
            </a:r>
          </a:p>
        </p:txBody>
      </p:sp>
    </p:spTree>
    <p:extLst>
      <p:ext uri="{BB962C8B-B14F-4D97-AF65-F5344CB8AC3E}">
        <p14:creationId xmlns:p14="http://schemas.microsoft.com/office/powerpoint/2010/main" val="31278704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9372600" cy="718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3291" y="228600"/>
            <a:ext cx="6019800" cy="646331"/>
          </a:xfrm>
          <a:prstGeom prst="rect">
            <a:avLst/>
          </a:prstGeom>
          <a:noFill/>
        </p:spPr>
        <p:txBody>
          <a:bodyPr wrap="square" rtlCol="0">
            <a:spAutoFit/>
          </a:bodyPr>
          <a:lstStyle/>
          <a:p>
            <a:r>
              <a:rPr lang="en-US" sz="3600" b="1" dirty="0" smtClean="0">
                <a:solidFill>
                  <a:schemeClr val="bg1">
                    <a:lumMod val="95000"/>
                  </a:schemeClr>
                </a:solidFill>
                <a:effectLst>
                  <a:outerShdw blurRad="38100" dist="38100" dir="2700000" algn="tl">
                    <a:srgbClr val="000000">
                      <a:alpha val="43137"/>
                    </a:srgbClr>
                  </a:outerShdw>
                </a:effectLst>
              </a:rPr>
              <a:t>The Advantages of  “Grace”</a:t>
            </a:r>
            <a:endParaRPr lang="en-US" sz="3600" b="1" dirty="0">
              <a:solidFill>
                <a:schemeClr val="bg1">
                  <a:lumMod val="95000"/>
                </a:schemeClr>
              </a:solidFill>
              <a:effectLst>
                <a:outerShdw blurRad="38100" dist="38100" dir="2700000" algn="tl">
                  <a:srgbClr val="000000">
                    <a:alpha val="43137"/>
                  </a:srgbClr>
                </a:outerShdw>
              </a:effectLst>
            </a:endParaRPr>
          </a:p>
        </p:txBody>
      </p:sp>
      <p:sp>
        <p:nvSpPr>
          <p:cNvPr id="6" name="TextBox 5"/>
          <p:cNvSpPr txBox="1"/>
          <p:nvPr/>
        </p:nvSpPr>
        <p:spPr>
          <a:xfrm>
            <a:off x="914400" y="1125100"/>
            <a:ext cx="5486400" cy="5509200"/>
          </a:xfrm>
          <a:prstGeom prst="rect">
            <a:avLst/>
          </a:prstGeom>
          <a:noFill/>
        </p:spPr>
        <p:txBody>
          <a:bodyPr wrap="square" rtlCol="0">
            <a:spAutoFit/>
          </a:bodyPr>
          <a:lstStyle/>
          <a:p>
            <a:endParaRPr lang="en-US" sz="3200" b="1" dirty="0" smtClean="0">
              <a:solidFill>
                <a:schemeClr val="bg1">
                  <a:lumMod val="95000"/>
                </a:schemeClr>
              </a:solidFill>
              <a:effectLst>
                <a:outerShdw blurRad="38100" dist="38100" dir="2700000" algn="tl">
                  <a:srgbClr val="000000">
                    <a:alpha val="43137"/>
                  </a:srgbClr>
                </a:outerShdw>
              </a:effectLst>
            </a:endParaRPr>
          </a:p>
          <a:p>
            <a:endParaRPr lang="en-US" sz="3200" b="1" dirty="0">
              <a:solidFill>
                <a:schemeClr val="bg1">
                  <a:lumMod val="95000"/>
                </a:schemeClr>
              </a:solidFill>
              <a:effectLst>
                <a:outerShdw blurRad="38100" dist="38100" dir="2700000" algn="tl">
                  <a:srgbClr val="000000">
                    <a:alpha val="43137"/>
                  </a:srgbClr>
                </a:outerShdw>
              </a:effectLst>
            </a:endParaRPr>
          </a:p>
          <a:p>
            <a:endParaRPr lang="en-US" sz="3200" b="1" dirty="0" smtClean="0">
              <a:solidFill>
                <a:schemeClr val="bg1">
                  <a:lumMod val="95000"/>
                </a:schemeClr>
              </a:solidFill>
              <a:effectLst>
                <a:outerShdw blurRad="38100" dist="38100" dir="2700000" algn="tl">
                  <a:srgbClr val="000000">
                    <a:alpha val="43137"/>
                  </a:srgbClr>
                </a:outerShdw>
              </a:effectLst>
            </a:endParaRPr>
          </a:p>
          <a:p>
            <a:r>
              <a:rPr lang="en-US" sz="3200" b="1" dirty="0" smtClean="0">
                <a:solidFill>
                  <a:schemeClr val="bg1">
                    <a:lumMod val="95000"/>
                  </a:schemeClr>
                </a:solidFill>
                <a:effectLst>
                  <a:outerShdw blurRad="38100" dist="38100" dir="2700000" algn="tl">
                    <a:srgbClr val="000000">
                      <a:alpha val="43137"/>
                    </a:srgbClr>
                  </a:outerShdw>
                </a:effectLst>
              </a:rPr>
              <a:t>Saved by Faith Plus Nothing</a:t>
            </a:r>
          </a:p>
          <a:p>
            <a:pPr marL="457200" indent="-457200">
              <a:buFont typeface="Wingdings" panose="05000000000000000000" pitchFamily="2" charset="2"/>
              <a:buChar char="Ø"/>
            </a:pPr>
            <a:r>
              <a:rPr lang="en-US" sz="3200" b="1" dirty="0" smtClean="0">
                <a:solidFill>
                  <a:schemeClr val="bg1">
                    <a:lumMod val="95000"/>
                  </a:schemeClr>
                </a:solidFill>
                <a:effectLst>
                  <a:outerShdw blurRad="38100" dist="38100" dir="2700000" algn="tl">
                    <a:srgbClr val="000000">
                      <a:alpha val="43137"/>
                    </a:srgbClr>
                  </a:outerShdw>
                </a:effectLst>
              </a:rPr>
              <a:t>No Longer Bound to The Law</a:t>
            </a:r>
          </a:p>
          <a:p>
            <a:pPr marL="457200" indent="-457200">
              <a:buFont typeface="Wingdings" panose="05000000000000000000" pitchFamily="2" charset="2"/>
              <a:buChar char="Ø"/>
            </a:pPr>
            <a:r>
              <a:rPr lang="en-US" sz="3200" b="1" dirty="0" smtClean="0">
                <a:solidFill>
                  <a:schemeClr val="bg1">
                    <a:lumMod val="95000"/>
                  </a:schemeClr>
                </a:solidFill>
                <a:effectLst>
                  <a:outerShdw blurRad="38100" dist="38100" dir="2700000" algn="tl">
                    <a:srgbClr val="000000">
                      <a:alpha val="43137"/>
                    </a:srgbClr>
                  </a:outerShdw>
                </a:effectLst>
              </a:rPr>
              <a:t>Eph. 2:8-9</a:t>
            </a:r>
          </a:p>
          <a:p>
            <a:pPr marL="457200" indent="-457200">
              <a:buFont typeface="Wingdings" panose="05000000000000000000" pitchFamily="2" charset="2"/>
              <a:buChar char="Ø"/>
            </a:pPr>
            <a:r>
              <a:rPr lang="en-US" sz="3200" b="1" dirty="0" smtClean="0">
                <a:solidFill>
                  <a:schemeClr val="bg1">
                    <a:lumMod val="95000"/>
                  </a:schemeClr>
                </a:solidFill>
                <a:effectLst>
                  <a:outerShdw blurRad="38100" dist="38100" dir="2700000" algn="tl">
                    <a:srgbClr val="000000">
                      <a:alpha val="43137"/>
                    </a:srgbClr>
                  </a:outerShdw>
                </a:effectLst>
              </a:rPr>
              <a:t>Romans 3:21-28</a:t>
            </a:r>
          </a:p>
          <a:p>
            <a:pPr marL="457200" indent="-457200">
              <a:buFont typeface="Wingdings" panose="05000000000000000000" pitchFamily="2" charset="2"/>
              <a:buChar char="Ø"/>
            </a:pPr>
            <a:r>
              <a:rPr lang="en-US" sz="3200" b="1" dirty="0" smtClean="0">
                <a:solidFill>
                  <a:schemeClr val="bg1">
                    <a:lumMod val="95000"/>
                  </a:schemeClr>
                </a:solidFill>
                <a:effectLst>
                  <a:outerShdw blurRad="38100" dist="38100" dir="2700000" algn="tl">
                    <a:srgbClr val="000000">
                      <a:alpha val="43137"/>
                    </a:srgbClr>
                  </a:outerShdw>
                </a:effectLst>
              </a:rPr>
              <a:t>No Longer Bound to Sin</a:t>
            </a:r>
          </a:p>
          <a:p>
            <a:pPr marL="457200" indent="-457200">
              <a:buFont typeface="Wingdings" panose="05000000000000000000" pitchFamily="2" charset="2"/>
              <a:buChar char="Ø"/>
            </a:pPr>
            <a:r>
              <a:rPr lang="en-US" sz="3200" b="1" dirty="0" smtClean="0">
                <a:solidFill>
                  <a:schemeClr val="bg1">
                    <a:lumMod val="95000"/>
                  </a:schemeClr>
                </a:solidFill>
                <a:effectLst>
                  <a:outerShdw blurRad="38100" dist="38100" dir="2700000" algn="tl">
                    <a:srgbClr val="000000">
                      <a:alpha val="43137"/>
                    </a:srgbClr>
                  </a:outerShdw>
                </a:effectLst>
              </a:rPr>
              <a:t>Romans 6</a:t>
            </a:r>
          </a:p>
          <a:p>
            <a:pPr marL="457200" indent="-457200">
              <a:buFont typeface="Wingdings" panose="05000000000000000000" pitchFamily="2" charset="2"/>
              <a:buChar char="Ø"/>
            </a:pPr>
            <a:endParaRPr lang="en-US" sz="3200" b="1" dirty="0" smtClean="0">
              <a:solidFill>
                <a:schemeClr val="bg1">
                  <a:lumMod val="95000"/>
                </a:schemeClr>
              </a:solidFill>
              <a:effectLst>
                <a:outerShdw blurRad="38100" dist="38100" dir="2700000" algn="tl">
                  <a:srgbClr val="000000">
                    <a:alpha val="43137"/>
                  </a:srgbClr>
                </a:outerShdw>
              </a:effectLst>
            </a:endParaRPr>
          </a:p>
          <a:p>
            <a:pPr marL="457200" indent="-457200">
              <a:buFont typeface="Wingdings" panose="05000000000000000000" pitchFamily="2" charset="2"/>
              <a:buChar char="Ø"/>
            </a:pPr>
            <a:endParaRPr lang="en-US" sz="3200" b="1"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56494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6309"/>
            <a:ext cx="9538968" cy="7412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782" y="152400"/>
            <a:ext cx="7010400" cy="646331"/>
          </a:xfrm>
          <a:prstGeom prst="rect">
            <a:avLst/>
          </a:prstGeom>
          <a:noFill/>
        </p:spPr>
        <p:txBody>
          <a:bodyPr wrap="square" rtlCol="0">
            <a:spAutoFit/>
          </a:bodyPr>
          <a:lstStyle/>
          <a:p>
            <a:r>
              <a:rPr lang="en-US" sz="3600" b="1" dirty="0" smtClean="0">
                <a:solidFill>
                  <a:schemeClr val="bg1">
                    <a:lumMod val="95000"/>
                  </a:schemeClr>
                </a:solidFill>
                <a:effectLst>
                  <a:outerShdw blurRad="38100" dist="38100" dir="2700000" algn="tl">
                    <a:srgbClr val="000000">
                      <a:alpha val="43137"/>
                    </a:srgbClr>
                  </a:outerShdw>
                </a:effectLst>
              </a:rPr>
              <a:t>The Advantages of “GRACE”</a:t>
            </a:r>
            <a:endParaRPr lang="en-US" sz="3600" b="1" dirty="0">
              <a:solidFill>
                <a:schemeClr val="bg1">
                  <a:lumMod val="95000"/>
                </a:schemeClr>
              </a:solidFill>
              <a:effectLst>
                <a:outerShdw blurRad="38100" dist="38100" dir="2700000" algn="tl">
                  <a:srgbClr val="000000">
                    <a:alpha val="43137"/>
                  </a:srgbClr>
                </a:outerShdw>
              </a:effectLst>
            </a:endParaRPr>
          </a:p>
        </p:txBody>
      </p:sp>
      <p:sp>
        <p:nvSpPr>
          <p:cNvPr id="5" name="TextBox 4"/>
          <p:cNvSpPr txBox="1"/>
          <p:nvPr/>
        </p:nvSpPr>
        <p:spPr>
          <a:xfrm>
            <a:off x="654684" y="1094509"/>
            <a:ext cx="7772400" cy="2062103"/>
          </a:xfrm>
          <a:prstGeom prst="rect">
            <a:avLst/>
          </a:prstGeom>
          <a:noFill/>
        </p:spPr>
        <p:txBody>
          <a:bodyPr wrap="square" rtlCol="0">
            <a:spAutoFit/>
          </a:bodyPr>
          <a:lstStyle/>
          <a:p>
            <a:r>
              <a:rPr lang="en-US" sz="3200" b="1" dirty="0" smtClean="0">
                <a:solidFill>
                  <a:schemeClr val="bg1">
                    <a:lumMod val="95000"/>
                  </a:schemeClr>
                </a:solidFill>
                <a:effectLst>
                  <a:outerShdw blurRad="38100" dist="38100" dir="2700000" algn="tl">
                    <a:srgbClr val="000000">
                      <a:alpha val="43137"/>
                    </a:srgbClr>
                  </a:outerShdw>
                </a:effectLst>
              </a:rPr>
              <a:t>Direct Access to God no Mediator Between God and Man</a:t>
            </a:r>
          </a:p>
          <a:p>
            <a:pPr marL="457200" indent="-457200">
              <a:buFont typeface="Wingdings" panose="05000000000000000000" pitchFamily="2" charset="2"/>
              <a:buChar char="Ø"/>
            </a:pPr>
            <a:r>
              <a:rPr lang="en-US" sz="3200" b="1" dirty="0" smtClean="0">
                <a:solidFill>
                  <a:schemeClr val="bg1">
                    <a:lumMod val="95000"/>
                  </a:schemeClr>
                </a:solidFill>
                <a:effectLst>
                  <a:outerShdw blurRad="38100" dist="38100" dir="2700000" algn="tl">
                    <a:srgbClr val="000000">
                      <a:alpha val="43137"/>
                    </a:srgbClr>
                  </a:outerShdw>
                </a:effectLst>
              </a:rPr>
              <a:t>No more Priest </a:t>
            </a:r>
          </a:p>
          <a:p>
            <a:pPr marL="457200" indent="-457200">
              <a:buFont typeface="Wingdings" panose="05000000000000000000" pitchFamily="2" charset="2"/>
              <a:buChar char="Ø"/>
            </a:pPr>
            <a:r>
              <a:rPr lang="en-US" sz="3200" b="1" dirty="0" smtClean="0">
                <a:solidFill>
                  <a:schemeClr val="bg1">
                    <a:lumMod val="95000"/>
                  </a:schemeClr>
                </a:solidFill>
                <a:effectLst>
                  <a:outerShdw blurRad="38100" dist="38100" dir="2700000" algn="tl">
                    <a:srgbClr val="000000">
                      <a:alpha val="43137"/>
                    </a:srgbClr>
                  </a:outerShdw>
                </a:effectLst>
              </a:rPr>
              <a:t>No More Prophet</a:t>
            </a:r>
            <a:endParaRPr lang="en-US" sz="3200" b="1"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08412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8"/>
            <a:ext cx="9372600" cy="701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304800"/>
            <a:ext cx="7848600" cy="646331"/>
          </a:xfrm>
          <a:prstGeom prst="rect">
            <a:avLst/>
          </a:prstGeom>
          <a:noFill/>
        </p:spPr>
        <p:txBody>
          <a:bodyPr wrap="square" rtlCol="0">
            <a:spAutoFit/>
          </a:bodyPr>
          <a:lstStyle/>
          <a:p>
            <a:r>
              <a:rPr lang="en-US" sz="3600" b="1" dirty="0" smtClean="0">
                <a:solidFill>
                  <a:schemeClr val="bg1">
                    <a:lumMod val="95000"/>
                  </a:schemeClr>
                </a:solidFill>
              </a:rPr>
              <a:t>The Advantages of “GRACE”</a:t>
            </a:r>
            <a:endParaRPr lang="en-US" sz="3600" b="1" dirty="0">
              <a:solidFill>
                <a:schemeClr val="bg1">
                  <a:lumMod val="95000"/>
                </a:schemeClr>
              </a:solidFill>
            </a:endParaRPr>
          </a:p>
        </p:txBody>
      </p:sp>
      <p:sp>
        <p:nvSpPr>
          <p:cNvPr id="5" name="TextBox 4"/>
          <p:cNvSpPr txBox="1"/>
          <p:nvPr/>
        </p:nvSpPr>
        <p:spPr>
          <a:xfrm>
            <a:off x="1409700" y="1219200"/>
            <a:ext cx="6553200" cy="1569660"/>
          </a:xfrm>
          <a:prstGeom prst="rect">
            <a:avLst/>
          </a:prstGeom>
          <a:noFill/>
        </p:spPr>
        <p:txBody>
          <a:bodyPr wrap="square" rtlCol="0">
            <a:spAutoFit/>
          </a:bodyPr>
          <a:lstStyle/>
          <a:p>
            <a:r>
              <a:rPr lang="en-US" sz="3200" b="1" dirty="0" smtClean="0">
                <a:solidFill>
                  <a:schemeClr val="bg1">
                    <a:lumMod val="85000"/>
                  </a:schemeClr>
                </a:solidFill>
                <a:effectLst>
                  <a:outerShdw blurRad="38100" dist="38100" dir="2700000" algn="tl">
                    <a:srgbClr val="000000">
                      <a:alpha val="43137"/>
                    </a:srgbClr>
                  </a:outerShdw>
                </a:effectLst>
              </a:rPr>
              <a:t>Unconditional Salvation</a:t>
            </a:r>
          </a:p>
          <a:p>
            <a:pPr marL="457200" indent="-457200">
              <a:buFont typeface="Wingdings" panose="05000000000000000000" pitchFamily="2" charset="2"/>
              <a:buChar char="Ø"/>
            </a:pPr>
            <a:r>
              <a:rPr lang="en-US" sz="3200" b="1" dirty="0" smtClean="0">
                <a:solidFill>
                  <a:schemeClr val="bg1">
                    <a:lumMod val="85000"/>
                  </a:schemeClr>
                </a:solidFill>
                <a:effectLst>
                  <a:outerShdw blurRad="38100" dist="38100" dir="2700000" algn="tl">
                    <a:srgbClr val="000000">
                      <a:alpha val="43137"/>
                    </a:srgbClr>
                  </a:outerShdw>
                </a:effectLst>
              </a:rPr>
              <a:t>We Can Take Rest in The Finished Work of Christ on the Cross</a:t>
            </a:r>
            <a:endParaRPr lang="en-US" sz="3200" b="1" dirty="0">
              <a:solidFill>
                <a:schemeClr val="bg1">
                  <a:lumMod val="8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21678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78636"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228600"/>
            <a:ext cx="6553200" cy="646331"/>
          </a:xfrm>
          <a:prstGeom prst="rect">
            <a:avLst/>
          </a:prstGeom>
          <a:noFill/>
        </p:spPr>
        <p:txBody>
          <a:bodyPr wrap="square" rtlCol="0">
            <a:spAutoFit/>
          </a:bodyPr>
          <a:lstStyle/>
          <a:p>
            <a:r>
              <a:rPr lang="en-US" sz="3600" b="1" dirty="0" smtClean="0">
                <a:solidFill>
                  <a:schemeClr val="bg1">
                    <a:lumMod val="95000"/>
                  </a:schemeClr>
                </a:solidFill>
                <a:effectLst>
                  <a:outerShdw blurRad="38100" dist="38100" dir="2700000" algn="tl">
                    <a:srgbClr val="000000">
                      <a:alpha val="43137"/>
                    </a:srgbClr>
                  </a:outerShdw>
                </a:effectLst>
              </a:rPr>
              <a:t>The Advantages of “GRACE”</a:t>
            </a:r>
            <a:endParaRPr lang="en-US" sz="3600" b="1" dirty="0">
              <a:solidFill>
                <a:schemeClr val="bg1">
                  <a:lumMod val="95000"/>
                </a:schemeClr>
              </a:solidFill>
              <a:effectLst>
                <a:outerShdw blurRad="38100" dist="38100" dir="2700000" algn="tl">
                  <a:srgbClr val="000000">
                    <a:alpha val="43137"/>
                  </a:srgbClr>
                </a:outerShdw>
              </a:effectLst>
            </a:endParaRPr>
          </a:p>
        </p:txBody>
      </p:sp>
      <p:sp>
        <p:nvSpPr>
          <p:cNvPr id="5" name="TextBox 4"/>
          <p:cNvSpPr txBox="1"/>
          <p:nvPr/>
        </p:nvSpPr>
        <p:spPr>
          <a:xfrm>
            <a:off x="609600" y="1163781"/>
            <a:ext cx="8229600" cy="2062103"/>
          </a:xfrm>
          <a:prstGeom prst="rect">
            <a:avLst/>
          </a:prstGeom>
          <a:noFill/>
        </p:spPr>
        <p:txBody>
          <a:bodyPr wrap="square" rtlCol="0">
            <a:spAutoFit/>
          </a:bodyPr>
          <a:lstStyle/>
          <a:p>
            <a:r>
              <a:rPr lang="en-US" sz="3200" b="1" dirty="0" smtClean="0">
                <a:solidFill>
                  <a:schemeClr val="bg1">
                    <a:lumMod val="95000"/>
                  </a:schemeClr>
                </a:solidFill>
                <a:effectLst>
                  <a:outerShdw blurRad="38100" dist="38100" dir="2700000" algn="tl">
                    <a:srgbClr val="000000">
                      <a:alpha val="43137"/>
                    </a:srgbClr>
                  </a:outerShdw>
                </a:effectLst>
              </a:rPr>
              <a:t>Holy Spirit Indwells Believer</a:t>
            </a:r>
          </a:p>
          <a:p>
            <a:pPr marL="457200" indent="-457200">
              <a:buFont typeface="Wingdings" panose="05000000000000000000" pitchFamily="2" charset="2"/>
              <a:buChar char="Ø"/>
            </a:pPr>
            <a:r>
              <a:rPr lang="en-US" sz="3200" b="1" dirty="0" smtClean="0">
                <a:solidFill>
                  <a:schemeClr val="bg1">
                    <a:lumMod val="95000"/>
                  </a:schemeClr>
                </a:solidFill>
                <a:effectLst>
                  <a:outerShdw blurRad="38100" dist="38100" dir="2700000" algn="tl">
                    <a:srgbClr val="000000">
                      <a:alpha val="43137"/>
                    </a:srgbClr>
                  </a:outerShdw>
                </a:effectLst>
              </a:rPr>
              <a:t> Our Spiritual Gifting</a:t>
            </a:r>
          </a:p>
          <a:p>
            <a:pPr marL="457200" indent="-457200">
              <a:buFont typeface="Wingdings" panose="05000000000000000000" pitchFamily="2" charset="2"/>
              <a:buChar char="Ø"/>
            </a:pPr>
            <a:r>
              <a:rPr lang="en-US" sz="3200" b="1" dirty="0" smtClean="0">
                <a:solidFill>
                  <a:schemeClr val="bg1">
                    <a:lumMod val="95000"/>
                  </a:schemeClr>
                </a:solidFill>
                <a:effectLst>
                  <a:outerShdw blurRad="38100" dist="38100" dir="2700000" algn="tl">
                    <a:srgbClr val="000000">
                      <a:alpha val="43137"/>
                    </a:srgbClr>
                  </a:outerShdw>
                </a:effectLst>
              </a:rPr>
              <a:t>Access to the Body of Christ</a:t>
            </a:r>
          </a:p>
          <a:p>
            <a:pPr marL="914400" lvl="1" indent="-457200">
              <a:buFont typeface="Wingdings" panose="05000000000000000000" pitchFamily="2" charset="2"/>
              <a:buChar char="§"/>
            </a:pPr>
            <a:r>
              <a:rPr lang="en-US" sz="3200" b="1" dirty="0" smtClean="0">
                <a:solidFill>
                  <a:schemeClr val="bg1">
                    <a:lumMod val="95000"/>
                  </a:schemeClr>
                </a:solidFill>
                <a:effectLst>
                  <a:outerShdw blurRad="38100" dist="38100" dir="2700000" algn="tl">
                    <a:srgbClr val="000000">
                      <a:alpha val="43137"/>
                    </a:srgbClr>
                  </a:outerShdw>
                </a:effectLst>
              </a:rPr>
              <a:t>Connection With the Other Members</a:t>
            </a:r>
          </a:p>
        </p:txBody>
      </p:sp>
    </p:spTree>
    <p:extLst>
      <p:ext uri="{BB962C8B-B14F-4D97-AF65-F5344CB8AC3E}">
        <p14:creationId xmlns:p14="http://schemas.microsoft.com/office/powerpoint/2010/main" val="20017479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7"/>
            <a:ext cx="9144000" cy="694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304800"/>
            <a:ext cx="6248400"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The Advantages of “Grace”</a:t>
            </a:r>
            <a:endParaRPr lang="en-US" sz="3600" b="1" dirty="0">
              <a:effectLst>
                <a:outerShdw blurRad="38100" dist="38100" dir="2700000" algn="tl">
                  <a:srgbClr val="000000">
                    <a:alpha val="43137"/>
                  </a:srgbClr>
                </a:outerShdw>
              </a:effectLst>
            </a:endParaRPr>
          </a:p>
        </p:txBody>
      </p:sp>
      <p:sp>
        <p:nvSpPr>
          <p:cNvPr id="5" name="TextBox 4"/>
          <p:cNvSpPr txBox="1"/>
          <p:nvPr/>
        </p:nvSpPr>
        <p:spPr>
          <a:xfrm>
            <a:off x="762000" y="1319130"/>
            <a:ext cx="7620000" cy="1569660"/>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Heavenly position</a:t>
            </a:r>
          </a:p>
          <a:p>
            <a:pPr marL="457200" indent="-457200">
              <a:buFont typeface="Wingdings" panose="05000000000000000000" pitchFamily="2" charset="2"/>
              <a:buChar char="Ø"/>
            </a:pPr>
            <a:r>
              <a:rPr lang="en-US" sz="3200" b="1" dirty="0" smtClean="0">
                <a:effectLst>
                  <a:outerShdw blurRad="38100" dist="38100" dir="2700000" algn="tl">
                    <a:srgbClr val="000000">
                      <a:alpha val="43137"/>
                    </a:srgbClr>
                  </a:outerShdw>
                </a:effectLst>
              </a:rPr>
              <a:t>Phil 3:20-21a</a:t>
            </a:r>
          </a:p>
          <a:p>
            <a:pPr marL="457200" indent="-457200">
              <a:buFont typeface="Wingdings" panose="05000000000000000000" pitchFamily="2" charset="2"/>
              <a:buChar char="Ø"/>
            </a:pP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65037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55357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2254</TotalTime>
  <Words>615</Words>
  <Application>Microsoft Office PowerPoint</Application>
  <PresentationFormat>On-screen Show (4:3)</PresentationFormat>
  <Paragraphs>65</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GBC</cp:lastModifiedBy>
  <cp:revision>48</cp:revision>
  <cp:lastPrinted>2015-10-25T12:54:36Z</cp:lastPrinted>
  <dcterms:created xsi:type="dcterms:W3CDTF">2015-10-17T19:55:19Z</dcterms:created>
  <dcterms:modified xsi:type="dcterms:W3CDTF">2015-10-25T15:27:51Z</dcterms:modified>
</cp:coreProperties>
</file>