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63" r:id="rId4"/>
    <p:sldId id="264" r:id="rId5"/>
    <p:sldId id="267" r:id="rId6"/>
    <p:sldId id="265" r:id="rId7"/>
    <p:sldId id="268" r:id="rId8"/>
    <p:sldId id="266" r:id="rId9"/>
    <p:sldId id="260"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819" autoAdjust="0"/>
  </p:normalViewPr>
  <p:slideViewPr>
    <p:cSldViewPr>
      <p:cViewPr varScale="1">
        <p:scale>
          <a:sx n="38" d="100"/>
          <a:sy n="38" d="100"/>
        </p:scale>
        <p:origin x="-230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8135E1-313C-4786-8DD0-3BD38F6D4EE6}" type="datetimeFigureOut">
              <a:rPr lang="en-US" smtClean="0"/>
              <a:t>11/15/2014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31B1F-B223-49BC-BADE-A3D3A88705A6}" type="slidenum">
              <a:rPr lang="en-US" smtClean="0"/>
              <a:t>‹#›</a:t>
            </a:fld>
            <a:endParaRPr lang="en-US"/>
          </a:p>
        </p:txBody>
      </p:sp>
    </p:spTree>
    <p:extLst>
      <p:ext uri="{BB962C8B-B14F-4D97-AF65-F5344CB8AC3E}">
        <p14:creationId xmlns:p14="http://schemas.microsoft.com/office/powerpoint/2010/main" val="376090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Arial"/>
              </a:rPr>
              <a:t>But today we’re going to start by talking about God’s wisdom for our lives in general. Today we’re going to find out what true wisdom is, what the proverbs are, and then some prerequisites to living wisely.</a:t>
            </a:r>
          </a:p>
          <a:p>
            <a:r>
              <a:rPr lang="en-US" dirty="0" smtClean="0">
                <a:latin typeface="Verdana, Arial"/>
              </a:rPr>
              <a:t>1. What is "Wisdom"?</a:t>
            </a:r>
            <a:br>
              <a:rPr lang="en-US" dirty="0" smtClean="0">
                <a:latin typeface="Verdana, Arial"/>
              </a:rPr>
            </a:br>
            <a:r>
              <a:rPr lang="en-US" dirty="0" smtClean="0">
                <a:latin typeface="Verdana, Arial"/>
              </a:rPr>
              <a:t>What exactly is "wisdom"? The dictionary defines "wisdom" as the ability to discern what is true or right. So our English word "wisdom" has both moral implications--discerning what’s right--and intellectual implications--discerning what’s true.</a:t>
            </a:r>
            <a:br>
              <a:rPr lang="en-US" dirty="0" smtClean="0">
                <a:latin typeface="Verdana, Arial"/>
              </a:rPr>
            </a:br>
            <a:r>
              <a:rPr lang="en-US" dirty="0" smtClean="0">
                <a:latin typeface="Verdana, Arial"/>
              </a:rPr>
              <a:t>The Hebrew word translated "wisdom" in the Bible is a bit more colorful than our English word. The Hebrew word translated "wisdom" is </a:t>
            </a:r>
            <a:r>
              <a:rPr lang="en-US" dirty="0" err="1" smtClean="0">
                <a:latin typeface="Verdana, Arial"/>
              </a:rPr>
              <a:t>hochma</a:t>
            </a:r>
            <a:r>
              <a:rPr lang="en-US" dirty="0" smtClean="0">
                <a:latin typeface="Verdana, Arial"/>
              </a:rPr>
              <a:t>, and it usually refers to some kind of skill or ability. So the Hebrew word distinguishes wisdom from knowledge, because a person can have a mind full of facts, yet lack authentic wisdom. Often the authors of the Bible use this word </a:t>
            </a:r>
            <a:r>
              <a:rPr lang="en-US" dirty="0" err="1" smtClean="0">
                <a:latin typeface="Verdana, Arial"/>
              </a:rPr>
              <a:t>hochma</a:t>
            </a:r>
            <a:r>
              <a:rPr lang="en-US" dirty="0" smtClean="0">
                <a:latin typeface="Verdana, Arial"/>
              </a:rPr>
              <a:t> to describe people who are skilled in a trade or a craft, like wood working, metal working, embroidery, or weaving (New International </a:t>
            </a:r>
            <a:r>
              <a:rPr lang="en-US" dirty="0" err="1" smtClean="0">
                <a:latin typeface="Verdana, Arial"/>
              </a:rPr>
              <a:t>Dicitonary</a:t>
            </a:r>
            <a:r>
              <a:rPr lang="en-US" dirty="0" smtClean="0">
                <a:latin typeface="Verdana, Arial"/>
              </a:rPr>
              <a:t> of Old Testament Exegesis and Theology, Vol. 2, p.133). This same word is used for people who are particularly skillful in tasks like trading, leadership, and even sailing.</a:t>
            </a:r>
            <a:br>
              <a:rPr lang="en-US" dirty="0" smtClean="0">
                <a:latin typeface="Verdana, Arial"/>
              </a:rPr>
            </a:br>
            <a:r>
              <a:rPr lang="en-US" dirty="0" smtClean="0">
                <a:latin typeface="Verdana, Arial"/>
              </a:rPr>
              <a:t>Now with that background to the word </a:t>
            </a:r>
            <a:r>
              <a:rPr lang="en-US" dirty="0" err="1" smtClean="0">
                <a:latin typeface="Verdana, Arial"/>
              </a:rPr>
              <a:t>hochma</a:t>
            </a:r>
            <a:r>
              <a:rPr lang="en-US" dirty="0" smtClean="0">
                <a:latin typeface="Verdana, Arial"/>
              </a:rPr>
              <a:t>, look at Proverbs 3:19-20. These two verses represent many verses in Proverbs that describe the relationship between wisdom and God’s creation. Using construction terminology, the author of Proverbs pictures God as being like an architect and wisdom as being like the builder. As the architect, God designs the blueprint for the universe, but then its wisdom who actually builds off that blue print.</a:t>
            </a:r>
            <a:endParaRPr lang="en-US" dirty="0"/>
          </a:p>
        </p:txBody>
      </p:sp>
      <p:sp>
        <p:nvSpPr>
          <p:cNvPr id="4" name="Slide Number Placeholder 3"/>
          <p:cNvSpPr>
            <a:spLocks noGrp="1"/>
          </p:cNvSpPr>
          <p:nvPr>
            <p:ph type="sldNum" sz="quarter" idx="10"/>
          </p:nvPr>
        </p:nvSpPr>
        <p:spPr/>
        <p:txBody>
          <a:bodyPr/>
          <a:lstStyle/>
          <a:p>
            <a:fld id="{EE831B1F-B223-49BC-BADE-A3D3A88705A6}" type="slidenum">
              <a:rPr lang="en-US" smtClean="0"/>
              <a:t>1</a:t>
            </a:fld>
            <a:endParaRPr lang="en-US"/>
          </a:p>
        </p:txBody>
      </p:sp>
    </p:spTree>
    <p:extLst>
      <p:ext uri="{BB962C8B-B14F-4D97-AF65-F5344CB8AC3E}">
        <p14:creationId xmlns:p14="http://schemas.microsoft.com/office/powerpoint/2010/main" val="3482322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Arial"/>
              </a:rPr>
              <a:t>2. What Are "Proverbs"?</a:t>
            </a:r>
            <a:br>
              <a:rPr lang="en-US" dirty="0" smtClean="0">
                <a:latin typeface="Verdana, Arial"/>
              </a:rPr>
            </a:br>
            <a:r>
              <a:rPr lang="en-US" dirty="0" smtClean="0">
                <a:latin typeface="Verdana, Arial"/>
              </a:rPr>
              <a:t>Now the book of Proverbs are part of the Bible’s wisdom literature. So we come to the question, "What exactly are ’proverbs’"? There are actually three books in the Bible that belong to the category of wisdom literature. One of those books is Proverbs, which will be the basis of our study the next few months. But the other two books are Job and Ecclesiastes, which look at the darker, more cynical side of wisdom.</a:t>
            </a:r>
            <a:br>
              <a:rPr lang="en-US" dirty="0" smtClean="0">
                <a:latin typeface="Verdana, Arial"/>
              </a:rPr>
            </a:br>
            <a:r>
              <a:rPr lang="en-US" dirty="0" smtClean="0">
                <a:latin typeface="Verdana, Arial"/>
              </a:rPr>
              <a:t>Let me give you a definition of proverbs. Proverbs are short, memorable sayings whose meanings are relevant to many different situations.</a:t>
            </a:r>
            <a:br>
              <a:rPr lang="en-US" dirty="0" smtClean="0">
                <a:latin typeface="Verdana, Arial"/>
              </a:rPr>
            </a:br>
            <a:r>
              <a:rPr lang="en-US" dirty="0" smtClean="0">
                <a:latin typeface="Verdana, Arial"/>
              </a:rPr>
              <a:t>If you remember the movie Forrest Gump, the "</a:t>
            </a:r>
            <a:r>
              <a:rPr lang="en-US" dirty="0" err="1" smtClean="0">
                <a:latin typeface="Verdana, Arial"/>
              </a:rPr>
              <a:t>gumpisms</a:t>
            </a:r>
            <a:r>
              <a:rPr lang="en-US" dirty="0" smtClean="0">
                <a:latin typeface="Verdana, Arial"/>
              </a:rPr>
              <a:t>" in that movie were proverbs. The saying, "Life is like a box of chocolates, you never know what you’re going to get" is a proverb. "Stupid is as stupid does" is a proverb.</a:t>
            </a:r>
            <a:br>
              <a:rPr lang="en-US" dirty="0" smtClean="0">
                <a:latin typeface="Verdana, Arial"/>
              </a:rPr>
            </a:br>
            <a:r>
              <a:rPr lang="en-US" dirty="0" smtClean="0">
                <a:latin typeface="Verdana, Arial"/>
              </a:rPr>
              <a:t>Every society has its own set of proverbs that represent the collective wisdom of that society. Let me give you some other examples that come from our culture.</a:t>
            </a:r>
            <a:br>
              <a:rPr lang="en-US" dirty="0" smtClean="0">
                <a:latin typeface="Verdana, Arial"/>
              </a:rPr>
            </a:br>
            <a:r>
              <a:rPr lang="en-US" dirty="0" smtClean="0">
                <a:latin typeface="Verdana, Arial"/>
              </a:rPr>
              <a:t>"Look before you leap."</a:t>
            </a:r>
            <a:br>
              <a:rPr lang="en-US" dirty="0" smtClean="0">
                <a:latin typeface="Verdana, Arial"/>
              </a:rPr>
            </a:br>
            <a:r>
              <a:rPr lang="en-US" dirty="0" smtClean="0">
                <a:latin typeface="Verdana, Arial"/>
              </a:rPr>
              <a:t>"Easy come, easy go."</a:t>
            </a:r>
            <a:br>
              <a:rPr lang="en-US" dirty="0" smtClean="0">
                <a:latin typeface="Verdana, Arial"/>
              </a:rPr>
            </a:br>
            <a:r>
              <a:rPr lang="en-US" dirty="0" smtClean="0">
                <a:latin typeface="Verdana, Arial"/>
              </a:rPr>
              <a:t>"A penny saved is a penny earned."</a:t>
            </a:r>
            <a:br>
              <a:rPr lang="en-US" dirty="0" smtClean="0">
                <a:latin typeface="Verdana, Arial"/>
              </a:rPr>
            </a:br>
            <a:r>
              <a:rPr lang="en-US" dirty="0" smtClean="0">
                <a:latin typeface="Verdana, Arial"/>
              </a:rPr>
              <a:t>"Live one day at a time."</a:t>
            </a:r>
            <a:endParaRPr lang="en-US" dirty="0"/>
          </a:p>
        </p:txBody>
      </p:sp>
      <p:sp>
        <p:nvSpPr>
          <p:cNvPr id="4" name="Slide Number Placeholder 3"/>
          <p:cNvSpPr>
            <a:spLocks noGrp="1"/>
          </p:cNvSpPr>
          <p:nvPr>
            <p:ph type="sldNum" sz="quarter" idx="10"/>
          </p:nvPr>
        </p:nvSpPr>
        <p:spPr/>
        <p:txBody>
          <a:bodyPr/>
          <a:lstStyle/>
          <a:p>
            <a:fld id="{EE831B1F-B223-49BC-BADE-A3D3A88705A6}" type="slidenum">
              <a:rPr lang="en-US" smtClean="0"/>
              <a:t>2</a:t>
            </a:fld>
            <a:endParaRPr lang="en-US"/>
          </a:p>
        </p:txBody>
      </p:sp>
    </p:spTree>
    <p:extLst>
      <p:ext uri="{BB962C8B-B14F-4D97-AF65-F5344CB8AC3E}">
        <p14:creationId xmlns:p14="http://schemas.microsoft.com/office/powerpoint/2010/main" val="2021395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31B1F-B223-49BC-BADE-A3D3A88705A6}" type="slidenum">
              <a:rPr lang="en-US" smtClean="0"/>
              <a:t>3</a:t>
            </a:fld>
            <a:endParaRPr lang="en-US"/>
          </a:p>
        </p:txBody>
      </p:sp>
    </p:spTree>
    <p:extLst>
      <p:ext uri="{BB962C8B-B14F-4D97-AF65-F5344CB8AC3E}">
        <p14:creationId xmlns:p14="http://schemas.microsoft.com/office/powerpoint/2010/main" val="2959108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Arial"/>
              </a:rPr>
              <a:t>Now the first word to focus on in this verse is the word "fear." The Hebrew word fear can have one of three meanings: It can mean terror, it can mean respect, or it can mean worship (New International Dictionary of Old Testament Theology and Exegesis, vol. 2, p. 527). Clearly the meaning here isn’t terror or dread, because that would be inconsistent with trusting God. You can’t trust someone you’re terrified by. So the meaning here is closer to respect or worship. Fear of the Lord is a posture of reverent worship of God.</a:t>
            </a:r>
            <a:endParaRPr lang="en-US" dirty="0"/>
          </a:p>
        </p:txBody>
      </p:sp>
      <p:sp>
        <p:nvSpPr>
          <p:cNvPr id="4" name="Slide Number Placeholder 3"/>
          <p:cNvSpPr>
            <a:spLocks noGrp="1"/>
          </p:cNvSpPr>
          <p:nvPr>
            <p:ph type="sldNum" sz="quarter" idx="10"/>
          </p:nvPr>
        </p:nvSpPr>
        <p:spPr/>
        <p:txBody>
          <a:bodyPr/>
          <a:lstStyle/>
          <a:p>
            <a:fld id="{EE831B1F-B223-49BC-BADE-A3D3A88705A6}" type="slidenum">
              <a:rPr lang="en-US" smtClean="0"/>
              <a:t>4</a:t>
            </a:fld>
            <a:endParaRPr lang="en-US"/>
          </a:p>
        </p:txBody>
      </p:sp>
    </p:spTree>
    <p:extLst>
      <p:ext uri="{BB962C8B-B14F-4D97-AF65-F5344CB8AC3E}">
        <p14:creationId xmlns:p14="http://schemas.microsoft.com/office/powerpoint/2010/main" val="209727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Arial"/>
              </a:rPr>
              <a:t>The other word to notice is the word "LORD." Whenever you encounter the word "LORD" in all capital letters in your English translation of the Bible, behind that translation is the Hebrew word Yahweh. Yahweh was God’s personal name to Israel in the Old Testament, his special covenant name. All other designations in the Old Testament were titles for God, but Yahweh is God’s name. This name comes from the Hebrew verb "I am," and as best as scholars can figure, Yahweh means "the I am," or "the self-existent one".</a:t>
            </a:r>
            <a:endParaRPr lang="en-US" dirty="0"/>
          </a:p>
        </p:txBody>
      </p:sp>
      <p:sp>
        <p:nvSpPr>
          <p:cNvPr id="4" name="Slide Number Placeholder 3"/>
          <p:cNvSpPr>
            <a:spLocks noGrp="1"/>
          </p:cNvSpPr>
          <p:nvPr>
            <p:ph type="sldNum" sz="quarter" idx="10"/>
          </p:nvPr>
        </p:nvSpPr>
        <p:spPr/>
        <p:txBody>
          <a:bodyPr/>
          <a:lstStyle/>
          <a:p>
            <a:fld id="{EE831B1F-B223-49BC-BADE-A3D3A88705A6}" type="slidenum">
              <a:rPr lang="en-US" smtClean="0"/>
              <a:t>5</a:t>
            </a:fld>
            <a:endParaRPr lang="en-US"/>
          </a:p>
        </p:txBody>
      </p:sp>
    </p:spTree>
    <p:extLst>
      <p:ext uri="{BB962C8B-B14F-4D97-AF65-F5344CB8AC3E}">
        <p14:creationId xmlns:p14="http://schemas.microsoft.com/office/powerpoint/2010/main" val="209727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Put the two together</a:t>
            </a:r>
            <a:r>
              <a:rPr lang="en-US" baseline="0" dirty="0" smtClean="0"/>
              <a:t> and you get “God Fearing”</a:t>
            </a:r>
          </a:p>
          <a:p>
            <a:endParaRPr lang="en-US" baseline="0" dirty="0" smtClean="0"/>
          </a:p>
          <a:p>
            <a:r>
              <a:rPr lang="en-US" baseline="0" dirty="0" smtClean="0"/>
              <a:t>Fools say don’t bother me I </a:t>
            </a:r>
            <a:r>
              <a:rPr lang="en-US" baseline="0" smtClean="0"/>
              <a:t>get it</a:t>
            </a:r>
            <a:endParaRPr lang="en-US" dirty="0"/>
          </a:p>
        </p:txBody>
      </p:sp>
      <p:sp>
        <p:nvSpPr>
          <p:cNvPr id="4" name="Slide Number Placeholder 3"/>
          <p:cNvSpPr>
            <a:spLocks noGrp="1"/>
          </p:cNvSpPr>
          <p:nvPr>
            <p:ph type="sldNum" sz="quarter" idx="10"/>
          </p:nvPr>
        </p:nvSpPr>
        <p:spPr/>
        <p:txBody>
          <a:bodyPr/>
          <a:lstStyle/>
          <a:p>
            <a:fld id="{EE831B1F-B223-49BC-BADE-A3D3A88705A6}" type="slidenum">
              <a:rPr lang="en-US" smtClean="0"/>
              <a:t>6</a:t>
            </a:fld>
            <a:endParaRPr lang="en-US"/>
          </a:p>
        </p:txBody>
      </p:sp>
    </p:spTree>
    <p:extLst>
      <p:ext uri="{BB962C8B-B14F-4D97-AF65-F5344CB8AC3E}">
        <p14:creationId xmlns:p14="http://schemas.microsoft.com/office/powerpoint/2010/main" val="1293758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Pursue wisdom</a:t>
            </a:r>
          </a:p>
          <a:p>
            <a:r>
              <a:rPr lang="en-US" dirty="0" smtClean="0"/>
              <a:t>                    Ask God </a:t>
            </a:r>
          </a:p>
          <a:p>
            <a:r>
              <a:rPr lang="en-US" dirty="0" smtClean="0"/>
              <a:t>                    study , read</a:t>
            </a:r>
          </a:p>
          <a:p>
            <a:r>
              <a:rPr lang="en-US" dirty="0" smtClean="0"/>
              <a:t>                   </a:t>
            </a:r>
          </a:p>
          <a:p>
            <a:r>
              <a:rPr lang="en-US" dirty="0" smtClean="0"/>
              <a:t>                   Follow Those who walk with God  before you  Paul says,</a:t>
            </a:r>
            <a:r>
              <a:rPr lang="en-US" baseline="0" dirty="0" smtClean="0"/>
              <a:t> “</a:t>
            </a:r>
            <a:r>
              <a:rPr lang="en-US" dirty="0" smtClean="0"/>
              <a:t>Imitate me as I imitate God” </a:t>
            </a:r>
            <a:endParaRPr lang="en-US" dirty="0"/>
          </a:p>
        </p:txBody>
      </p:sp>
      <p:sp>
        <p:nvSpPr>
          <p:cNvPr id="4" name="Slide Number Placeholder 3"/>
          <p:cNvSpPr>
            <a:spLocks noGrp="1"/>
          </p:cNvSpPr>
          <p:nvPr>
            <p:ph type="sldNum" sz="quarter" idx="10"/>
          </p:nvPr>
        </p:nvSpPr>
        <p:spPr/>
        <p:txBody>
          <a:bodyPr/>
          <a:lstStyle/>
          <a:p>
            <a:fld id="{EE831B1F-B223-49BC-BADE-A3D3A88705A6}" type="slidenum">
              <a:rPr lang="en-US" smtClean="0"/>
              <a:t>7</a:t>
            </a:fld>
            <a:endParaRPr lang="en-US"/>
          </a:p>
        </p:txBody>
      </p:sp>
    </p:spTree>
    <p:extLst>
      <p:ext uri="{BB962C8B-B14F-4D97-AF65-F5344CB8AC3E}">
        <p14:creationId xmlns:p14="http://schemas.microsoft.com/office/powerpoint/2010/main" val="2171550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Path of Righteousness or the path of the Just </a:t>
            </a:r>
          </a:p>
          <a:p>
            <a:r>
              <a:rPr lang="en-US" dirty="0" smtClean="0"/>
              <a:t>In Grace we confuse this </a:t>
            </a:r>
          </a:p>
          <a:p>
            <a:r>
              <a:rPr lang="en-US" dirty="0" smtClean="0"/>
              <a:t>It is not what ever path we take because we are “Just and Righteous” That is the path of ego</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That is what </a:t>
            </a:r>
            <a:r>
              <a:rPr lang="en-US" dirty="0" err="1" smtClean="0"/>
              <a:t>satan</a:t>
            </a:r>
            <a:r>
              <a:rPr lang="en-US" dirty="0" smtClean="0"/>
              <a:t> did isn’t it </a:t>
            </a:r>
          </a:p>
          <a:p>
            <a:endParaRPr lang="en-US" dirty="0" smtClean="0"/>
          </a:p>
          <a:p>
            <a:r>
              <a:rPr lang="en-US" dirty="0" smtClean="0"/>
              <a:t>The path of righteousness is the path that is laid</a:t>
            </a:r>
            <a:r>
              <a:rPr lang="en-US" baseline="0" dirty="0" smtClean="0"/>
              <a:t> out for the righteous to follow not a legalistic path but a Godly path.</a:t>
            </a:r>
          </a:p>
          <a:p>
            <a:r>
              <a:rPr lang="en-US" baseline="0" dirty="0" smtClean="0"/>
              <a:t>A path that is defined by a Godly moral code </a:t>
            </a:r>
          </a:p>
          <a:p>
            <a:r>
              <a:rPr lang="en-US" baseline="0" dirty="0" smtClean="0"/>
              <a:t>That is where we will go next week</a:t>
            </a:r>
            <a:endParaRPr lang="en-US" dirty="0"/>
          </a:p>
        </p:txBody>
      </p:sp>
      <p:sp>
        <p:nvSpPr>
          <p:cNvPr id="4" name="Slide Number Placeholder 3"/>
          <p:cNvSpPr>
            <a:spLocks noGrp="1"/>
          </p:cNvSpPr>
          <p:nvPr>
            <p:ph type="sldNum" sz="quarter" idx="10"/>
          </p:nvPr>
        </p:nvSpPr>
        <p:spPr/>
        <p:txBody>
          <a:bodyPr/>
          <a:lstStyle/>
          <a:p>
            <a:fld id="{EE831B1F-B223-49BC-BADE-A3D3A88705A6}" type="slidenum">
              <a:rPr lang="en-US" smtClean="0"/>
              <a:t>8</a:t>
            </a:fld>
            <a:endParaRPr lang="en-US"/>
          </a:p>
        </p:txBody>
      </p:sp>
    </p:spTree>
    <p:extLst>
      <p:ext uri="{BB962C8B-B14F-4D97-AF65-F5344CB8AC3E}">
        <p14:creationId xmlns:p14="http://schemas.microsoft.com/office/powerpoint/2010/main" val="2171550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E45562-B086-435D-AA35-D916FEF13683}"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A011A-63D5-4129-A9B1-234743452DBE}" type="slidenum">
              <a:rPr lang="en-US" smtClean="0"/>
              <a:t>‹#›</a:t>
            </a:fld>
            <a:endParaRPr lang="en-US"/>
          </a:p>
        </p:txBody>
      </p:sp>
    </p:spTree>
    <p:extLst>
      <p:ext uri="{BB962C8B-B14F-4D97-AF65-F5344CB8AC3E}">
        <p14:creationId xmlns:p14="http://schemas.microsoft.com/office/powerpoint/2010/main" val="2605444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E45562-B086-435D-AA35-D916FEF13683}"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A011A-63D5-4129-A9B1-234743452DBE}" type="slidenum">
              <a:rPr lang="en-US" smtClean="0"/>
              <a:t>‹#›</a:t>
            </a:fld>
            <a:endParaRPr lang="en-US"/>
          </a:p>
        </p:txBody>
      </p:sp>
    </p:spTree>
    <p:extLst>
      <p:ext uri="{BB962C8B-B14F-4D97-AF65-F5344CB8AC3E}">
        <p14:creationId xmlns:p14="http://schemas.microsoft.com/office/powerpoint/2010/main" val="1759573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E45562-B086-435D-AA35-D916FEF13683}"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A011A-63D5-4129-A9B1-234743452DBE}" type="slidenum">
              <a:rPr lang="en-US" smtClean="0"/>
              <a:t>‹#›</a:t>
            </a:fld>
            <a:endParaRPr lang="en-US"/>
          </a:p>
        </p:txBody>
      </p:sp>
    </p:spTree>
    <p:extLst>
      <p:ext uri="{BB962C8B-B14F-4D97-AF65-F5344CB8AC3E}">
        <p14:creationId xmlns:p14="http://schemas.microsoft.com/office/powerpoint/2010/main" val="304138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E45562-B086-435D-AA35-D916FEF13683}"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A011A-63D5-4129-A9B1-234743452DBE}" type="slidenum">
              <a:rPr lang="en-US" smtClean="0"/>
              <a:t>‹#›</a:t>
            </a:fld>
            <a:endParaRPr lang="en-US"/>
          </a:p>
        </p:txBody>
      </p:sp>
    </p:spTree>
    <p:extLst>
      <p:ext uri="{BB962C8B-B14F-4D97-AF65-F5344CB8AC3E}">
        <p14:creationId xmlns:p14="http://schemas.microsoft.com/office/powerpoint/2010/main" val="65866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45562-B086-435D-AA35-D916FEF13683}"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A011A-63D5-4129-A9B1-234743452DBE}" type="slidenum">
              <a:rPr lang="en-US" smtClean="0"/>
              <a:t>‹#›</a:t>
            </a:fld>
            <a:endParaRPr lang="en-US"/>
          </a:p>
        </p:txBody>
      </p:sp>
    </p:spTree>
    <p:extLst>
      <p:ext uri="{BB962C8B-B14F-4D97-AF65-F5344CB8AC3E}">
        <p14:creationId xmlns:p14="http://schemas.microsoft.com/office/powerpoint/2010/main" val="2428121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E45562-B086-435D-AA35-D916FEF13683}"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A011A-63D5-4129-A9B1-234743452DBE}" type="slidenum">
              <a:rPr lang="en-US" smtClean="0"/>
              <a:t>‹#›</a:t>
            </a:fld>
            <a:endParaRPr lang="en-US"/>
          </a:p>
        </p:txBody>
      </p:sp>
    </p:spTree>
    <p:extLst>
      <p:ext uri="{BB962C8B-B14F-4D97-AF65-F5344CB8AC3E}">
        <p14:creationId xmlns:p14="http://schemas.microsoft.com/office/powerpoint/2010/main" val="260935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E45562-B086-435D-AA35-D916FEF13683}" type="datetimeFigureOut">
              <a:rPr lang="en-US" smtClean="0"/>
              <a:t>11/15/2014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A011A-63D5-4129-A9B1-234743452DBE}" type="slidenum">
              <a:rPr lang="en-US" smtClean="0"/>
              <a:t>‹#›</a:t>
            </a:fld>
            <a:endParaRPr lang="en-US"/>
          </a:p>
        </p:txBody>
      </p:sp>
    </p:spTree>
    <p:extLst>
      <p:ext uri="{BB962C8B-B14F-4D97-AF65-F5344CB8AC3E}">
        <p14:creationId xmlns:p14="http://schemas.microsoft.com/office/powerpoint/2010/main" val="286566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E45562-B086-435D-AA35-D916FEF13683}" type="datetimeFigureOut">
              <a:rPr lang="en-US" smtClean="0"/>
              <a:t>11/15/2014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A011A-63D5-4129-A9B1-234743452DBE}" type="slidenum">
              <a:rPr lang="en-US" smtClean="0"/>
              <a:t>‹#›</a:t>
            </a:fld>
            <a:endParaRPr lang="en-US"/>
          </a:p>
        </p:txBody>
      </p:sp>
    </p:spTree>
    <p:extLst>
      <p:ext uri="{BB962C8B-B14F-4D97-AF65-F5344CB8AC3E}">
        <p14:creationId xmlns:p14="http://schemas.microsoft.com/office/powerpoint/2010/main" val="358456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E45562-B086-435D-AA35-D916FEF13683}" type="datetimeFigureOut">
              <a:rPr lang="en-US" smtClean="0"/>
              <a:t>11/15/2014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2A011A-63D5-4129-A9B1-234743452DBE}" type="slidenum">
              <a:rPr lang="en-US" smtClean="0"/>
              <a:t>‹#›</a:t>
            </a:fld>
            <a:endParaRPr lang="en-US"/>
          </a:p>
        </p:txBody>
      </p:sp>
    </p:spTree>
    <p:extLst>
      <p:ext uri="{BB962C8B-B14F-4D97-AF65-F5344CB8AC3E}">
        <p14:creationId xmlns:p14="http://schemas.microsoft.com/office/powerpoint/2010/main" val="516903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E45562-B086-435D-AA35-D916FEF13683}"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A011A-63D5-4129-A9B1-234743452DBE}" type="slidenum">
              <a:rPr lang="en-US" smtClean="0"/>
              <a:t>‹#›</a:t>
            </a:fld>
            <a:endParaRPr lang="en-US"/>
          </a:p>
        </p:txBody>
      </p:sp>
    </p:spTree>
    <p:extLst>
      <p:ext uri="{BB962C8B-B14F-4D97-AF65-F5344CB8AC3E}">
        <p14:creationId xmlns:p14="http://schemas.microsoft.com/office/powerpoint/2010/main" val="360410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E45562-B086-435D-AA35-D916FEF13683}"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A011A-63D5-4129-A9B1-234743452DBE}" type="slidenum">
              <a:rPr lang="en-US" smtClean="0"/>
              <a:t>‹#›</a:t>
            </a:fld>
            <a:endParaRPr lang="en-US"/>
          </a:p>
        </p:txBody>
      </p:sp>
    </p:spTree>
    <p:extLst>
      <p:ext uri="{BB962C8B-B14F-4D97-AF65-F5344CB8AC3E}">
        <p14:creationId xmlns:p14="http://schemas.microsoft.com/office/powerpoint/2010/main" val="2760712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45562-B086-435D-AA35-D916FEF13683}" type="datetimeFigureOut">
              <a:rPr lang="en-US" smtClean="0"/>
              <a:t>11/15/2014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A011A-63D5-4129-A9B1-234743452DBE}" type="slidenum">
              <a:rPr lang="en-US" smtClean="0"/>
              <a:t>‹#›</a:t>
            </a:fld>
            <a:endParaRPr lang="en-US"/>
          </a:p>
        </p:txBody>
      </p:sp>
    </p:spTree>
    <p:extLst>
      <p:ext uri="{BB962C8B-B14F-4D97-AF65-F5344CB8AC3E}">
        <p14:creationId xmlns:p14="http://schemas.microsoft.com/office/powerpoint/2010/main" val="1820645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hristthesavior.org/Portals/0/Images/BlogImages/Unfurl/wisd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8" y="-1295400"/>
            <a:ext cx="9150928" cy="8610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1066800"/>
            <a:ext cx="8610600" cy="2308324"/>
          </a:xfrm>
          <a:prstGeom prst="rect">
            <a:avLst/>
          </a:prstGeom>
          <a:noFill/>
        </p:spPr>
        <p:txBody>
          <a:bodyPr wrap="square" rtlCol="0">
            <a:spAutoFit/>
          </a:bodyPr>
          <a:lstStyle/>
          <a:p>
            <a:r>
              <a:rPr lang="en-US" sz="3600" b="1" dirty="0" smtClean="0">
                <a:solidFill>
                  <a:schemeClr val="accent6">
                    <a:lumMod val="60000"/>
                    <a:lumOff val="40000"/>
                  </a:schemeClr>
                </a:solidFill>
              </a:rPr>
              <a:t>Where do you get your   </a:t>
            </a:r>
          </a:p>
          <a:p>
            <a:r>
              <a:rPr lang="en-US" sz="3600" b="1" dirty="0">
                <a:solidFill>
                  <a:schemeClr val="accent6">
                    <a:lumMod val="60000"/>
                    <a:lumOff val="40000"/>
                  </a:schemeClr>
                </a:solidFill>
              </a:rPr>
              <a:t> </a:t>
            </a:r>
            <a:r>
              <a:rPr lang="en-US" sz="3600" b="1" dirty="0" smtClean="0">
                <a:solidFill>
                  <a:schemeClr val="accent6">
                    <a:lumMod val="60000"/>
                    <a:lumOff val="40000"/>
                  </a:schemeClr>
                </a:solidFill>
              </a:rPr>
              <a:t>               Knowledge / Wisdom?</a:t>
            </a:r>
          </a:p>
          <a:p>
            <a:endParaRPr lang="en-US" sz="3600" b="1" dirty="0">
              <a:solidFill>
                <a:schemeClr val="accent6">
                  <a:lumMod val="60000"/>
                  <a:lumOff val="40000"/>
                </a:schemeClr>
              </a:solidFill>
            </a:endParaRPr>
          </a:p>
          <a:p>
            <a:r>
              <a:rPr lang="en-US" sz="3600" b="1" dirty="0" smtClean="0">
                <a:solidFill>
                  <a:schemeClr val="accent6">
                    <a:lumMod val="60000"/>
                    <a:lumOff val="40000"/>
                  </a:schemeClr>
                </a:solidFill>
              </a:rPr>
              <a:t>              From The World?</a:t>
            </a:r>
            <a:endParaRPr lang="en-US" sz="2400" dirty="0"/>
          </a:p>
        </p:txBody>
      </p:sp>
    </p:spTree>
    <p:extLst>
      <p:ext uri="{BB962C8B-B14F-4D97-AF65-F5344CB8AC3E}">
        <p14:creationId xmlns:p14="http://schemas.microsoft.com/office/powerpoint/2010/main" val="15785484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11356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hristthesavior.org/Portals/0/Images/BlogImages/Unfurl/wisd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8" y="-1295400"/>
            <a:ext cx="9150928" cy="8610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457200"/>
            <a:ext cx="7620000" cy="5170646"/>
          </a:xfrm>
          <a:prstGeom prst="rect">
            <a:avLst/>
          </a:prstGeom>
          <a:noFill/>
        </p:spPr>
        <p:txBody>
          <a:bodyPr wrap="square" rtlCol="0">
            <a:spAutoFit/>
          </a:bodyPr>
          <a:lstStyle/>
          <a:p>
            <a:r>
              <a:rPr lang="en-US" sz="3000" b="1" dirty="0" smtClean="0">
                <a:solidFill>
                  <a:schemeClr val="accent6">
                    <a:lumMod val="60000"/>
                    <a:lumOff val="40000"/>
                  </a:schemeClr>
                </a:solidFill>
              </a:rPr>
              <a:t>“Look before you leap."</a:t>
            </a:r>
            <a:br>
              <a:rPr lang="en-US" sz="3000" b="1" dirty="0" smtClean="0">
                <a:solidFill>
                  <a:schemeClr val="accent6">
                    <a:lumMod val="60000"/>
                    <a:lumOff val="40000"/>
                  </a:schemeClr>
                </a:solidFill>
              </a:rPr>
            </a:br>
            <a:r>
              <a:rPr lang="en-US" sz="3000" b="1" dirty="0" smtClean="0">
                <a:solidFill>
                  <a:schemeClr val="accent6">
                    <a:lumMod val="60000"/>
                    <a:lumOff val="40000"/>
                  </a:schemeClr>
                </a:solidFill>
              </a:rPr>
              <a:t>“Easy come, easy go."</a:t>
            </a:r>
            <a:br>
              <a:rPr lang="en-US" sz="3000" b="1" dirty="0" smtClean="0">
                <a:solidFill>
                  <a:schemeClr val="accent6">
                    <a:lumMod val="60000"/>
                    <a:lumOff val="40000"/>
                  </a:schemeClr>
                </a:solidFill>
              </a:rPr>
            </a:br>
            <a:r>
              <a:rPr lang="en-US" sz="3000" b="1" dirty="0" smtClean="0">
                <a:solidFill>
                  <a:schemeClr val="accent6">
                    <a:lumMod val="60000"/>
                    <a:lumOff val="40000"/>
                  </a:schemeClr>
                </a:solidFill>
              </a:rPr>
              <a:t>“A penny saved is a penny earned."</a:t>
            </a:r>
            <a:br>
              <a:rPr lang="en-US" sz="3000" b="1" dirty="0" smtClean="0">
                <a:solidFill>
                  <a:schemeClr val="accent6">
                    <a:lumMod val="60000"/>
                    <a:lumOff val="40000"/>
                  </a:schemeClr>
                </a:solidFill>
              </a:rPr>
            </a:br>
            <a:r>
              <a:rPr lang="en-US" sz="3000" b="1" dirty="0" smtClean="0">
                <a:solidFill>
                  <a:schemeClr val="accent6">
                    <a:lumMod val="60000"/>
                    <a:lumOff val="40000"/>
                  </a:schemeClr>
                </a:solidFill>
              </a:rPr>
              <a:t>"Live one day at a time."</a:t>
            </a:r>
          </a:p>
          <a:p>
            <a:r>
              <a:rPr lang="en-US" sz="3000" b="1" dirty="0" smtClean="0">
                <a:solidFill>
                  <a:schemeClr val="accent6">
                    <a:lumMod val="60000"/>
                    <a:lumOff val="40000"/>
                  </a:schemeClr>
                </a:solidFill>
              </a:rPr>
              <a:t>“What doesn’t kill you makes you stronger”</a:t>
            </a:r>
          </a:p>
          <a:p>
            <a:r>
              <a:rPr lang="en-US" sz="3000" b="1" dirty="0" smtClean="0">
                <a:solidFill>
                  <a:schemeClr val="accent6">
                    <a:lumMod val="60000"/>
                    <a:lumOff val="40000"/>
                  </a:schemeClr>
                </a:solidFill>
              </a:rPr>
              <a:t>“A bird in the hand is worth two in the bush.”</a:t>
            </a:r>
            <a:br>
              <a:rPr lang="en-US" sz="3000" b="1" dirty="0" smtClean="0">
                <a:solidFill>
                  <a:schemeClr val="accent6">
                    <a:lumMod val="60000"/>
                    <a:lumOff val="40000"/>
                  </a:schemeClr>
                </a:solidFill>
              </a:rPr>
            </a:br>
            <a:r>
              <a:rPr lang="en-US" sz="3000" b="1" dirty="0" smtClean="0">
                <a:solidFill>
                  <a:schemeClr val="accent6">
                    <a:lumMod val="60000"/>
                    <a:lumOff val="40000"/>
                  </a:schemeClr>
                </a:solidFill>
              </a:rPr>
              <a:t>“A good wife makes a good husband”</a:t>
            </a:r>
          </a:p>
          <a:p>
            <a:r>
              <a:rPr lang="en-US" sz="3000" b="1" dirty="0" smtClean="0">
                <a:solidFill>
                  <a:schemeClr val="accent6">
                    <a:lumMod val="60000"/>
                    <a:lumOff val="40000"/>
                  </a:schemeClr>
                </a:solidFill>
              </a:rPr>
              <a:t>“A rolling stone gathers no moss.”</a:t>
            </a:r>
            <a:br>
              <a:rPr lang="en-US" sz="3000" b="1" dirty="0" smtClean="0">
                <a:solidFill>
                  <a:schemeClr val="accent6">
                    <a:lumMod val="60000"/>
                    <a:lumOff val="40000"/>
                  </a:schemeClr>
                </a:solidFill>
              </a:rPr>
            </a:br>
            <a:r>
              <a:rPr lang="en-US" sz="3000" b="1" dirty="0" smtClean="0">
                <a:solidFill>
                  <a:schemeClr val="accent6">
                    <a:lumMod val="60000"/>
                    <a:lumOff val="40000"/>
                  </a:schemeClr>
                </a:solidFill>
              </a:rPr>
              <a:t>“Winning isn't everything; it's the only thing” </a:t>
            </a:r>
          </a:p>
          <a:p>
            <a:r>
              <a:rPr lang="en-US" sz="3000" b="1" dirty="0" smtClean="0">
                <a:solidFill>
                  <a:schemeClr val="accent6">
                    <a:lumMod val="60000"/>
                    <a:lumOff val="40000"/>
                  </a:schemeClr>
                </a:solidFill>
              </a:rPr>
              <a:t>“Play to win” </a:t>
            </a:r>
          </a:p>
          <a:p>
            <a:r>
              <a:rPr lang="en-US" sz="3000" b="1" dirty="0" smtClean="0">
                <a:solidFill>
                  <a:schemeClr val="accent6">
                    <a:lumMod val="60000"/>
                    <a:lumOff val="40000"/>
                  </a:schemeClr>
                </a:solidFill>
              </a:rPr>
              <a:t>“ Look out for number one”</a:t>
            </a:r>
          </a:p>
        </p:txBody>
      </p:sp>
    </p:spTree>
    <p:extLst>
      <p:ext uri="{BB962C8B-B14F-4D97-AF65-F5344CB8AC3E}">
        <p14:creationId xmlns:p14="http://schemas.microsoft.com/office/powerpoint/2010/main" val="11884295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hristthesavior.org/Portals/0/Images/BlogImages/Unfurl/wisd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8" y="-1371600"/>
            <a:ext cx="9150928" cy="8686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1066800"/>
            <a:ext cx="7620000" cy="2308324"/>
          </a:xfrm>
          <a:prstGeom prst="rect">
            <a:avLst/>
          </a:prstGeom>
          <a:noFill/>
        </p:spPr>
        <p:txBody>
          <a:bodyPr wrap="square" rtlCol="0">
            <a:spAutoFit/>
          </a:bodyPr>
          <a:lstStyle/>
          <a:p>
            <a:pPr lvl="0"/>
            <a:r>
              <a:rPr lang="en-US" sz="3600" b="1" dirty="0">
                <a:solidFill>
                  <a:srgbClr val="F79646">
                    <a:lumMod val="60000"/>
                    <a:lumOff val="40000"/>
                  </a:srgbClr>
                </a:solidFill>
              </a:rPr>
              <a:t>Where do you get your   </a:t>
            </a:r>
          </a:p>
          <a:p>
            <a:pPr lvl="0"/>
            <a:r>
              <a:rPr lang="en-US" sz="3600" b="1" dirty="0">
                <a:solidFill>
                  <a:srgbClr val="F79646">
                    <a:lumMod val="60000"/>
                    <a:lumOff val="40000"/>
                  </a:srgbClr>
                </a:solidFill>
              </a:rPr>
              <a:t>                Knowledge / Wisdom</a:t>
            </a:r>
            <a:r>
              <a:rPr lang="en-US" sz="3600" b="1" dirty="0" smtClean="0">
                <a:solidFill>
                  <a:srgbClr val="F79646">
                    <a:lumMod val="60000"/>
                    <a:lumOff val="40000"/>
                  </a:srgbClr>
                </a:solidFill>
              </a:rPr>
              <a:t>?</a:t>
            </a:r>
          </a:p>
          <a:p>
            <a:pPr lvl="0"/>
            <a:endParaRPr lang="en-US" sz="3600" b="1" dirty="0">
              <a:solidFill>
                <a:schemeClr val="accent6">
                  <a:lumMod val="60000"/>
                  <a:lumOff val="40000"/>
                </a:schemeClr>
              </a:solidFill>
            </a:endParaRPr>
          </a:p>
          <a:p>
            <a:pPr algn="ctr"/>
            <a:r>
              <a:rPr lang="en-US" sz="3600" b="1" dirty="0" smtClean="0">
                <a:solidFill>
                  <a:schemeClr val="accent6">
                    <a:lumMod val="60000"/>
                    <a:lumOff val="40000"/>
                  </a:schemeClr>
                </a:solidFill>
              </a:rPr>
              <a:t>From Above ?</a:t>
            </a:r>
            <a:endParaRPr lang="en-US" sz="2400" dirty="0"/>
          </a:p>
        </p:txBody>
      </p:sp>
    </p:spTree>
    <p:extLst>
      <p:ext uri="{BB962C8B-B14F-4D97-AF65-F5344CB8AC3E}">
        <p14:creationId xmlns:p14="http://schemas.microsoft.com/office/powerpoint/2010/main" val="17286098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hristthesavior.org/Portals/0/Images/BlogImages/Unfurl/wisd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8" y="-1371600"/>
            <a:ext cx="9150928" cy="8686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1066800"/>
            <a:ext cx="8458200" cy="2123658"/>
          </a:xfrm>
          <a:prstGeom prst="rect">
            <a:avLst/>
          </a:prstGeom>
          <a:noFill/>
        </p:spPr>
        <p:txBody>
          <a:bodyPr wrap="square" rtlCol="0">
            <a:spAutoFit/>
          </a:bodyPr>
          <a:lstStyle/>
          <a:p>
            <a:r>
              <a:rPr lang="en-US" sz="3600" b="1" dirty="0" smtClean="0">
                <a:solidFill>
                  <a:schemeClr val="accent6">
                    <a:lumMod val="60000"/>
                    <a:lumOff val="40000"/>
                  </a:schemeClr>
                </a:solidFill>
              </a:rPr>
              <a:t>The </a:t>
            </a:r>
            <a:r>
              <a:rPr lang="en-US" sz="6000" b="1" dirty="0" smtClean="0">
                <a:solidFill>
                  <a:schemeClr val="accent6">
                    <a:lumMod val="60000"/>
                    <a:lumOff val="40000"/>
                  </a:schemeClr>
                </a:solidFill>
              </a:rPr>
              <a:t>fear</a:t>
            </a:r>
            <a:r>
              <a:rPr lang="en-US" sz="3600" b="1" dirty="0" smtClean="0">
                <a:solidFill>
                  <a:schemeClr val="accent6">
                    <a:lumMod val="60000"/>
                    <a:lumOff val="40000"/>
                  </a:schemeClr>
                </a:solidFill>
              </a:rPr>
              <a:t> of the LORD is the beginning of knowledge,</a:t>
            </a:r>
          </a:p>
          <a:p>
            <a:r>
              <a:rPr lang="en-US" sz="3600" b="1" dirty="0" smtClean="0">
                <a:solidFill>
                  <a:schemeClr val="accent6">
                    <a:lumMod val="60000"/>
                    <a:lumOff val="40000"/>
                  </a:schemeClr>
                </a:solidFill>
              </a:rPr>
              <a:t>But fools despise wisdom and instruction</a:t>
            </a:r>
            <a:r>
              <a:rPr lang="en-US" sz="2400" dirty="0" smtClean="0"/>
              <a:t>.</a:t>
            </a:r>
            <a:endParaRPr lang="en-US" sz="2400" dirty="0"/>
          </a:p>
        </p:txBody>
      </p:sp>
    </p:spTree>
    <p:extLst>
      <p:ext uri="{BB962C8B-B14F-4D97-AF65-F5344CB8AC3E}">
        <p14:creationId xmlns:p14="http://schemas.microsoft.com/office/powerpoint/2010/main" val="34537934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hristthesavior.org/Portals/0/Images/BlogImages/Unfurl/wisd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8" y="-1371600"/>
            <a:ext cx="9150928" cy="8686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1066800"/>
            <a:ext cx="8458200" cy="2123658"/>
          </a:xfrm>
          <a:prstGeom prst="rect">
            <a:avLst/>
          </a:prstGeom>
          <a:noFill/>
        </p:spPr>
        <p:txBody>
          <a:bodyPr wrap="square" rtlCol="0">
            <a:spAutoFit/>
          </a:bodyPr>
          <a:lstStyle/>
          <a:p>
            <a:r>
              <a:rPr lang="en-US" sz="3600" b="1" dirty="0" smtClean="0">
                <a:solidFill>
                  <a:schemeClr val="accent6">
                    <a:lumMod val="60000"/>
                    <a:lumOff val="40000"/>
                  </a:schemeClr>
                </a:solidFill>
              </a:rPr>
              <a:t>The fear of the </a:t>
            </a:r>
            <a:r>
              <a:rPr lang="en-US" sz="6000" b="1" dirty="0" smtClean="0">
                <a:solidFill>
                  <a:schemeClr val="accent6">
                    <a:lumMod val="60000"/>
                    <a:lumOff val="40000"/>
                  </a:schemeClr>
                </a:solidFill>
              </a:rPr>
              <a:t>LORD</a:t>
            </a:r>
            <a:r>
              <a:rPr lang="en-US" sz="3600" b="1" dirty="0" smtClean="0">
                <a:solidFill>
                  <a:schemeClr val="accent6">
                    <a:lumMod val="60000"/>
                    <a:lumOff val="40000"/>
                  </a:schemeClr>
                </a:solidFill>
              </a:rPr>
              <a:t> is the beginning of knowledge,</a:t>
            </a:r>
          </a:p>
          <a:p>
            <a:r>
              <a:rPr lang="en-US" sz="3600" b="1" dirty="0" smtClean="0">
                <a:solidFill>
                  <a:schemeClr val="accent6">
                    <a:lumMod val="60000"/>
                    <a:lumOff val="40000"/>
                  </a:schemeClr>
                </a:solidFill>
              </a:rPr>
              <a:t>But fools despise wisdom and instruction</a:t>
            </a:r>
            <a:r>
              <a:rPr lang="en-US" sz="2400" dirty="0" smtClean="0"/>
              <a:t>.</a:t>
            </a:r>
            <a:endParaRPr lang="en-US" sz="2400" dirty="0"/>
          </a:p>
        </p:txBody>
      </p:sp>
    </p:spTree>
    <p:extLst>
      <p:ext uri="{BB962C8B-B14F-4D97-AF65-F5344CB8AC3E}">
        <p14:creationId xmlns:p14="http://schemas.microsoft.com/office/powerpoint/2010/main" val="120667653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hristthesavior.org/Portals/0/Images/BlogImages/Unfurl/wisd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8" y="-1371600"/>
            <a:ext cx="9150928" cy="8686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1066800"/>
            <a:ext cx="8382000" cy="2492990"/>
          </a:xfrm>
          <a:prstGeom prst="rect">
            <a:avLst/>
          </a:prstGeom>
          <a:noFill/>
        </p:spPr>
        <p:txBody>
          <a:bodyPr wrap="square" rtlCol="0">
            <a:spAutoFit/>
          </a:bodyPr>
          <a:lstStyle/>
          <a:p>
            <a:r>
              <a:rPr lang="en-US" sz="3600" b="1" dirty="0" smtClean="0">
                <a:solidFill>
                  <a:schemeClr val="accent6">
                    <a:lumMod val="60000"/>
                    <a:lumOff val="40000"/>
                  </a:schemeClr>
                </a:solidFill>
              </a:rPr>
              <a:t>The fear of the Lord is the </a:t>
            </a:r>
            <a:r>
              <a:rPr lang="en-US" sz="6000" b="1" dirty="0" smtClean="0">
                <a:solidFill>
                  <a:schemeClr val="accent6">
                    <a:lumMod val="60000"/>
                    <a:lumOff val="40000"/>
                  </a:schemeClr>
                </a:solidFill>
              </a:rPr>
              <a:t>beginning of knowledge,</a:t>
            </a:r>
          </a:p>
          <a:p>
            <a:r>
              <a:rPr lang="en-US" sz="3600" b="1" dirty="0" smtClean="0">
                <a:solidFill>
                  <a:schemeClr val="accent6">
                    <a:lumMod val="60000"/>
                    <a:lumOff val="40000"/>
                  </a:schemeClr>
                </a:solidFill>
              </a:rPr>
              <a:t>But fools despise wisdom and instruction</a:t>
            </a:r>
            <a:r>
              <a:rPr lang="en-US" sz="2400" dirty="0" smtClean="0"/>
              <a:t>.</a:t>
            </a:r>
            <a:endParaRPr lang="en-US" sz="2400" dirty="0"/>
          </a:p>
        </p:txBody>
      </p:sp>
    </p:spTree>
    <p:extLst>
      <p:ext uri="{BB962C8B-B14F-4D97-AF65-F5344CB8AC3E}">
        <p14:creationId xmlns:p14="http://schemas.microsoft.com/office/powerpoint/2010/main" val="221357946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hristthesavior.org/Portals/0/Images/BlogImages/Unfurl/wisd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8" y="-1371600"/>
            <a:ext cx="9150928" cy="8686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1066800"/>
            <a:ext cx="8458200" cy="3970318"/>
          </a:xfrm>
          <a:prstGeom prst="rect">
            <a:avLst/>
          </a:prstGeom>
          <a:noFill/>
        </p:spPr>
        <p:txBody>
          <a:bodyPr wrap="square" rtlCol="0">
            <a:spAutoFit/>
          </a:bodyPr>
          <a:lstStyle/>
          <a:p>
            <a:r>
              <a:rPr lang="en-US" sz="3600" b="1" dirty="0" smtClean="0">
                <a:solidFill>
                  <a:schemeClr val="accent6">
                    <a:lumMod val="60000"/>
                    <a:lumOff val="40000"/>
                  </a:schemeClr>
                </a:solidFill>
              </a:rPr>
              <a:t>Proverbs 4:7-8 (NKJV)</a:t>
            </a:r>
          </a:p>
          <a:p>
            <a:r>
              <a:rPr lang="en-US" sz="3600" b="1" dirty="0" smtClean="0">
                <a:solidFill>
                  <a:schemeClr val="accent6">
                    <a:lumMod val="60000"/>
                    <a:lumOff val="40000"/>
                  </a:schemeClr>
                </a:solidFill>
              </a:rPr>
              <a:t>7Wisdom is the principal thing;</a:t>
            </a:r>
          </a:p>
          <a:p>
            <a:r>
              <a:rPr lang="en-US" sz="3600" b="1" dirty="0" smtClean="0">
                <a:solidFill>
                  <a:schemeClr val="accent6">
                    <a:lumMod val="60000"/>
                    <a:lumOff val="40000"/>
                  </a:schemeClr>
                </a:solidFill>
              </a:rPr>
              <a:t>Therefore get wisdom.</a:t>
            </a:r>
          </a:p>
          <a:p>
            <a:r>
              <a:rPr lang="en-US" sz="3600" b="1" dirty="0" smtClean="0">
                <a:solidFill>
                  <a:schemeClr val="accent6">
                    <a:lumMod val="60000"/>
                    <a:lumOff val="40000"/>
                  </a:schemeClr>
                </a:solidFill>
              </a:rPr>
              <a:t>And in all your getting, get understanding.</a:t>
            </a:r>
          </a:p>
          <a:p>
            <a:r>
              <a:rPr lang="en-US" sz="3600" b="1" dirty="0" smtClean="0">
                <a:solidFill>
                  <a:schemeClr val="accent6">
                    <a:lumMod val="60000"/>
                    <a:lumOff val="40000"/>
                  </a:schemeClr>
                </a:solidFill>
              </a:rPr>
              <a:t>8Exalt her, and she will promote you;</a:t>
            </a:r>
          </a:p>
          <a:p>
            <a:r>
              <a:rPr lang="en-US" sz="3600" b="1" dirty="0" smtClean="0">
                <a:solidFill>
                  <a:schemeClr val="accent6">
                    <a:lumMod val="60000"/>
                    <a:lumOff val="40000"/>
                  </a:schemeClr>
                </a:solidFill>
              </a:rPr>
              <a:t>She will bring you honor, when you embrace her.</a:t>
            </a:r>
          </a:p>
        </p:txBody>
      </p:sp>
    </p:spTree>
    <p:extLst>
      <p:ext uri="{BB962C8B-B14F-4D97-AF65-F5344CB8AC3E}">
        <p14:creationId xmlns:p14="http://schemas.microsoft.com/office/powerpoint/2010/main" val="21146225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hristthesavior.org/Portals/0/Images/BlogImages/Unfurl/wisdo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8" y="-1371600"/>
            <a:ext cx="9150928" cy="8686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1066800"/>
            <a:ext cx="8458200" cy="4524315"/>
          </a:xfrm>
          <a:prstGeom prst="rect">
            <a:avLst/>
          </a:prstGeom>
          <a:noFill/>
        </p:spPr>
        <p:txBody>
          <a:bodyPr wrap="square" rtlCol="0">
            <a:spAutoFit/>
          </a:bodyPr>
          <a:lstStyle/>
          <a:p>
            <a:r>
              <a:rPr lang="en-US" sz="3600" b="1" dirty="0" smtClean="0">
                <a:solidFill>
                  <a:schemeClr val="accent6">
                    <a:lumMod val="60000"/>
                    <a:lumOff val="40000"/>
                  </a:schemeClr>
                </a:solidFill>
              </a:rPr>
              <a:t>Proverbs 4:18-19 (NKJV)</a:t>
            </a:r>
          </a:p>
          <a:p>
            <a:r>
              <a:rPr lang="en-US" sz="3600" b="1" dirty="0" smtClean="0">
                <a:solidFill>
                  <a:schemeClr val="accent6">
                    <a:lumMod val="60000"/>
                    <a:lumOff val="40000"/>
                  </a:schemeClr>
                </a:solidFill>
              </a:rPr>
              <a:t>18 But the path of the just is like the shining sun,</a:t>
            </a:r>
          </a:p>
          <a:p>
            <a:r>
              <a:rPr lang="en-US" sz="3600" b="1" dirty="0" smtClean="0">
                <a:solidFill>
                  <a:schemeClr val="accent6">
                    <a:lumMod val="60000"/>
                    <a:lumOff val="40000"/>
                  </a:schemeClr>
                </a:solidFill>
              </a:rPr>
              <a:t>That shines ever brighter unto the perfect day.</a:t>
            </a:r>
          </a:p>
          <a:p>
            <a:r>
              <a:rPr lang="en-US" sz="3600" b="1" dirty="0" smtClean="0">
                <a:solidFill>
                  <a:schemeClr val="accent6">
                    <a:lumMod val="60000"/>
                    <a:lumOff val="40000"/>
                  </a:schemeClr>
                </a:solidFill>
              </a:rPr>
              <a:t>19 The way of the wicked is like darkness;</a:t>
            </a:r>
          </a:p>
          <a:p>
            <a:r>
              <a:rPr lang="en-US" sz="3600" b="1" dirty="0" smtClean="0">
                <a:solidFill>
                  <a:schemeClr val="accent6">
                    <a:lumMod val="60000"/>
                    <a:lumOff val="40000"/>
                  </a:schemeClr>
                </a:solidFill>
              </a:rPr>
              <a:t>They do not know what makes them stumble.</a:t>
            </a:r>
          </a:p>
        </p:txBody>
      </p:sp>
    </p:spTree>
    <p:extLst>
      <p:ext uri="{BB962C8B-B14F-4D97-AF65-F5344CB8AC3E}">
        <p14:creationId xmlns:p14="http://schemas.microsoft.com/office/powerpoint/2010/main" val="63962269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032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528</Words>
  <Application>Microsoft Office PowerPoint</Application>
  <PresentationFormat>On-screen Show (4:3)</PresentationFormat>
  <Paragraphs>60</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20</cp:revision>
  <dcterms:created xsi:type="dcterms:W3CDTF">2014-11-15T23:54:57Z</dcterms:created>
  <dcterms:modified xsi:type="dcterms:W3CDTF">2014-11-16T15:33:13Z</dcterms:modified>
</cp:coreProperties>
</file>