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62" r:id="rId4"/>
    <p:sldId id="271" r:id="rId5"/>
    <p:sldId id="276" r:id="rId6"/>
    <p:sldId id="275" r:id="rId7"/>
    <p:sldId id="273" r:id="rId8"/>
    <p:sldId id="272" r:id="rId9"/>
    <p:sldId id="274" r:id="rId10"/>
    <p:sldId id="270" r:id="rId11"/>
    <p:sldId id="260" r:id="rId1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45018" autoAdjust="0"/>
  </p:normalViewPr>
  <p:slideViewPr>
    <p:cSldViewPr>
      <p:cViewPr>
        <p:scale>
          <a:sx n="90" d="100"/>
          <a:sy n="90" d="100"/>
        </p:scale>
        <p:origin x="-996" y="1338"/>
      </p:cViewPr>
      <p:guideLst>
        <p:guide orient="horz" pos="2160"/>
        <p:guide pos="2880"/>
      </p:guideLst>
    </p:cSldViewPr>
  </p:slideViewPr>
  <p:notesTextViewPr>
    <p:cViewPr>
      <p:scale>
        <a:sx n="200" d="100"/>
        <a:sy n="200" d="100"/>
      </p:scale>
      <p:origin x="0" y="210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F6F9A29-B818-4865-81AC-A0198C93854C}" type="datetimeFigureOut">
              <a:rPr lang="en-US" smtClean="0"/>
              <a:t>11/25/2018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7649898-9DF5-40D7-A142-DCA6ABF0D8F7}" type="slidenum">
              <a:rPr lang="en-US" smtClean="0"/>
              <a:t>‹#›</a:t>
            </a:fld>
            <a:endParaRPr lang="en-US"/>
          </a:p>
        </p:txBody>
      </p:sp>
    </p:spTree>
    <p:extLst>
      <p:ext uri="{BB962C8B-B14F-4D97-AF65-F5344CB8AC3E}">
        <p14:creationId xmlns:p14="http://schemas.microsoft.com/office/powerpoint/2010/main" val="338047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49898-9DF5-40D7-A142-DCA6ABF0D8F7}" type="slidenum">
              <a:rPr lang="en-US" smtClean="0"/>
              <a:t>1</a:t>
            </a:fld>
            <a:endParaRPr lang="en-US"/>
          </a:p>
        </p:txBody>
      </p:sp>
    </p:spTree>
    <p:extLst>
      <p:ext uri="{BB962C8B-B14F-4D97-AF65-F5344CB8AC3E}">
        <p14:creationId xmlns:p14="http://schemas.microsoft.com/office/powerpoint/2010/main" val="190340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How would you deal with people like that in our church - dishonest business men, immoral women, a woman who has lived with several men, hoping that each one would be the right relationship? How would you deal with them? Would you </a:t>
            </a:r>
            <a:r>
              <a:rPr lang="en-US" dirty="0" smtClean="0"/>
              <a:t>condemn them </a:t>
            </a:r>
            <a:r>
              <a:rPr lang="en-US" dirty="0" smtClean="0"/>
              <a:t>harshly? Would you tell them that they’re not welcome here?</a:t>
            </a:r>
          </a:p>
          <a:p>
            <a:endParaRPr lang="en-US" dirty="0" smtClean="0"/>
          </a:p>
          <a:p>
            <a:r>
              <a:rPr lang="en-US" dirty="0" smtClean="0"/>
              <a:t>Let me suggest that is exactly what the word "gentleness" is all about, dealing with people who have been broken &amp; twisted &amp; mangled in life..</a:t>
            </a:r>
          </a:p>
          <a:p>
            <a:endParaRPr lang="en-US" dirty="0" smtClean="0"/>
          </a:p>
          <a:p>
            <a:r>
              <a:rPr lang="en-US" dirty="0" smtClean="0"/>
              <a:t>C. Now why didn’t Jesus condemn them? Because His motivation is very different. He did not come just to judge. But rather, He came to restore. He came to save.</a:t>
            </a:r>
          </a:p>
        </p:txBody>
      </p:sp>
      <p:sp>
        <p:nvSpPr>
          <p:cNvPr id="4" name="Slide Number Placeholder 3"/>
          <p:cNvSpPr>
            <a:spLocks noGrp="1"/>
          </p:cNvSpPr>
          <p:nvPr>
            <p:ph type="sldNum" sz="quarter" idx="10"/>
          </p:nvPr>
        </p:nvSpPr>
        <p:spPr/>
        <p:txBody>
          <a:bodyPr/>
          <a:lstStyle/>
          <a:p>
            <a:fld id="{17649898-9DF5-40D7-A142-DCA6ABF0D8F7}" type="slidenum">
              <a:rPr lang="en-US" smtClean="0"/>
              <a:t>10</a:t>
            </a:fld>
            <a:endParaRPr lang="en-US"/>
          </a:p>
        </p:txBody>
      </p:sp>
    </p:spTree>
    <p:extLst>
      <p:ext uri="{BB962C8B-B14F-4D97-AF65-F5344CB8AC3E}">
        <p14:creationId xmlns:p14="http://schemas.microsoft.com/office/powerpoint/2010/main" val="423551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Spirit in seeking Gentleness</a:t>
            </a:r>
          </a:p>
          <a:p>
            <a:endParaRPr lang="en-US" dirty="0" smtClean="0"/>
          </a:p>
          <a:p>
            <a:endParaRPr lang="en-US" dirty="0" smtClean="0"/>
          </a:p>
          <a:p>
            <a:endParaRPr lang="en-US" dirty="0" smtClean="0"/>
          </a:p>
          <a:p>
            <a:r>
              <a:rPr lang="en-US" dirty="0" smtClean="0"/>
              <a:t>ON GENTLENESS</a:t>
            </a:r>
          </a:p>
          <a:p>
            <a:endParaRPr lang="en-US" dirty="0" smtClean="0"/>
          </a:p>
          <a:p>
            <a:r>
              <a:rPr lang="en-US" dirty="0" smtClean="0"/>
              <a:t>1. Although the world tells us to be assertive, the Word tells us to be gentle.</a:t>
            </a:r>
          </a:p>
          <a:p>
            <a:endParaRPr lang="en-US" dirty="0" smtClean="0"/>
          </a:p>
          <a:p>
            <a:r>
              <a:rPr lang="en-US" dirty="0" smtClean="0"/>
              <a:t>2. Tact is thinking twice before saying nothing.</a:t>
            </a:r>
          </a:p>
          <a:p>
            <a:endParaRPr lang="en-US" dirty="0" smtClean="0"/>
          </a:p>
          <a:p>
            <a:r>
              <a:rPr lang="en-US" dirty="0" smtClean="0"/>
              <a:t>3. Tact is the ability to think of things far enough in advance not to say them.</a:t>
            </a:r>
          </a:p>
          <a:p>
            <a:endParaRPr lang="en-US" dirty="0" smtClean="0"/>
          </a:p>
          <a:p>
            <a:r>
              <a:rPr lang="en-US" dirty="0" smtClean="0"/>
              <a:t>4. Tact is the ability to stand on your own two feet without stepping on anybody’s toes.</a:t>
            </a:r>
          </a:p>
          <a:p>
            <a:endParaRPr lang="en-US" dirty="0" smtClean="0"/>
          </a:p>
          <a:p>
            <a:r>
              <a:rPr lang="en-US" dirty="0" smtClean="0"/>
              <a:t>5. </a:t>
            </a:r>
            <a:r>
              <a:rPr lang="en-US" smtClean="0"/>
              <a:t>People with tact have less to retract.</a:t>
            </a:r>
            <a:endParaRPr lang="en-US" dirty="0" smtClean="0"/>
          </a:p>
        </p:txBody>
      </p:sp>
      <p:sp>
        <p:nvSpPr>
          <p:cNvPr id="4" name="Slide Number Placeholder 3"/>
          <p:cNvSpPr>
            <a:spLocks noGrp="1"/>
          </p:cNvSpPr>
          <p:nvPr>
            <p:ph type="sldNum" sz="quarter" idx="10"/>
          </p:nvPr>
        </p:nvSpPr>
        <p:spPr/>
        <p:txBody>
          <a:bodyPr/>
          <a:lstStyle/>
          <a:p>
            <a:fld id="{17649898-9DF5-40D7-A142-DCA6ABF0D8F7}" type="slidenum">
              <a:rPr lang="en-US" smtClean="0"/>
              <a:t>11</a:t>
            </a:fld>
            <a:endParaRPr lang="en-US"/>
          </a:p>
        </p:txBody>
      </p:sp>
    </p:spTree>
    <p:extLst>
      <p:ext uri="{BB962C8B-B14F-4D97-AF65-F5344CB8AC3E}">
        <p14:creationId xmlns:p14="http://schemas.microsoft.com/office/powerpoint/2010/main" val="66685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Conviction something that you believe with out </a:t>
            </a:r>
            <a:r>
              <a:rPr lang="en-US" smtClean="0"/>
              <a:t>a doubt</a:t>
            </a:r>
            <a:endParaRPr lang="en-US" dirty="0" smtClean="0"/>
          </a:p>
        </p:txBody>
      </p:sp>
      <p:sp>
        <p:nvSpPr>
          <p:cNvPr id="4" name="Slide Number Placeholder 3"/>
          <p:cNvSpPr>
            <a:spLocks noGrp="1"/>
          </p:cNvSpPr>
          <p:nvPr>
            <p:ph type="sldNum" sz="quarter" idx="10"/>
          </p:nvPr>
        </p:nvSpPr>
        <p:spPr/>
        <p:txBody>
          <a:bodyPr/>
          <a:lstStyle/>
          <a:p>
            <a:fld id="{17649898-9DF5-40D7-A142-DCA6ABF0D8F7}" type="slidenum">
              <a:rPr lang="en-US" smtClean="0"/>
              <a:t>2</a:t>
            </a:fld>
            <a:endParaRPr lang="en-US"/>
          </a:p>
        </p:txBody>
      </p:sp>
    </p:spTree>
    <p:extLst>
      <p:ext uri="{BB962C8B-B14F-4D97-AF65-F5344CB8AC3E}">
        <p14:creationId xmlns:p14="http://schemas.microsoft.com/office/powerpoint/2010/main" val="423551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A disease out of control can devastate the body &amp; kill its victim. But a disease under control can produce vaccines &amp; save thousands of lives.</a:t>
            </a:r>
          </a:p>
          <a:p>
            <a:r>
              <a:rPr lang="en-US" dirty="0" smtClean="0"/>
              <a:t>  The venom</a:t>
            </a:r>
            <a:r>
              <a:rPr lang="en-US" baseline="0" dirty="0" smtClean="0"/>
              <a:t>  of </a:t>
            </a:r>
            <a:r>
              <a:rPr lang="en-US" dirty="0" smtClean="0"/>
              <a:t>snake Bite Kills out of control  the same</a:t>
            </a:r>
            <a:r>
              <a:rPr lang="en-US" baseline="0" dirty="0" smtClean="0"/>
              <a:t> venom under control heals from a lethal snake bite.</a:t>
            </a:r>
          </a:p>
          <a:p>
            <a:endParaRPr lang="en-US" baseline="0" dirty="0" smtClean="0"/>
          </a:p>
          <a:p>
            <a:r>
              <a:rPr lang="en-US" baseline="0" dirty="0" smtClean="0"/>
              <a:t>Our actions or words are just as lethal when said to harm or destroy. They can be biting and cut to the quick. “Sticks and stones will break my bones but words will never hurt me.” no more false words have ever been spoken.</a:t>
            </a:r>
          </a:p>
          <a:p>
            <a:endParaRPr lang="en-US" baseline="0" dirty="0" smtClean="0"/>
          </a:p>
          <a:p>
            <a:r>
              <a:rPr lang="en-US" baseline="0" dirty="0" smtClean="0"/>
              <a:t>Paul puts it this way in Ephesians 4: 29,32</a:t>
            </a:r>
          </a:p>
          <a:p>
            <a:r>
              <a:rPr lang="en-US" dirty="0" smtClean="0"/>
              <a:t> 29 Let no corrupt word proceed out of your mouth, but what is good for necessary</a:t>
            </a:r>
            <a:r>
              <a:rPr lang="en-US" baseline="0" dirty="0" smtClean="0"/>
              <a:t> </a:t>
            </a:r>
            <a:r>
              <a:rPr lang="en-US" dirty="0" smtClean="0"/>
              <a:t>edification, that it may impart grace to the hearers. 32 And be kind to one another, tenderhearted, forgiving one another, even as God in Christ forgave you.</a:t>
            </a:r>
          </a:p>
        </p:txBody>
      </p:sp>
      <p:sp>
        <p:nvSpPr>
          <p:cNvPr id="4" name="Slide Number Placeholder 3"/>
          <p:cNvSpPr>
            <a:spLocks noGrp="1"/>
          </p:cNvSpPr>
          <p:nvPr>
            <p:ph type="sldNum" sz="quarter" idx="10"/>
          </p:nvPr>
        </p:nvSpPr>
        <p:spPr/>
        <p:txBody>
          <a:bodyPr/>
          <a:lstStyle/>
          <a:p>
            <a:fld id="{17649898-9DF5-40D7-A142-DCA6ABF0D8F7}" type="slidenum">
              <a:rPr lang="en-US" smtClean="0"/>
              <a:t>3</a:t>
            </a:fld>
            <a:endParaRPr lang="en-US"/>
          </a:p>
        </p:txBody>
      </p:sp>
    </p:spTree>
    <p:extLst>
      <p:ext uri="{BB962C8B-B14F-4D97-AF65-F5344CB8AC3E}">
        <p14:creationId xmlns:p14="http://schemas.microsoft.com/office/powerpoint/2010/main" val="423551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Believers must be a </a:t>
            </a:r>
            <a:r>
              <a:rPr lang="en-US" u="sng" dirty="0" smtClean="0"/>
              <a:t>defender of </a:t>
            </a:r>
            <a:r>
              <a:rPr lang="en-US" u="sng" dirty="0" smtClean="0"/>
              <a:t>truth</a:t>
            </a:r>
            <a:endParaRPr lang="en-US" dirty="0" smtClean="0"/>
          </a:p>
          <a:p>
            <a:r>
              <a:rPr lang="en-US" dirty="0" smtClean="0"/>
              <a:t>As a people we are broken When</a:t>
            </a:r>
            <a:r>
              <a:rPr lang="en-US" baseline="0" dirty="0" smtClean="0"/>
              <a:t> His perfect creation fell we broke the relationship mankind had with God </a:t>
            </a:r>
            <a:endParaRPr lang="en-US" dirty="0" smtClean="0"/>
          </a:p>
          <a:p>
            <a:r>
              <a:rPr lang="en-US" dirty="0" smtClean="0"/>
              <a:t>We have been given the ministry of reconciliation big word that</a:t>
            </a:r>
            <a:r>
              <a:rPr lang="en-US" baseline="0" dirty="0" smtClean="0"/>
              <a:t> means God loves us and wants us to spend eternity with Him.</a:t>
            </a:r>
          </a:p>
          <a:p>
            <a:r>
              <a:rPr lang="en-US" baseline="0" dirty="0" smtClean="0"/>
              <a:t>We left Him and He wants us back and we need to let people know this. And He provided the way. He paid the </a:t>
            </a:r>
            <a:r>
              <a:rPr lang="en-US" baseline="0" dirty="0" smtClean="0"/>
              <a:t>debt</a:t>
            </a:r>
          </a:p>
          <a:p>
            <a:r>
              <a:rPr lang="en-US" baseline="0" dirty="0" smtClean="0"/>
              <a:t>WE just have to believe. He is reaching out with a </a:t>
            </a:r>
            <a:r>
              <a:rPr lang="en-US" b="1" u="sng" baseline="0" dirty="0" smtClean="0"/>
              <a:t>gentle</a:t>
            </a:r>
            <a:r>
              <a:rPr lang="en-US" baseline="0" dirty="0" smtClean="0"/>
              <a:t> message a message that we need to receive and react to </a:t>
            </a:r>
            <a:r>
              <a:rPr lang="en-US" baseline="0" dirty="0" err="1" smtClean="0"/>
              <a:t>to</a:t>
            </a:r>
            <a:r>
              <a:rPr lang="en-US" baseline="0" dirty="0" smtClean="0"/>
              <a:t> start the reconstruction.</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7649898-9DF5-40D7-A142-DCA6ABF0D8F7}" type="slidenum">
              <a:rPr lang="en-US" smtClean="0"/>
              <a:t>4</a:t>
            </a:fld>
            <a:endParaRPr lang="en-US"/>
          </a:p>
        </p:txBody>
      </p:sp>
    </p:spTree>
    <p:extLst>
      <p:ext uri="{BB962C8B-B14F-4D97-AF65-F5344CB8AC3E}">
        <p14:creationId xmlns:p14="http://schemas.microsoft.com/office/powerpoint/2010/main" val="423551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Believers must be a </a:t>
            </a:r>
            <a:r>
              <a:rPr lang="en-US" u="sng" dirty="0" smtClean="0"/>
              <a:t>defender of truth</a:t>
            </a:r>
            <a:r>
              <a:rPr lang="en-US" dirty="0" smtClean="0"/>
              <a:t> and </a:t>
            </a:r>
            <a:r>
              <a:rPr lang="en-US" u="sng" dirty="0" smtClean="0"/>
              <a:t>propagate the </a:t>
            </a:r>
            <a:r>
              <a:rPr lang="en-US" u="sng" dirty="0" smtClean="0"/>
              <a:t>faith</a:t>
            </a:r>
            <a:endParaRPr lang="en-US" dirty="0" smtClean="0"/>
          </a:p>
          <a:p>
            <a:r>
              <a:rPr lang="en-US" dirty="0" smtClean="0"/>
              <a:t>We have been given the </a:t>
            </a:r>
            <a:r>
              <a:rPr lang="en-US" b="1" u="sng" dirty="0" smtClean="0">
                <a:effectLst>
                  <a:outerShdw blurRad="38100" dist="38100" dir="2700000" algn="tl">
                    <a:srgbClr val="000000">
                      <a:alpha val="43137"/>
                    </a:srgbClr>
                  </a:outerShdw>
                </a:effectLst>
              </a:rPr>
              <a:t>ministry of reconciliation </a:t>
            </a:r>
            <a:r>
              <a:rPr lang="en-US" dirty="0" smtClean="0"/>
              <a:t>big word that</a:t>
            </a:r>
            <a:r>
              <a:rPr lang="en-US" baseline="0" dirty="0" smtClean="0"/>
              <a:t> means God loves us and wants us to spend eternity with Him.</a:t>
            </a:r>
          </a:p>
          <a:p>
            <a:r>
              <a:rPr lang="en-US" baseline="0" dirty="0" smtClean="0"/>
              <a:t>We left Him and He wants us back and we need to let people know this. And He provided the way. He paid the debt</a:t>
            </a:r>
            <a:endParaRPr lang="en-US" dirty="0" smtClean="0"/>
          </a:p>
          <a:p>
            <a:r>
              <a:rPr lang="en-US" b="1" u="sng" dirty="0" smtClean="0">
                <a:effectLst>
                  <a:outerShdw blurRad="38100" dist="38100" dir="2700000" algn="tl">
                    <a:srgbClr val="000000">
                      <a:alpha val="43137"/>
                    </a:srgbClr>
                  </a:outerShdw>
                </a:effectLst>
              </a:rPr>
              <a:t>ministry of reconciliation : </a:t>
            </a:r>
            <a:r>
              <a:rPr lang="en-US" b="0" u="none" dirty="0" smtClean="0">
                <a:effectLst/>
              </a:rPr>
              <a:t>The world around us is filled with a people that are a mass of brokenness.  </a:t>
            </a:r>
          </a:p>
          <a:p>
            <a:endParaRPr lang="en-US" b="0" u="none" dirty="0" smtClean="0">
              <a:effectLst/>
            </a:endParaRPr>
          </a:p>
          <a:p>
            <a:endParaRPr lang="en-US" b="0" u="none" dirty="0" smtClean="0">
              <a:effectLst/>
            </a:endParaRPr>
          </a:p>
          <a:p>
            <a:r>
              <a:rPr lang="en-US" b="0" u="none" dirty="0" smtClean="0">
                <a:effectLst/>
              </a:rPr>
              <a:t>1 Peter 3:15 </a:t>
            </a:r>
          </a:p>
          <a:p>
            <a:endParaRPr lang="en-US" b="0" u="none" dirty="0" smtClean="0">
              <a:effectLst/>
            </a:endParaRPr>
          </a:p>
          <a:p>
            <a:r>
              <a:rPr lang="en-US" b="0" u="none" dirty="0" smtClean="0">
                <a:effectLst/>
              </a:rPr>
              <a:t>but in your hearts honor Christ the Lord as holy, always being prepared to make a defense to anyone who asks you for a reason for the hope that is in you; yet do it with gentleness and respect,</a:t>
            </a:r>
          </a:p>
          <a:p>
            <a:endParaRPr lang="en-US" b="0" u="none" dirty="0" smtClean="0">
              <a:effectLst/>
            </a:endParaRPr>
          </a:p>
        </p:txBody>
      </p:sp>
      <p:sp>
        <p:nvSpPr>
          <p:cNvPr id="4" name="Slide Number Placeholder 3"/>
          <p:cNvSpPr>
            <a:spLocks noGrp="1"/>
          </p:cNvSpPr>
          <p:nvPr>
            <p:ph type="sldNum" sz="quarter" idx="10"/>
          </p:nvPr>
        </p:nvSpPr>
        <p:spPr/>
        <p:txBody>
          <a:bodyPr/>
          <a:lstStyle/>
          <a:p>
            <a:fld id="{17649898-9DF5-40D7-A142-DCA6ABF0D8F7}" type="slidenum">
              <a:rPr lang="en-US" smtClean="0"/>
              <a:t>5</a:t>
            </a:fld>
            <a:endParaRPr lang="en-US"/>
          </a:p>
        </p:txBody>
      </p:sp>
    </p:spTree>
    <p:extLst>
      <p:ext uri="{BB962C8B-B14F-4D97-AF65-F5344CB8AC3E}">
        <p14:creationId xmlns:p14="http://schemas.microsoft.com/office/powerpoint/2010/main" val="423551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Believers must be a </a:t>
            </a:r>
            <a:r>
              <a:rPr lang="en-US" u="sng" dirty="0" smtClean="0"/>
              <a:t>defender of truth</a:t>
            </a:r>
            <a:r>
              <a:rPr lang="en-US" dirty="0" smtClean="0"/>
              <a:t> and </a:t>
            </a:r>
            <a:r>
              <a:rPr lang="en-US" u="sng" dirty="0" smtClean="0"/>
              <a:t>propagate the faith </a:t>
            </a:r>
            <a:r>
              <a:rPr lang="en-US" dirty="0" smtClean="0"/>
              <a:t>and </a:t>
            </a:r>
            <a:r>
              <a:rPr lang="en-US" u="sng" dirty="0" smtClean="0"/>
              <a:t>resist false teaching</a:t>
            </a:r>
            <a:r>
              <a:rPr lang="en-US" dirty="0" smtClean="0"/>
              <a:t>.</a:t>
            </a:r>
          </a:p>
          <a:p>
            <a:endParaRPr lang="en-US" dirty="0" smtClean="0"/>
          </a:p>
          <a:p>
            <a:r>
              <a:rPr lang="en-US" dirty="0" smtClean="0"/>
              <a:t>We have been given the ministry of reconciliation big word that</a:t>
            </a:r>
            <a:r>
              <a:rPr lang="en-US" baseline="0" dirty="0" smtClean="0"/>
              <a:t> means God loves us and wants us to spend eternity with Him.</a:t>
            </a:r>
          </a:p>
          <a:p>
            <a:r>
              <a:rPr lang="en-US" baseline="0" dirty="0" smtClean="0"/>
              <a:t>We left Him and He wants us back and we need to let people know this. And He provided the way. He paid the debt</a:t>
            </a:r>
            <a:endParaRPr lang="en-US" dirty="0" smtClean="0"/>
          </a:p>
          <a:p>
            <a:endParaRPr lang="en-US" dirty="0" smtClean="0"/>
          </a:p>
          <a:p>
            <a:r>
              <a:rPr lang="en-US" dirty="0" smtClean="0"/>
              <a:t> Titus 3:2</a:t>
            </a:r>
            <a:r>
              <a:rPr lang="en-US" baseline="0" dirty="0" smtClean="0"/>
              <a:t> “</a:t>
            </a:r>
            <a:r>
              <a:rPr lang="en-US" dirty="0" smtClean="0"/>
              <a:t> speak evil of no one, to be peaceable, gentle, showing all humility to all men. 3 For we ourselves were also once foolish, disobedient, deceived, serving various lusts and pleasures, living in malice and envy, hateful and hating one another.</a:t>
            </a:r>
            <a:endParaRPr lang="en-US" dirty="0" smtClean="0"/>
          </a:p>
        </p:txBody>
      </p:sp>
      <p:sp>
        <p:nvSpPr>
          <p:cNvPr id="4" name="Slide Number Placeholder 3"/>
          <p:cNvSpPr>
            <a:spLocks noGrp="1"/>
          </p:cNvSpPr>
          <p:nvPr>
            <p:ph type="sldNum" sz="quarter" idx="10"/>
          </p:nvPr>
        </p:nvSpPr>
        <p:spPr/>
        <p:txBody>
          <a:bodyPr/>
          <a:lstStyle/>
          <a:p>
            <a:fld id="{17649898-9DF5-40D7-A142-DCA6ABF0D8F7}" type="slidenum">
              <a:rPr lang="en-US" smtClean="0"/>
              <a:t>6</a:t>
            </a:fld>
            <a:endParaRPr lang="en-US"/>
          </a:p>
        </p:txBody>
      </p:sp>
    </p:spTree>
    <p:extLst>
      <p:ext uri="{BB962C8B-B14F-4D97-AF65-F5344CB8AC3E}">
        <p14:creationId xmlns:p14="http://schemas.microsoft.com/office/powerpoint/2010/main" val="423551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Believers must be a </a:t>
            </a:r>
            <a:r>
              <a:rPr lang="en-US" u="sng" dirty="0" smtClean="0"/>
              <a:t>defender of truth</a:t>
            </a:r>
            <a:r>
              <a:rPr lang="en-US" dirty="0" smtClean="0"/>
              <a:t> and </a:t>
            </a:r>
            <a:r>
              <a:rPr lang="en-US" u="sng" dirty="0" smtClean="0"/>
              <a:t>propagate the faith </a:t>
            </a:r>
            <a:r>
              <a:rPr lang="en-US" dirty="0" smtClean="0"/>
              <a:t>and </a:t>
            </a:r>
            <a:r>
              <a:rPr lang="en-US" u="sng" dirty="0" smtClean="0"/>
              <a:t>resist false teaching</a:t>
            </a:r>
            <a:r>
              <a:rPr lang="en-US" dirty="0" smtClean="0"/>
              <a:t>.</a:t>
            </a:r>
          </a:p>
          <a:p>
            <a:r>
              <a:rPr lang="en-US" dirty="0" smtClean="0"/>
              <a:t>I love this slide because it shows the “direction” that we are not in this alone but with help and ,encouragement</a:t>
            </a:r>
            <a:r>
              <a:rPr lang="en-US" baseline="0" dirty="0" smtClean="0"/>
              <a:t> and guidance from God</a:t>
            </a:r>
            <a:endParaRPr lang="en-US" dirty="0" smtClean="0"/>
          </a:p>
          <a:p>
            <a:r>
              <a:rPr lang="en-US" dirty="0" smtClean="0"/>
              <a:t>God , when allowed to work in our lives makes sense of and starts the healing</a:t>
            </a:r>
            <a:r>
              <a:rPr lang="en-US" baseline="0" dirty="0" smtClean="0"/>
              <a:t> of our brokenness.</a:t>
            </a:r>
          </a:p>
          <a:p>
            <a:r>
              <a:rPr lang="en-US" baseline="0" dirty="0" smtClean="0"/>
              <a:t>We need to study the truth about what we believe so we can know and defend what we believe.</a:t>
            </a:r>
          </a:p>
          <a:p>
            <a:endParaRPr lang="en-US" baseline="0" dirty="0" smtClean="0"/>
          </a:p>
          <a:p>
            <a:r>
              <a:rPr lang="en-US" baseline="0" dirty="0" smtClean="0"/>
              <a:t>2 Timothy 4:2</a:t>
            </a:r>
          </a:p>
          <a:p>
            <a:r>
              <a:rPr lang="en-US" baseline="0" dirty="0" smtClean="0"/>
              <a:t>Preach the word! Be ready in season and out of season. Convince, rebuke, exhort, with all longsuffering and teaching.</a:t>
            </a:r>
          </a:p>
          <a:p>
            <a:endParaRPr lang="en-US" baseline="0" dirty="0" smtClean="0"/>
          </a:p>
          <a:p>
            <a:r>
              <a:rPr lang="en-US" baseline="0" dirty="0" smtClean="0"/>
              <a:t>This just means that we need to make our faith our own “why do you believe that?” be able to answer that </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7649898-9DF5-40D7-A142-DCA6ABF0D8F7}" type="slidenum">
              <a:rPr lang="en-US" smtClean="0"/>
              <a:t>7</a:t>
            </a:fld>
            <a:endParaRPr lang="en-US"/>
          </a:p>
        </p:txBody>
      </p:sp>
    </p:spTree>
    <p:extLst>
      <p:ext uri="{BB962C8B-B14F-4D97-AF65-F5344CB8AC3E}">
        <p14:creationId xmlns:p14="http://schemas.microsoft.com/office/powerpoint/2010/main" val="423551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Believers must be a </a:t>
            </a:r>
            <a:r>
              <a:rPr lang="en-US" u="sng" dirty="0" smtClean="0"/>
              <a:t>defender of truth</a:t>
            </a:r>
            <a:r>
              <a:rPr lang="en-US" dirty="0" smtClean="0"/>
              <a:t> and </a:t>
            </a:r>
            <a:r>
              <a:rPr lang="en-US" u="sng" dirty="0" smtClean="0"/>
              <a:t>propagate the faith </a:t>
            </a:r>
            <a:r>
              <a:rPr lang="en-US" dirty="0" smtClean="0"/>
              <a:t>and </a:t>
            </a:r>
            <a:r>
              <a:rPr lang="en-US" u="sng" dirty="0" smtClean="0"/>
              <a:t>resist false teaching</a:t>
            </a:r>
            <a:r>
              <a:rPr lang="en-US" dirty="0" smtClean="0"/>
              <a:t>.</a:t>
            </a:r>
          </a:p>
          <a:p>
            <a:endParaRPr lang="en-US" dirty="0" smtClean="0"/>
          </a:p>
          <a:p>
            <a:r>
              <a:rPr lang="en-US" dirty="0" smtClean="0"/>
              <a:t>God</a:t>
            </a:r>
            <a:r>
              <a:rPr lang="en-US" baseline="0" dirty="0" smtClean="0"/>
              <a:t> when we rely on the Holy Spirit take our brokenness and makes us into His Image </a:t>
            </a:r>
            <a:endParaRPr lang="en-US" dirty="0" smtClean="0"/>
          </a:p>
        </p:txBody>
      </p:sp>
      <p:sp>
        <p:nvSpPr>
          <p:cNvPr id="4" name="Slide Number Placeholder 3"/>
          <p:cNvSpPr>
            <a:spLocks noGrp="1"/>
          </p:cNvSpPr>
          <p:nvPr>
            <p:ph type="sldNum" sz="quarter" idx="10"/>
          </p:nvPr>
        </p:nvSpPr>
        <p:spPr/>
        <p:txBody>
          <a:bodyPr/>
          <a:lstStyle/>
          <a:p>
            <a:fld id="{17649898-9DF5-40D7-A142-DCA6ABF0D8F7}" type="slidenum">
              <a:rPr lang="en-US" smtClean="0"/>
              <a:t>8</a:t>
            </a:fld>
            <a:endParaRPr lang="en-US"/>
          </a:p>
        </p:txBody>
      </p:sp>
    </p:spTree>
    <p:extLst>
      <p:ext uri="{BB962C8B-B14F-4D97-AF65-F5344CB8AC3E}">
        <p14:creationId xmlns:p14="http://schemas.microsoft.com/office/powerpoint/2010/main" val="423551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more time and effort we put in it the more we are made into His image </a:t>
            </a:r>
            <a:endParaRPr lang="en-US" dirty="0" smtClean="0"/>
          </a:p>
          <a:p>
            <a:r>
              <a:rPr lang="en-US" dirty="0" smtClean="0"/>
              <a:t>God can make us into His image of Gentleness remember our first definition “A word or deed said or done out of love for another”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7649898-9DF5-40D7-A142-DCA6ABF0D8F7}" type="slidenum">
              <a:rPr lang="en-US" smtClean="0"/>
              <a:t>9</a:t>
            </a:fld>
            <a:endParaRPr lang="en-US"/>
          </a:p>
        </p:txBody>
      </p:sp>
    </p:spTree>
    <p:extLst>
      <p:ext uri="{BB962C8B-B14F-4D97-AF65-F5344CB8AC3E}">
        <p14:creationId xmlns:p14="http://schemas.microsoft.com/office/powerpoint/2010/main" val="423551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9D1C12-78BF-4C22-8EC8-69AA42ADBF74}" type="datetimeFigureOut">
              <a:rPr lang="en-US"/>
              <a:pPr>
                <a:defRPr/>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FED15-A81A-49CD-8EE4-79B637ED205F}" type="slidenum">
              <a:rPr lang="en-US"/>
              <a:pPr>
                <a:defRPr/>
              </a:pPr>
              <a:t>‹#›</a:t>
            </a:fld>
            <a:endParaRPr lang="en-US"/>
          </a:p>
        </p:txBody>
      </p:sp>
    </p:spTree>
    <p:extLst>
      <p:ext uri="{BB962C8B-B14F-4D97-AF65-F5344CB8AC3E}">
        <p14:creationId xmlns:p14="http://schemas.microsoft.com/office/powerpoint/2010/main" val="26377787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87DBD2-2253-42EF-A0D1-633799663510}" type="datetimeFigureOut">
              <a:rPr lang="en-US"/>
              <a:pPr>
                <a:defRPr/>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33B647-BC10-41E5-9D7A-2124DF2B1CA1}" type="slidenum">
              <a:rPr lang="en-US"/>
              <a:pPr>
                <a:defRPr/>
              </a:pPr>
              <a:t>‹#›</a:t>
            </a:fld>
            <a:endParaRPr lang="en-US"/>
          </a:p>
        </p:txBody>
      </p:sp>
    </p:spTree>
    <p:extLst>
      <p:ext uri="{BB962C8B-B14F-4D97-AF65-F5344CB8AC3E}">
        <p14:creationId xmlns:p14="http://schemas.microsoft.com/office/powerpoint/2010/main" val="34921506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DCDEC4-4837-4891-B103-975A3F2F0E06}" type="datetimeFigureOut">
              <a:rPr lang="en-US"/>
              <a:pPr>
                <a:defRPr/>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B79D3-60BF-4DED-AE6A-8805BC371697}" type="slidenum">
              <a:rPr lang="en-US"/>
              <a:pPr>
                <a:defRPr/>
              </a:pPr>
              <a:t>‹#›</a:t>
            </a:fld>
            <a:endParaRPr lang="en-US"/>
          </a:p>
        </p:txBody>
      </p:sp>
    </p:spTree>
    <p:extLst>
      <p:ext uri="{BB962C8B-B14F-4D97-AF65-F5344CB8AC3E}">
        <p14:creationId xmlns:p14="http://schemas.microsoft.com/office/powerpoint/2010/main" val="58317047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43496E-1BA2-44D1-B632-7040F945C14F}" type="datetimeFigureOut">
              <a:rPr lang="en-US"/>
              <a:pPr>
                <a:defRPr/>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A31E3-32FD-4786-9B3C-35ED7CC661C5}" type="slidenum">
              <a:rPr lang="en-US"/>
              <a:pPr>
                <a:defRPr/>
              </a:pPr>
              <a:t>‹#›</a:t>
            </a:fld>
            <a:endParaRPr lang="en-US"/>
          </a:p>
        </p:txBody>
      </p:sp>
    </p:spTree>
    <p:extLst>
      <p:ext uri="{BB962C8B-B14F-4D97-AF65-F5344CB8AC3E}">
        <p14:creationId xmlns:p14="http://schemas.microsoft.com/office/powerpoint/2010/main" val="67511174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E41538-7F46-417E-8322-3711C958FB15}" type="datetimeFigureOut">
              <a:rPr lang="en-US"/>
              <a:pPr>
                <a:defRPr/>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E1485-2267-4B4A-8C7F-30E8CCBD4596}" type="slidenum">
              <a:rPr lang="en-US"/>
              <a:pPr>
                <a:defRPr/>
              </a:pPr>
              <a:t>‹#›</a:t>
            </a:fld>
            <a:endParaRPr lang="en-US"/>
          </a:p>
        </p:txBody>
      </p:sp>
    </p:spTree>
    <p:extLst>
      <p:ext uri="{BB962C8B-B14F-4D97-AF65-F5344CB8AC3E}">
        <p14:creationId xmlns:p14="http://schemas.microsoft.com/office/powerpoint/2010/main" val="261067123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3C19D4-50F5-4CF2-AB25-934609401E2D}" type="datetimeFigureOut">
              <a:rPr lang="en-US"/>
              <a:pPr>
                <a:defRPr/>
              </a:pPr>
              <a:t>11/25/2018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16D2E2-4173-4349-B681-D3F201F5D5E0}" type="slidenum">
              <a:rPr lang="en-US"/>
              <a:pPr>
                <a:defRPr/>
              </a:pPr>
              <a:t>‹#›</a:t>
            </a:fld>
            <a:endParaRPr lang="en-US"/>
          </a:p>
        </p:txBody>
      </p:sp>
    </p:spTree>
    <p:extLst>
      <p:ext uri="{BB962C8B-B14F-4D97-AF65-F5344CB8AC3E}">
        <p14:creationId xmlns:p14="http://schemas.microsoft.com/office/powerpoint/2010/main" val="244053844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5DF500-D5AC-4B77-AEBF-4F7D0C27B734}" type="datetimeFigureOut">
              <a:rPr lang="en-US"/>
              <a:pPr>
                <a:defRPr/>
              </a:pPr>
              <a:t>11/25/2018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CAE085-6C91-4D35-9FDA-D857C6982156}" type="slidenum">
              <a:rPr lang="en-US"/>
              <a:pPr>
                <a:defRPr/>
              </a:pPr>
              <a:t>‹#›</a:t>
            </a:fld>
            <a:endParaRPr lang="en-US"/>
          </a:p>
        </p:txBody>
      </p:sp>
    </p:spTree>
    <p:extLst>
      <p:ext uri="{BB962C8B-B14F-4D97-AF65-F5344CB8AC3E}">
        <p14:creationId xmlns:p14="http://schemas.microsoft.com/office/powerpoint/2010/main" val="398476723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1D3053-F574-4743-957A-434AF6C25AE3}" type="datetimeFigureOut">
              <a:rPr lang="en-US"/>
              <a:pPr>
                <a:defRPr/>
              </a:pPr>
              <a:t>11/25/2018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0EBCE0-8735-4C88-93D7-6C4388D1EB02}" type="slidenum">
              <a:rPr lang="en-US"/>
              <a:pPr>
                <a:defRPr/>
              </a:pPr>
              <a:t>‹#›</a:t>
            </a:fld>
            <a:endParaRPr lang="en-US"/>
          </a:p>
        </p:txBody>
      </p:sp>
    </p:spTree>
    <p:extLst>
      <p:ext uri="{BB962C8B-B14F-4D97-AF65-F5344CB8AC3E}">
        <p14:creationId xmlns:p14="http://schemas.microsoft.com/office/powerpoint/2010/main" val="30735750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009F50-866D-4C41-AA2D-D9BBEF74F2E1}" type="datetimeFigureOut">
              <a:rPr lang="en-US"/>
              <a:pPr>
                <a:defRPr/>
              </a:pPr>
              <a:t>11/25/2018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617F1D-3A68-41DA-B93F-8E55C7966BB2}" type="slidenum">
              <a:rPr lang="en-US"/>
              <a:pPr>
                <a:defRPr/>
              </a:pPr>
              <a:t>‹#›</a:t>
            </a:fld>
            <a:endParaRPr lang="en-US"/>
          </a:p>
        </p:txBody>
      </p:sp>
    </p:spTree>
    <p:extLst>
      <p:ext uri="{BB962C8B-B14F-4D97-AF65-F5344CB8AC3E}">
        <p14:creationId xmlns:p14="http://schemas.microsoft.com/office/powerpoint/2010/main" val="31660084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9D0E52-FF0C-4F4E-AAEB-65911F2F3E2D}" type="datetimeFigureOut">
              <a:rPr lang="en-US"/>
              <a:pPr>
                <a:defRPr/>
              </a:pPr>
              <a:t>11/25/2018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6896CB-6B2A-458E-AF08-6BD58CABB60C}" type="slidenum">
              <a:rPr lang="en-US"/>
              <a:pPr>
                <a:defRPr/>
              </a:pPr>
              <a:t>‹#›</a:t>
            </a:fld>
            <a:endParaRPr lang="en-US"/>
          </a:p>
        </p:txBody>
      </p:sp>
    </p:spTree>
    <p:extLst>
      <p:ext uri="{BB962C8B-B14F-4D97-AF65-F5344CB8AC3E}">
        <p14:creationId xmlns:p14="http://schemas.microsoft.com/office/powerpoint/2010/main" val="279475022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673DDD-ADD7-4742-A713-AC6072819255}" type="datetimeFigureOut">
              <a:rPr lang="en-US"/>
              <a:pPr>
                <a:defRPr/>
              </a:pPr>
              <a:t>11/25/2018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195675-D381-45AF-9963-DF851589B0F9}" type="slidenum">
              <a:rPr lang="en-US"/>
              <a:pPr>
                <a:defRPr/>
              </a:pPr>
              <a:t>‹#›</a:t>
            </a:fld>
            <a:endParaRPr lang="en-US"/>
          </a:p>
        </p:txBody>
      </p:sp>
    </p:spTree>
    <p:extLst>
      <p:ext uri="{BB962C8B-B14F-4D97-AF65-F5344CB8AC3E}">
        <p14:creationId xmlns:p14="http://schemas.microsoft.com/office/powerpoint/2010/main" val="38453727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77F72C1-1AD6-423D-948F-1842F9B0A150}" type="datetimeFigureOut">
              <a:rPr lang="en-US"/>
              <a:pPr>
                <a:defRPr/>
              </a:pPr>
              <a:t>11/25/2018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DC633E8-AB81-472F-9E64-6FE54C02CD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76200" y="2133600"/>
            <a:ext cx="8991600" cy="3992563"/>
          </a:xfrm>
        </p:spPr>
        <p:txBody>
          <a:bodyPr/>
          <a:lstStyle/>
          <a:p>
            <a:pPr marL="0" indent="0" algn="ctr">
              <a:buNone/>
            </a:pPr>
            <a:r>
              <a:rPr lang="en-US" altLang="en-US" dirty="0" smtClean="0"/>
              <a:t> </a:t>
            </a:r>
            <a:r>
              <a:rPr lang="en-US" altLang="en-US" sz="7200" u="sng" dirty="0" smtClean="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t> Application</a:t>
            </a:r>
          </a:p>
          <a:p>
            <a:r>
              <a:rPr lang="en-US" altLang="en-US" sz="4400" b="1" dirty="0" smtClean="0">
                <a:solidFill>
                  <a:schemeClr val="tx2">
                    <a:lumMod val="75000"/>
                  </a:schemeClr>
                </a:solidFill>
                <a:latin typeface="Tempus Sans ITC" panose="04020404030D07020202" pitchFamily="82" charset="0"/>
              </a:rPr>
              <a:t>Recognize how that our Gentleness is His</a:t>
            </a:r>
          </a:p>
          <a:p>
            <a:r>
              <a:rPr lang="en-US" altLang="en-US" sz="4400" b="1" dirty="0" smtClean="0">
                <a:solidFill>
                  <a:schemeClr val="tx2">
                    <a:lumMod val="75000"/>
                  </a:schemeClr>
                </a:solidFill>
                <a:latin typeface="Tempus Sans ITC" panose="04020404030D07020202" pitchFamily="82" charset="0"/>
              </a:rPr>
              <a:t>Realize we were all broken but in Christ we are made into His image</a:t>
            </a:r>
            <a:endParaRPr lang="en-US" altLang="en-US" sz="4400" b="1" dirty="0">
              <a:solidFill>
                <a:schemeClr val="tx2">
                  <a:lumMod val="75000"/>
                </a:schemeClr>
              </a:solidFill>
              <a:latin typeface="Tempus Sans ITC" panose="04020404030D07020202" pitchFamily="82" charset="0"/>
            </a:endParaRPr>
          </a:p>
        </p:txBody>
      </p:sp>
      <p:sp>
        <p:nvSpPr>
          <p:cNvPr id="2" name="TextBox 1"/>
          <p:cNvSpPr txBox="1"/>
          <p:nvPr/>
        </p:nvSpPr>
        <p:spPr>
          <a:xfrm>
            <a:off x="2209800" y="1349223"/>
            <a:ext cx="4800600" cy="1015663"/>
          </a:xfrm>
          <a:prstGeom prst="rect">
            <a:avLst/>
          </a:prstGeom>
          <a:noFill/>
        </p:spPr>
        <p:txBody>
          <a:bodyPr wrap="square" rtlCol="0">
            <a:spAutoFit/>
          </a:bodyPr>
          <a:lstStyle/>
          <a:p>
            <a:pPr algn="ctr"/>
            <a:r>
              <a:rPr lang="en-US" sz="6000" dirty="0" smtClean="0">
                <a:solidFill>
                  <a:schemeClr val="tx2">
                    <a:lumMod val="75000"/>
                  </a:schemeClr>
                </a:solidFill>
                <a:latin typeface="Tempus Sans ITC" panose="04020404030D07020202" pitchFamily="82" charset="0"/>
              </a:rPr>
              <a:t>Gentleness</a:t>
            </a:r>
            <a:endParaRPr lang="en-US" sz="6000" dirty="0">
              <a:solidFill>
                <a:schemeClr val="tx2">
                  <a:lumMod val="75000"/>
                </a:schemeClr>
              </a:solidFill>
              <a:latin typeface="Tempus Sans ITC" panose="04020404030D07020202" pitchFamily="82" charset="0"/>
            </a:endParaRPr>
          </a:p>
        </p:txBody>
      </p:sp>
    </p:spTree>
    <p:extLst>
      <p:ext uri="{BB962C8B-B14F-4D97-AF65-F5344CB8AC3E}">
        <p14:creationId xmlns:p14="http://schemas.microsoft.com/office/powerpoint/2010/main" val="2074760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circle(in)">
                                      <p:cBhvr>
                                        <p:cTn id="7" dur="2000"/>
                                        <p:tgtEl>
                                          <p:spTgt spid="30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circle(in)">
                                      <p:cBhvr>
                                        <p:cTn id="12" dur="2000"/>
                                        <p:tgtEl>
                                          <p:spTgt spid="30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285999" y="1143000"/>
            <a:ext cx="6495789" cy="4525963"/>
          </a:xfrm>
        </p:spPr>
        <p:txBody>
          <a:bodyPr/>
          <a:lstStyle/>
          <a:p>
            <a:pPr marL="0" indent="0" algn="ctr">
              <a:buNone/>
            </a:pPr>
            <a:r>
              <a:rPr lang="en-US" altLang="en-US" sz="9600" dirty="0" smtClean="0">
                <a:latin typeface="Tempus Sans ITC" panose="04020404030D07020202" pitchFamily="82" charset="0"/>
              </a:rPr>
              <a:t>Pray </a:t>
            </a:r>
          </a:p>
          <a:p>
            <a:pPr marL="0" indent="0" algn="ctr">
              <a:buNone/>
            </a:pPr>
            <a:r>
              <a:rPr lang="en-US" altLang="en-US" sz="9600" dirty="0" smtClean="0">
                <a:latin typeface="Tempus Sans ITC" panose="04020404030D07020202" pitchFamily="82" charset="0"/>
              </a:rPr>
              <a:t>To Find</a:t>
            </a:r>
          </a:p>
          <a:p>
            <a:pPr marL="0" indent="0" algn="ctr">
              <a:buNone/>
            </a:pPr>
            <a:r>
              <a:rPr lang="en-US" altLang="en-US" sz="9600" dirty="0" smtClean="0">
                <a:latin typeface="Tempus Sans ITC" panose="04020404030D07020202" pitchFamily="82" charset="0"/>
              </a:rPr>
              <a:t>Gentleness</a:t>
            </a:r>
          </a:p>
        </p:txBody>
      </p:sp>
      <p:sp>
        <p:nvSpPr>
          <p:cNvPr id="2" name="TextBox 1"/>
          <p:cNvSpPr txBox="1"/>
          <p:nvPr/>
        </p:nvSpPr>
        <p:spPr>
          <a:xfrm>
            <a:off x="6495789" y="609600"/>
            <a:ext cx="2286000" cy="584775"/>
          </a:xfrm>
          <a:prstGeom prst="rect">
            <a:avLst/>
          </a:prstGeom>
          <a:noFill/>
        </p:spPr>
        <p:txBody>
          <a:bodyPr wrap="square" rtlCol="0">
            <a:spAutoFit/>
          </a:bodyPr>
          <a:lstStyle/>
          <a:p>
            <a:pPr algn="ctr"/>
            <a:r>
              <a:rPr lang="en-US" sz="3200" dirty="0" smtClean="0">
                <a:latin typeface="Tempus Sans ITC" panose="04020404030D07020202" pitchFamily="82" charset="0"/>
              </a:rPr>
              <a:t>Gentleness</a:t>
            </a:r>
            <a:endParaRPr lang="en-US" sz="3200" dirty="0">
              <a:latin typeface="Tempus Sans ITC" panose="04020404030D07020202" pitchFamily="82"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76200" y="2133600"/>
            <a:ext cx="8991600" cy="3992563"/>
          </a:xfrm>
        </p:spPr>
        <p:txBody>
          <a:bodyPr/>
          <a:lstStyle/>
          <a:p>
            <a:pPr marL="0" indent="0" algn="ctr">
              <a:buNone/>
            </a:pPr>
            <a:r>
              <a:rPr lang="en-US" altLang="en-US" dirty="0" smtClean="0"/>
              <a:t> </a:t>
            </a:r>
            <a:endParaRPr lang="en-US" altLang="en-US" sz="6000" dirty="0" smtClean="0">
              <a:solidFill>
                <a:schemeClr val="tx2">
                  <a:lumMod val="75000"/>
                </a:schemeClr>
              </a:solidFill>
              <a:latin typeface="Tempus Sans ITC" panose="04020404030D07020202" pitchFamily="82" charset="0"/>
            </a:endParaRPr>
          </a:p>
          <a:p>
            <a:pPr marL="0" indent="0" algn="ctr">
              <a:buNone/>
            </a:pPr>
            <a:r>
              <a:rPr lang="en-US" altLang="en-US" sz="6000" dirty="0" smtClean="0">
                <a:solidFill>
                  <a:schemeClr val="tx2">
                    <a:lumMod val="75000"/>
                  </a:schemeClr>
                </a:solidFill>
                <a:latin typeface="Tempus Sans ITC" panose="04020404030D07020202" pitchFamily="82" charset="0"/>
              </a:rPr>
              <a:t>A word </a:t>
            </a:r>
            <a:r>
              <a:rPr lang="en-US" altLang="en-US" sz="6000" dirty="0" smtClean="0">
                <a:solidFill>
                  <a:schemeClr val="tx2">
                    <a:lumMod val="75000"/>
                  </a:schemeClr>
                </a:solidFill>
                <a:latin typeface="Tempus Sans ITC" panose="04020404030D07020202" pitchFamily="82" charset="0"/>
              </a:rPr>
              <a:t>or deed said or done out of love for another</a:t>
            </a:r>
            <a:endParaRPr lang="en-US" altLang="en-US" sz="6000" dirty="0">
              <a:solidFill>
                <a:schemeClr val="tx2">
                  <a:lumMod val="75000"/>
                </a:schemeClr>
              </a:solidFill>
              <a:latin typeface="Tempus Sans ITC" panose="04020404030D07020202" pitchFamily="82" charset="0"/>
            </a:endParaRPr>
          </a:p>
        </p:txBody>
      </p:sp>
      <p:sp>
        <p:nvSpPr>
          <p:cNvPr id="2" name="TextBox 1"/>
          <p:cNvSpPr txBox="1"/>
          <p:nvPr/>
        </p:nvSpPr>
        <p:spPr>
          <a:xfrm>
            <a:off x="2209800" y="1349223"/>
            <a:ext cx="4800600" cy="1015663"/>
          </a:xfrm>
          <a:prstGeom prst="rect">
            <a:avLst/>
          </a:prstGeom>
          <a:noFill/>
        </p:spPr>
        <p:txBody>
          <a:bodyPr wrap="square" rtlCol="0">
            <a:spAutoFit/>
          </a:bodyPr>
          <a:lstStyle/>
          <a:p>
            <a:pPr algn="ctr"/>
            <a:r>
              <a:rPr lang="en-US" sz="6000" dirty="0" smtClean="0">
                <a:solidFill>
                  <a:schemeClr val="tx2">
                    <a:lumMod val="75000"/>
                  </a:schemeClr>
                </a:solidFill>
                <a:latin typeface="Tempus Sans ITC" panose="04020404030D07020202" pitchFamily="82" charset="0"/>
              </a:rPr>
              <a:t>Gentleness</a:t>
            </a:r>
            <a:endParaRPr lang="en-US" sz="6000" dirty="0">
              <a:solidFill>
                <a:schemeClr val="tx2">
                  <a:lumMod val="75000"/>
                </a:schemeClr>
              </a:solidFill>
              <a:latin typeface="Tempus Sans ITC" panose="04020404030D07020202" pitchFamily="82" charset="0"/>
            </a:endParaRPr>
          </a:p>
        </p:txBody>
      </p:sp>
    </p:spTree>
    <p:extLst>
      <p:ext uri="{BB962C8B-B14F-4D97-AF65-F5344CB8AC3E}">
        <p14:creationId xmlns:p14="http://schemas.microsoft.com/office/powerpoint/2010/main" val="37847819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24841" y="1349224"/>
            <a:ext cx="8229600" cy="5356376"/>
          </a:xfrm>
        </p:spPr>
        <p:txBody>
          <a:bodyPr/>
          <a:lstStyle/>
          <a:p>
            <a:pPr marL="0" indent="0" algn="ctr">
              <a:buNone/>
            </a:pPr>
            <a:r>
              <a:rPr lang="en-US" altLang="en-US" sz="8800" dirty="0" smtClean="0"/>
              <a:t> </a:t>
            </a:r>
          </a:p>
          <a:p>
            <a:pPr marL="0" indent="0" algn="ctr">
              <a:buNone/>
            </a:pPr>
            <a:r>
              <a:rPr lang="en-US" altLang="en-US" sz="5400" dirty="0" smtClean="0">
                <a:solidFill>
                  <a:schemeClr val="tx2">
                    <a:lumMod val="75000"/>
                  </a:schemeClr>
                </a:solidFill>
                <a:latin typeface="Tempus Sans ITC" panose="04020404030D07020202" pitchFamily="82" charset="0"/>
              </a:rPr>
              <a:t>Power under Control</a:t>
            </a:r>
            <a:endParaRPr lang="en-US" altLang="en-US" sz="5000" dirty="0" smtClean="0">
              <a:solidFill>
                <a:schemeClr val="tx2">
                  <a:lumMod val="75000"/>
                </a:schemeClr>
              </a:solidFill>
              <a:latin typeface="Tempus Sans ITC" panose="04020404030D07020202" pitchFamily="82" charset="0"/>
            </a:endParaRPr>
          </a:p>
        </p:txBody>
      </p:sp>
      <p:sp>
        <p:nvSpPr>
          <p:cNvPr id="2" name="TextBox 1"/>
          <p:cNvSpPr txBox="1"/>
          <p:nvPr/>
        </p:nvSpPr>
        <p:spPr>
          <a:xfrm>
            <a:off x="2514600" y="1349224"/>
            <a:ext cx="4191000" cy="1015663"/>
          </a:xfrm>
          <a:prstGeom prst="rect">
            <a:avLst/>
          </a:prstGeom>
          <a:noFill/>
        </p:spPr>
        <p:txBody>
          <a:bodyPr wrap="square" rtlCol="0">
            <a:spAutoFit/>
          </a:bodyPr>
          <a:lstStyle/>
          <a:p>
            <a:pPr algn="ctr"/>
            <a:r>
              <a:rPr lang="en-US" sz="6000" dirty="0" smtClean="0">
                <a:solidFill>
                  <a:schemeClr val="tx2">
                    <a:lumMod val="75000"/>
                  </a:schemeClr>
                </a:solidFill>
                <a:latin typeface="Tempus Sans ITC" panose="04020404030D07020202" pitchFamily="82" charset="0"/>
              </a:rPr>
              <a:t>Gentleness</a:t>
            </a:r>
            <a:endParaRPr lang="en-US" sz="6000" dirty="0">
              <a:solidFill>
                <a:schemeClr val="tx2">
                  <a:lumMod val="75000"/>
                </a:schemeClr>
              </a:solidFill>
              <a:latin typeface="Tempus Sans ITC" panose="04020404030D07020202" pitchFamily="82" charset="0"/>
            </a:endParaRPr>
          </a:p>
        </p:txBody>
      </p:sp>
    </p:spTree>
    <p:extLst>
      <p:ext uri="{BB962C8B-B14F-4D97-AF65-F5344CB8AC3E}">
        <p14:creationId xmlns:p14="http://schemas.microsoft.com/office/powerpoint/2010/main" val="368185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randombar(horizontal)">
                                      <p:cBhvr>
                                        <p:cTn id="7" dur="500"/>
                                        <p:tgtEl>
                                          <p:spTgt spid="30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24841" y="1349224"/>
            <a:ext cx="8229600" cy="5356376"/>
          </a:xfrm>
        </p:spPr>
        <p:txBody>
          <a:bodyPr/>
          <a:lstStyle/>
          <a:p>
            <a:pPr marL="0" indent="0" algn="ctr">
              <a:buNone/>
            </a:pPr>
            <a:endParaRPr lang="en-US" altLang="en-US" sz="8800" dirty="0"/>
          </a:p>
          <a:p>
            <a:pPr marL="0" indent="0" algn="ctr">
              <a:buNone/>
            </a:pPr>
            <a:r>
              <a:rPr lang="en-US" altLang="en-US" sz="4200" dirty="0" err="1" smtClean="0">
                <a:solidFill>
                  <a:schemeClr val="tx2">
                    <a:lumMod val="75000"/>
                  </a:schemeClr>
                </a:solidFill>
                <a:latin typeface="Tempus Sans ITC" panose="04020404030D07020202" pitchFamily="82" charset="0"/>
              </a:rPr>
              <a:t>ph</a:t>
            </a:r>
            <a:r>
              <a:rPr lang="en-US" altLang="en-US" sz="4200" dirty="0" smtClean="0">
                <a:solidFill>
                  <a:schemeClr val="tx2">
                    <a:lumMod val="75000"/>
                  </a:schemeClr>
                </a:solidFill>
                <a:latin typeface="Tempus Sans ITC" panose="04020404030D07020202" pitchFamily="82" charset="0"/>
              </a:rPr>
              <a:t> </a:t>
            </a:r>
            <a:endParaRPr lang="en-US" altLang="en-US" sz="3800" dirty="0" smtClean="0">
              <a:solidFill>
                <a:schemeClr val="tx2">
                  <a:lumMod val="75000"/>
                </a:schemeClr>
              </a:solidFill>
              <a:latin typeface="Tempus Sans ITC" panose="04020404030D07020202" pitchFamily="82" charset="0"/>
            </a:endParaRPr>
          </a:p>
        </p:txBody>
      </p:sp>
      <p:sp>
        <p:nvSpPr>
          <p:cNvPr id="2" name="TextBox 1"/>
          <p:cNvSpPr txBox="1"/>
          <p:nvPr/>
        </p:nvSpPr>
        <p:spPr>
          <a:xfrm>
            <a:off x="2514600" y="1349224"/>
            <a:ext cx="4191000" cy="1015663"/>
          </a:xfrm>
          <a:prstGeom prst="rect">
            <a:avLst/>
          </a:prstGeom>
          <a:noFill/>
        </p:spPr>
        <p:txBody>
          <a:bodyPr wrap="square" rtlCol="0">
            <a:spAutoFit/>
          </a:bodyPr>
          <a:lstStyle/>
          <a:p>
            <a:pPr algn="ctr"/>
            <a:r>
              <a:rPr lang="en-US" sz="6000" dirty="0" smtClean="0">
                <a:solidFill>
                  <a:schemeClr val="tx2">
                    <a:lumMod val="75000"/>
                  </a:schemeClr>
                </a:solidFill>
                <a:latin typeface="Tempus Sans ITC" panose="04020404030D07020202" pitchFamily="82" charset="0"/>
              </a:rPr>
              <a:t>Gentleness</a:t>
            </a:r>
            <a:endParaRPr lang="en-US" sz="6000" dirty="0">
              <a:solidFill>
                <a:schemeClr val="tx2">
                  <a:lumMod val="75000"/>
                </a:schemeClr>
              </a:solidFill>
              <a:latin typeface="Tempus Sans ITC" panose="04020404030D07020202" pitchFamily="82" charset="0"/>
            </a:endParaRPr>
          </a:p>
        </p:txBody>
      </p:sp>
      <p:pic>
        <p:nvPicPr>
          <p:cNvPr id="1031" name="Picture 7" descr="https://78.media.tumblr.com/0005adc1c1499266541746843b8b1ccd/tumblr_n2etwkdg0t1qlq9poo1_1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364887"/>
            <a:ext cx="6019800" cy="441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2809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24841" y="1349224"/>
            <a:ext cx="8229600" cy="5356376"/>
          </a:xfrm>
        </p:spPr>
        <p:txBody>
          <a:bodyPr/>
          <a:lstStyle/>
          <a:p>
            <a:pPr marL="0" indent="0" algn="ctr">
              <a:buNone/>
            </a:pPr>
            <a:endParaRPr lang="en-US" altLang="en-US" sz="8800" dirty="0"/>
          </a:p>
          <a:p>
            <a:pPr marL="0" indent="0" algn="ctr">
              <a:buNone/>
            </a:pPr>
            <a:r>
              <a:rPr lang="en-US" altLang="en-US" sz="4200" dirty="0" err="1" smtClean="0">
                <a:solidFill>
                  <a:schemeClr val="tx2">
                    <a:lumMod val="75000"/>
                  </a:schemeClr>
                </a:solidFill>
                <a:latin typeface="Tempus Sans ITC" panose="04020404030D07020202" pitchFamily="82" charset="0"/>
              </a:rPr>
              <a:t>ph</a:t>
            </a:r>
            <a:r>
              <a:rPr lang="en-US" altLang="en-US" sz="4200" dirty="0" smtClean="0">
                <a:solidFill>
                  <a:schemeClr val="tx2">
                    <a:lumMod val="75000"/>
                  </a:schemeClr>
                </a:solidFill>
                <a:latin typeface="Tempus Sans ITC" panose="04020404030D07020202" pitchFamily="82" charset="0"/>
              </a:rPr>
              <a:t> </a:t>
            </a:r>
            <a:endParaRPr lang="en-US" altLang="en-US" sz="3800" dirty="0" smtClean="0">
              <a:solidFill>
                <a:schemeClr val="tx2">
                  <a:lumMod val="75000"/>
                </a:schemeClr>
              </a:solidFill>
              <a:latin typeface="Tempus Sans ITC" panose="04020404030D07020202" pitchFamily="82" charset="0"/>
            </a:endParaRPr>
          </a:p>
        </p:txBody>
      </p:sp>
      <p:sp>
        <p:nvSpPr>
          <p:cNvPr id="2" name="TextBox 1"/>
          <p:cNvSpPr txBox="1"/>
          <p:nvPr/>
        </p:nvSpPr>
        <p:spPr>
          <a:xfrm>
            <a:off x="2514600" y="1349224"/>
            <a:ext cx="4191000" cy="1015663"/>
          </a:xfrm>
          <a:prstGeom prst="rect">
            <a:avLst/>
          </a:prstGeom>
          <a:noFill/>
        </p:spPr>
        <p:txBody>
          <a:bodyPr wrap="square" rtlCol="0">
            <a:spAutoFit/>
          </a:bodyPr>
          <a:lstStyle/>
          <a:p>
            <a:pPr algn="ctr"/>
            <a:r>
              <a:rPr lang="en-US" sz="6000" dirty="0" smtClean="0">
                <a:solidFill>
                  <a:schemeClr val="tx2">
                    <a:lumMod val="75000"/>
                  </a:schemeClr>
                </a:solidFill>
                <a:latin typeface="Tempus Sans ITC" panose="04020404030D07020202" pitchFamily="82" charset="0"/>
              </a:rPr>
              <a:t>Gentleness</a:t>
            </a:r>
            <a:endParaRPr lang="en-US" sz="6000" dirty="0">
              <a:solidFill>
                <a:schemeClr val="tx2">
                  <a:lumMod val="75000"/>
                </a:schemeClr>
              </a:solidFill>
              <a:latin typeface="Tempus Sans ITC" panose="04020404030D07020202" pitchFamily="82"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24100" y="1028700"/>
            <a:ext cx="4386833" cy="696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33456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24841" y="1349224"/>
            <a:ext cx="8229600" cy="5356376"/>
          </a:xfrm>
        </p:spPr>
        <p:txBody>
          <a:bodyPr/>
          <a:lstStyle/>
          <a:p>
            <a:pPr marL="0" indent="0" algn="ctr">
              <a:buNone/>
            </a:pPr>
            <a:endParaRPr lang="en-US" altLang="en-US" sz="8800" dirty="0"/>
          </a:p>
          <a:p>
            <a:pPr marL="0" indent="0" algn="ctr">
              <a:buNone/>
            </a:pPr>
            <a:r>
              <a:rPr lang="en-US" altLang="en-US" sz="4200" dirty="0" err="1" smtClean="0">
                <a:solidFill>
                  <a:schemeClr val="tx2">
                    <a:lumMod val="75000"/>
                  </a:schemeClr>
                </a:solidFill>
                <a:latin typeface="Tempus Sans ITC" panose="04020404030D07020202" pitchFamily="82" charset="0"/>
              </a:rPr>
              <a:t>ph</a:t>
            </a:r>
            <a:r>
              <a:rPr lang="en-US" altLang="en-US" sz="4200" dirty="0" smtClean="0">
                <a:solidFill>
                  <a:schemeClr val="tx2">
                    <a:lumMod val="75000"/>
                  </a:schemeClr>
                </a:solidFill>
                <a:latin typeface="Tempus Sans ITC" panose="04020404030D07020202" pitchFamily="82" charset="0"/>
              </a:rPr>
              <a:t> </a:t>
            </a:r>
            <a:endParaRPr lang="en-US" altLang="en-US" sz="3800" dirty="0" smtClean="0">
              <a:solidFill>
                <a:schemeClr val="tx2">
                  <a:lumMod val="75000"/>
                </a:schemeClr>
              </a:solidFill>
              <a:latin typeface="Tempus Sans ITC" panose="04020404030D07020202" pitchFamily="82" charset="0"/>
            </a:endParaRPr>
          </a:p>
        </p:txBody>
      </p:sp>
      <p:sp>
        <p:nvSpPr>
          <p:cNvPr id="2" name="TextBox 1"/>
          <p:cNvSpPr txBox="1"/>
          <p:nvPr/>
        </p:nvSpPr>
        <p:spPr>
          <a:xfrm>
            <a:off x="2514600" y="1349224"/>
            <a:ext cx="4191000" cy="1015663"/>
          </a:xfrm>
          <a:prstGeom prst="rect">
            <a:avLst/>
          </a:prstGeom>
          <a:noFill/>
        </p:spPr>
        <p:txBody>
          <a:bodyPr wrap="square" rtlCol="0">
            <a:spAutoFit/>
          </a:bodyPr>
          <a:lstStyle/>
          <a:p>
            <a:pPr algn="ctr"/>
            <a:r>
              <a:rPr lang="en-US" sz="6000" dirty="0" smtClean="0">
                <a:solidFill>
                  <a:schemeClr val="tx2">
                    <a:lumMod val="75000"/>
                  </a:schemeClr>
                </a:solidFill>
                <a:latin typeface="Tempus Sans ITC" panose="04020404030D07020202" pitchFamily="82" charset="0"/>
              </a:rPr>
              <a:t>Gentleness</a:t>
            </a:r>
            <a:endParaRPr lang="en-US" sz="6000" dirty="0">
              <a:solidFill>
                <a:schemeClr val="tx2">
                  <a:lumMod val="75000"/>
                </a:schemeClr>
              </a:solidFill>
              <a:latin typeface="Tempus Sans ITC" panose="04020404030D07020202" pitchFamily="82"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24100" y="1028700"/>
            <a:ext cx="4386833" cy="696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885" y="2348186"/>
            <a:ext cx="8024430" cy="504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87746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24841" y="1349224"/>
            <a:ext cx="8229600" cy="5356376"/>
          </a:xfrm>
        </p:spPr>
        <p:txBody>
          <a:bodyPr/>
          <a:lstStyle/>
          <a:p>
            <a:pPr marL="0" indent="0" algn="ctr">
              <a:buNone/>
            </a:pPr>
            <a:endParaRPr lang="en-US" altLang="en-US" sz="8800" dirty="0"/>
          </a:p>
          <a:p>
            <a:pPr marL="0" indent="0" algn="ctr">
              <a:buNone/>
            </a:pPr>
            <a:r>
              <a:rPr lang="en-US" altLang="en-US" sz="4200" dirty="0" err="1" smtClean="0">
                <a:solidFill>
                  <a:schemeClr val="tx2">
                    <a:lumMod val="75000"/>
                  </a:schemeClr>
                </a:solidFill>
                <a:latin typeface="Tempus Sans ITC" panose="04020404030D07020202" pitchFamily="82" charset="0"/>
              </a:rPr>
              <a:t>ph</a:t>
            </a:r>
            <a:r>
              <a:rPr lang="en-US" altLang="en-US" sz="4200" dirty="0" smtClean="0">
                <a:solidFill>
                  <a:schemeClr val="tx2">
                    <a:lumMod val="75000"/>
                  </a:schemeClr>
                </a:solidFill>
                <a:latin typeface="Tempus Sans ITC" panose="04020404030D07020202" pitchFamily="82" charset="0"/>
              </a:rPr>
              <a:t> </a:t>
            </a:r>
            <a:endParaRPr lang="en-US" altLang="en-US" sz="3800" dirty="0" smtClean="0">
              <a:solidFill>
                <a:schemeClr val="tx2">
                  <a:lumMod val="75000"/>
                </a:schemeClr>
              </a:solidFill>
              <a:latin typeface="Tempus Sans ITC" panose="04020404030D07020202" pitchFamily="82" charset="0"/>
            </a:endParaRPr>
          </a:p>
        </p:txBody>
      </p:sp>
      <p:sp>
        <p:nvSpPr>
          <p:cNvPr id="2" name="TextBox 1"/>
          <p:cNvSpPr txBox="1"/>
          <p:nvPr/>
        </p:nvSpPr>
        <p:spPr>
          <a:xfrm>
            <a:off x="2514600" y="1349224"/>
            <a:ext cx="4191000" cy="1015663"/>
          </a:xfrm>
          <a:prstGeom prst="rect">
            <a:avLst/>
          </a:prstGeom>
          <a:noFill/>
        </p:spPr>
        <p:txBody>
          <a:bodyPr wrap="square" rtlCol="0">
            <a:spAutoFit/>
          </a:bodyPr>
          <a:lstStyle/>
          <a:p>
            <a:pPr algn="ctr"/>
            <a:r>
              <a:rPr lang="en-US" sz="6000" dirty="0" smtClean="0">
                <a:solidFill>
                  <a:schemeClr val="tx2">
                    <a:lumMod val="75000"/>
                  </a:schemeClr>
                </a:solidFill>
                <a:latin typeface="Tempus Sans ITC" panose="04020404030D07020202" pitchFamily="82" charset="0"/>
              </a:rPr>
              <a:t>Gentleness</a:t>
            </a:r>
            <a:endParaRPr lang="en-US" sz="6000" dirty="0">
              <a:solidFill>
                <a:schemeClr val="tx2">
                  <a:lumMod val="75000"/>
                </a:schemeClr>
              </a:solidFill>
              <a:latin typeface="Tempus Sans ITC" panose="04020404030D07020202" pitchFamily="82"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323" y="2349229"/>
            <a:ext cx="6553200" cy="437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13503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24841" y="1349224"/>
            <a:ext cx="8229600" cy="5356376"/>
          </a:xfrm>
        </p:spPr>
        <p:txBody>
          <a:bodyPr/>
          <a:lstStyle/>
          <a:p>
            <a:pPr marL="0" indent="0" algn="ctr">
              <a:buNone/>
            </a:pPr>
            <a:endParaRPr lang="en-US" altLang="en-US" sz="8800" dirty="0"/>
          </a:p>
          <a:p>
            <a:pPr marL="0" indent="0" algn="ctr">
              <a:buNone/>
            </a:pPr>
            <a:r>
              <a:rPr lang="en-US" altLang="en-US" sz="4200" dirty="0" err="1" smtClean="0">
                <a:solidFill>
                  <a:schemeClr val="tx2">
                    <a:lumMod val="75000"/>
                  </a:schemeClr>
                </a:solidFill>
                <a:latin typeface="Tempus Sans ITC" panose="04020404030D07020202" pitchFamily="82" charset="0"/>
              </a:rPr>
              <a:t>ph</a:t>
            </a:r>
            <a:r>
              <a:rPr lang="en-US" altLang="en-US" sz="4200" dirty="0" smtClean="0">
                <a:solidFill>
                  <a:schemeClr val="tx2">
                    <a:lumMod val="75000"/>
                  </a:schemeClr>
                </a:solidFill>
                <a:latin typeface="Tempus Sans ITC" panose="04020404030D07020202" pitchFamily="82" charset="0"/>
              </a:rPr>
              <a:t> </a:t>
            </a:r>
            <a:endParaRPr lang="en-US" altLang="en-US" sz="3800" dirty="0" smtClean="0">
              <a:solidFill>
                <a:schemeClr val="tx2">
                  <a:lumMod val="75000"/>
                </a:schemeClr>
              </a:solidFill>
              <a:latin typeface="Tempus Sans ITC" panose="04020404030D07020202" pitchFamily="82" charset="0"/>
            </a:endParaRPr>
          </a:p>
        </p:txBody>
      </p:sp>
      <p:sp>
        <p:nvSpPr>
          <p:cNvPr id="2" name="TextBox 1"/>
          <p:cNvSpPr txBox="1"/>
          <p:nvPr/>
        </p:nvSpPr>
        <p:spPr>
          <a:xfrm>
            <a:off x="2514600" y="1349224"/>
            <a:ext cx="4191000" cy="1015663"/>
          </a:xfrm>
          <a:prstGeom prst="rect">
            <a:avLst/>
          </a:prstGeom>
          <a:noFill/>
        </p:spPr>
        <p:txBody>
          <a:bodyPr wrap="square" rtlCol="0">
            <a:spAutoFit/>
          </a:bodyPr>
          <a:lstStyle/>
          <a:p>
            <a:pPr algn="ctr"/>
            <a:r>
              <a:rPr lang="en-US" sz="6000" dirty="0" smtClean="0">
                <a:solidFill>
                  <a:schemeClr val="tx2">
                    <a:lumMod val="75000"/>
                  </a:schemeClr>
                </a:solidFill>
                <a:latin typeface="Tempus Sans ITC" panose="04020404030D07020202" pitchFamily="82" charset="0"/>
              </a:rPr>
              <a:t>Gentleness</a:t>
            </a:r>
            <a:endParaRPr lang="en-US" sz="6000" dirty="0">
              <a:solidFill>
                <a:schemeClr val="tx2">
                  <a:lumMod val="75000"/>
                </a:schemeClr>
              </a:solidFill>
              <a:latin typeface="Tempus Sans ITC" panose="04020404030D07020202" pitchFamily="8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2438400"/>
            <a:ext cx="76200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24182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24841" y="1349224"/>
            <a:ext cx="8229600" cy="5356376"/>
          </a:xfrm>
        </p:spPr>
        <p:txBody>
          <a:bodyPr/>
          <a:lstStyle/>
          <a:p>
            <a:pPr marL="0" indent="0" algn="ctr">
              <a:buNone/>
            </a:pPr>
            <a:endParaRPr lang="en-US" altLang="en-US" sz="8800" dirty="0"/>
          </a:p>
          <a:p>
            <a:pPr marL="0" indent="0" algn="ctr">
              <a:buNone/>
            </a:pPr>
            <a:r>
              <a:rPr lang="en-US" altLang="en-US" sz="4200" dirty="0" err="1" smtClean="0">
                <a:solidFill>
                  <a:schemeClr val="tx2">
                    <a:lumMod val="75000"/>
                  </a:schemeClr>
                </a:solidFill>
                <a:latin typeface="Tempus Sans ITC" panose="04020404030D07020202" pitchFamily="82" charset="0"/>
              </a:rPr>
              <a:t>ph</a:t>
            </a:r>
            <a:r>
              <a:rPr lang="en-US" altLang="en-US" sz="4200" dirty="0" smtClean="0">
                <a:solidFill>
                  <a:schemeClr val="tx2">
                    <a:lumMod val="75000"/>
                  </a:schemeClr>
                </a:solidFill>
                <a:latin typeface="Tempus Sans ITC" panose="04020404030D07020202" pitchFamily="82" charset="0"/>
              </a:rPr>
              <a:t> </a:t>
            </a:r>
            <a:endParaRPr lang="en-US" altLang="en-US" sz="3800" dirty="0" smtClean="0">
              <a:solidFill>
                <a:schemeClr val="tx2">
                  <a:lumMod val="75000"/>
                </a:schemeClr>
              </a:solidFill>
              <a:latin typeface="Tempus Sans ITC" panose="04020404030D07020202" pitchFamily="82" charset="0"/>
            </a:endParaRPr>
          </a:p>
        </p:txBody>
      </p:sp>
      <p:sp>
        <p:nvSpPr>
          <p:cNvPr id="2" name="TextBox 1"/>
          <p:cNvSpPr txBox="1"/>
          <p:nvPr/>
        </p:nvSpPr>
        <p:spPr>
          <a:xfrm>
            <a:off x="2514600" y="1349224"/>
            <a:ext cx="4191000" cy="1015663"/>
          </a:xfrm>
          <a:prstGeom prst="rect">
            <a:avLst/>
          </a:prstGeom>
          <a:noFill/>
        </p:spPr>
        <p:txBody>
          <a:bodyPr wrap="square" rtlCol="0">
            <a:spAutoFit/>
          </a:bodyPr>
          <a:lstStyle/>
          <a:p>
            <a:pPr algn="ctr"/>
            <a:r>
              <a:rPr lang="en-US" sz="6000" dirty="0" smtClean="0">
                <a:solidFill>
                  <a:schemeClr val="tx2">
                    <a:lumMod val="75000"/>
                  </a:schemeClr>
                </a:solidFill>
                <a:latin typeface="Tempus Sans ITC" panose="04020404030D07020202" pitchFamily="82" charset="0"/>
              </a:rPr>
              <a:t>Gentleness</a:t>
            </a:r>
            <a:endParaRPr lang="en-US" sz="6000" dirty="0">
              <a:solidFill>
                <a:schemeClr val="tx2">
                  <a:lumMod val="75000"/>
                </a:schemeClr>
              </a:solidFill>
              <a:latin typeface="Tempus Sans ITC" panose="04020404030D07020202" pitchFamily="82"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09800"/>
            <a:ext cx="5473874" cy="434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13611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28916</TotalTime>
  <Words>1028</Words>
  <Application>Microsoft Office PowerPoint</Application>
  <PresentationFormat>On-screen Show (4:3)</PresentationFormat>
  <Paragraphs>106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cp:lastModifiedBy>
  <cp:revision>89</cp:revision>
  <cp:lastPrinted>2018-11-25T13:57:51Z</cp:lastPrinted>
  <dcterms:created xsi:type="dcterms:W3CDTF">2011-11-09T02:50:12Z</dcterms:created>
  <dcterms:modified xsi:type="dcterms:W3CDTF">2018-11-25T14:00:03Z</dcterms:modified>
</cp:coreProperties>
</file>