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56" r:id="rId3"/>
    <p:sldId id="258" r:id="rId4"/>
    <p:sldId id="265" r:id="rId5"/>
    <p:sldId id="268" r:id="rId6"/>
    <p:sldId id="272" r:id="rId7"/>
    <p:sldId id="269" r:id="rId8"/>
    <p:sldId id="270" r:id="rId9"/>
    <p:sldId id="275" r:id="rId10"/>
    <p:sldId id="274" r:id="rId11"/>
    <p:sldId id="273" r:id="rId12"/>
    <p:sldId id="277" r:id="rId13"/>
    <p:sldId id="276" r:id="rId14"/>
    <p:sldId id="264" r:id="rId15"/>
    <p:sldId id="257"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89" autoAdjust="0"/>
  </p:normalViewPr>
  <p:slideViewPr>
    <p:cSldViewPr>
      <p:cViewPr varScale="1">
        <p:scale>
          <a:sx n="40" d="100"/>
          <a:sy n="40" d="100"/>
        </p:scale>
        <p:origin x="-130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4BEE5-BAA4-43A0-9B75-E50E6311BC4B}" type="datetimeFigureOut">
              <a:rPr lang="en-US" smtClean="0"/>
              <a:t>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28BCB-9F19-4B79-82E5-EF6B7B808518}" type="slidenum">
              <a:rPr lang="en-US" smtClean="0"/>
              <a:t>‹#›</a:t>
            </a:fld>
            <a:endParaRPr lang="en-US"/>
          </a:p>
        </p:txBody>
      </p:sp>
    </p:spTree>
    <p:extLst>
      <p:ext uri="{BB962C8B-B14F-4D97-AF65-F5344CB8AC3E}">
        <p14:creationId xmlns:p14="http://schemas.microsoft.com/office/powerpoint/2010/main" val="80438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those</a:t>
            </a:r>
            <a:r>
              <a:rPr lang="en-US" baseline="0" dirty="0" smtClean="0"/>
              <a:t> things</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2</a:t>
            </a:fld>
            <a:endParaRPr lang="en-US"/>
          </a:p>
        </p:txBody>
      </p:sp>
    </p:spTree>
    <p:extLst>
      <p:ext uri="{BB962C8B-B14F-4D97-AF65-F5344CB8AC3E}">
        <p14:creationId xmlns:p14="http://schemas.microsoft.com/office/powerpoint/2010/main" val="260931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Meriting praise; highly commendable. </a:t>
            </a:r>
          </a:p>
          <a:p>
            <a:r>
              <a:rPr lang="en-US" dirty="0" smtClean="0"/>
              <a:t>From a Godly point of view</a:t>
            </a:r>
          </a:p>
          <a:p>
            <a:r>
              <a:rPr lang="en-US" dirty="0" smtClean="0"/>
              <a:t>From biblical</a:t>
            </a:r>
            <a:r>
              <a:rPr lang="en-US" baseline="0" dirty="0" smtClean="0"/>
              <a:t> </a:t>
            </a:r>
            <a:r>
              <a:rPr lang="en-US" baseline="0" dirty="0" err="1" smtClean="0"/>
              <a:t>knowedge</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12</a:t>
            </a:fld>
            <a:endParaRPr lang="en-US"/>
          </a:p>
        </p:txBody>
      </p:sp>
    </p:spTree>
    <p:extLst>
      <p:ext uri="{BB962C8B-B14F-4D97-AF65-F5344CB8AC3E}">
        <p14:creationId xmlns:p14="http://schemas.microsoft.com/office/powerpoint/2010/main" val="4150309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think about these things after</a:t>
            </a:r>
            <a:r>
              <a:rPr lang="en-US" baseline="0" dirty="0" smtClean="0"/>
              <a:t> </a:t>
            </a:r>
            <a:r>
              <a:rPr lang="en-US" dirty="0" smtClean="0"/>
              <a:t>decisions have been made but make these the criteria for what decisions are made</a:t>
            </a:r>
            <a:r>
              <a:rPr lang="en-US" baseline="0" dirty="0" smtClean="0"/>
              <a:t> </a:t>
            </a:r>
          </a:p>
          <a:p>
            <a:r>
              <a:rPr lang="en-US" baseline="0" dirty="0" smtClean="0"/>
              <a:t> Meditate means to fill your mind with these not as our first verse said set your mind on these</a:t>
            </a:r>
          </a:p>
          <a:p>
            <a:r>
              <a:rPr lang="en-US" baseline="0" dirty="0" smtClean="0"/>
              <a:t>“</a:t>
            </a:r>
            <a:r>
              <a:rPr lang="en-US" sz="1200" b="1" dirty="0" smtClean="0">
                <a:solidFill>
                  <a:srgbClr val="FF0000"/>
                </a:solidFill>
                <a:effectLst>
                  <a:outerShdw blurRad="38100" dist="38100" dir="2700000" algn="tl">
                    <a:srgbClr val="000000">
                      <a:alpha val="43137"/>
                    </a:srgbClr>
                  </a:outerShdw>
                </a:effectLst>
              </a:rPr>
              <a:t>but those who live according to the Spirit set their minds on the things of the Spirit. “</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13</a:t>
            </a:fld>
            <a:endParaRPr lang="en-US"/>
          </a:p>
        </p:txBody>
      </p:sp>
    </p:spTree>
    <p:extLst>
      <p:ext uri="{BB962C8B-B14F-4D97-AF65-F5344CB8AC3E}">
        <p14:creationId xmlns:p14="http://schemas.microsoft.com/office/powerpoint/2010/main" val="393230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Do” If you want to be Godly this is part of the criteria for that outcome</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14</a:t>
            </a:fld>
            <a:endParaRPr lang="en-US"/>
          </a:p>
        </p:txBody>
      </p:sp>
    </p:spTree>
    <p:extLst>
      <p:ext uri="{BB962C8B-B14F-4D97-AF65-F5344CB8AC3E}">
        <p14:creationId xmlns:p14="http://schemas.microsoft.com/office/powerpoint/2010/main" val="303925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Gaining and </a:t>
            </a:r>
            <a:r>
              <a:rPr lang="en-US" smtClean="0"/>
              <a:t>maintaining focus  </a:t>
            </a:r>
            <a:r>
              <a:rPr lang="en-US" dirty="0" smtClean="0"/>
              <a:t>isn’t easy but with Spirit’s  help and as this verse says ability given by God </a:t>
            </a:r>
          </a:p>
          <a:p>
            <a:r>
              <a:rPr lang="en-US" dirty="0" smtClean="0"/>
              <a:t>Next week we will look at stories from the bible reflecting these principles</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15</a:t>
            </a:fld>
            <a:endParaRPr lang="en-US"/>
          </a:p>
        </p:txBody>
      </p:sp>
    </p:spTree>
    <p:extLst>
      <p:ext uri="{BB962C8B-B14F-4D97-AF65-F5344CB8AC3E}">
        <p14:creationId xmlns:p14="http://schemas.microsoft.com/office/powerpoint/2010/main" val="50326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seeking the truth always look</a:t>
            </a:r>
            <a:r>
              <a:rPr lang="en-US" baseline="0" dirty="0" smtClean="0"/>
              <a:t> </a:t>
            </a:r>
            <a:r>
              <a:rPr lang="en-US" dirty="0" smtClean="0"/>
              <a:t>to the WOG for confirmation </a:t>
            </a:r>
          </a:p>
          <a:p>
            <a:r>
              <a:rPr lang="en-US" dirty="0" smtClean="0"/>
              <a:t>“ how does a young man make right his way? By paying heed to the WOG”</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4</a:t>
            </a:fld>
            <a:endParaRPr lang="en-US"/>
          </a:p>
        </p:txBody>
      </p:sp>
    </p:spTree>
    <p:extLst>
      <p:ext uri="{BB962C8B-B14F-4D97-AF65-F5344CB8AC3E}">
        <p14:creationId xmlns:p14="http://schemas.microsoft.com/office/powerpoint/2010/main" val="133816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1:25</a:t>
            </a:r>
          </a:p>
          <a:p>
            <a:r>
              <a:rPr lang="en-US" dirty="0" smtClean="0"/>
              <a:t>For they exchanged the truth of God for a lie, and worshiped and served the creature rather than the Creator, who is blessed forever. Amen.</a:t>
            </a:r>
          </a:p>
          <a:p>
            <a:r>
              <a:rPr lang="en-US" dirty="0" smtClean="0"/>
              <a:t>    - when we put the things we made above the one who made it</a:t>
            </a:r>
          </a:p>
          <a:p>
            <a:endParaRPr lang="en-US" dirty="0" smtClean="0"/>
          </a:p>
          <a:p>
            <a:pPr marL="171450" indent="-171450">
              <a:buFontTx/>
              <a:buChar char="-"/>
            </a:pPr>
            <a:r>
              <a:rPr lang="en-US" dirty="0" smtClean="0"/>
              <a:t>being in accordance with the actual state or conditions; conforming to reality or fact</a:t>
            </a:r>
          </a:p>
          <a:p>
            <a:pPr marL="171450" indent="-171450">
              <a:buFontTx/>
              <a:buChar char="-"/>
            </a:pPr>
            <a:r>
              <a:rPr lang="en-US" dirty="0" smtClean="0"/>
              <a:t>So many</a:t>
            </a:r>
            <a:r>
              <a:rPr lang="en-US" baseline="0" dirty="0" smtClean="0"/>
              <a:t> things we see and do are done at the will of those directing us by </a:t>
            </a:r>
            <a:r>
              <a:rPr lang="en-US" baseline="0" dirty="0" err="1" smtClean="0"/>
              <a:t>advertiseing</a:t>
            </a:r>
            <a:r>
              <a:rPr lang="en-US" baseline="0" dirty="0" smtClean="0"/>
              <a:t> and media </a:t>
            </a:r>
          </a:p>
          <a:p>
            <a:pPr marL="171450" indent="-171450">
              <a:buFontTx/>
              <a:buChar char="-"/>
            </a:pPr>
            <a:r>
              <a:rPr lang="en-US" baseline="0" dirty="0" smtClean="0"/>
              <a:t>We are told what to wear and what to eat and what to drive</a:t>
            </a:r>
          </a:p>
          <a:p>
            <a:pPr marL="171450" indent="-171450">
              <a:buFontTx/>
              <a:buChar char="-"/>
            </a:pPr>
            <a:r>
              <a:rPr lang="en-US" baseline="0" dirty="0" smtClean="0"/>
              <a:t>We are inundated with information we must process as truth or lies</a:t>
            </a:r>
          </a:p>
          <a:p>
            <a:pPr marL="171450" indent="-171450">
              <a:buFontTx/>
              <a:buChar char="-"/>
            </a:pPr>
            <a:r>
              <a:rPr lang="en-US" baseline="0" dirty="0" smtClean="0"/>
              <a:t>Millions are made or lost each day based on the </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5</a:t>
            </a:fld>
            <a:endParaRPr lang="en-US"/>
          </a:p>
        </p:txBody>
      </p:sp>
    </p:spTree>
    <p:extLst>
      <p:ext uri="{BB962C8B-B14F-4D97-AF65-F5344CB8AC3E}">
        <p14:creationId xmlns:p14="http://schemas.microsoft.com/office/powerpoint/2010/main" val="385116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Noble or honorable</a:t>
            </a:r>
          </a:p>
          <a:p>
            <a:r>
              <a:rPr lang="en-US" dirty="0" smtClean="0"/>
              <a:t>Choices that will increase your character in accordance to Gods standards </a:t>
            </a:r>
          </a:p>
          <a:p>
            <a:r>
              <a:rPr lang="en-US" dirty="0" smtClean="0"/>
              <a:t>Things</a:t>
            </a:r>
            <a:r>
              <a:rPr lang="en-US" baseline="0" dirty="0" smtClean="0"/>
              <a:t> that do not negatively effect others to cause you gain at worst and things that uplift and </a:t>
            </a:r>
          </a:p>
          <a:p>
            <a:r>
              <a:rPr lang="en-US" baseline="0" dirty="0" smtClean="0"/>
              <a:t>Cheating, stealing, pilfering, shop lifting</a:t>
            </a:r>
          </a:p>
          <a:p>
            <a:r>
              <a:rPr lang="en-US" baseline="0" dirty="0" smtClean="0"/>
              <a:t>Even what we write on </a:t>
            </a:r>
            <a:r>
              <a:rPr lang="en-US" baseline="0" dirty="0" err="1" smtClean="0"/>
              <a:t>facebook</a:t>
            </a:r>
            <a:r>
              <a:rPr lang="en-US" baseline="0" dirty="0" smtClean="0"/>
              <a:t> , gossiping, how we treat others</a:t>
            </a:r>
          </a:p>
          <a:p>
            <a:r>
              <a:rPr lang="en-US" baseline="0" dirty="0" smtClean="0"/>
              <a:t>Sometimes our social standing is based on our negative treatment of others.</a:t>
            </a:r>
          </a:p>
          <a:p>
            <a:r>
              <a:rPr lang="en-US" baseline="0" dirty="0" smtClean="0"/>
              <a:t>Making our selves look better by making other’s seem worse.</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6</a:t>
            </a:fld>
            <a:endParaRPr lang="en-US"/>
          </a:p>
        </p:txBody>
      </p:sp>
    </p:spTree>
    <p:extLst>
      <p:ext uri="{BB962C8B-B14F-4D97-AF65-F5344CB8AC3E}">
        <p14:creationId xmlns:p14="http://schemas.microsoft.com/office/powerpoint/2010/main" val="137644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what</a:t>
            </a:r>
            <a:r>
              <a:rPr lang="en-US" baseline="0" dirty="0" smtClean="0"/>
              <a:t> I am doing Fair does it equally distribute to all equally does it give some a un fair advantage</a:t>
            </a:r>
          </a:p>
          <a:p>
            <a:r>
              <a:rPr lang="en-US" baseline="0" dirty="0" smtClean="0"/>
              <a:t>Treat others the way you would want to be treated</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7</a:t>
            </a:fld>
            <a:endParaRPr lang="en-US"/>
          </a:p>
        </p:txBody>
      </p:sp>
    </p:spTree>
    <p:extLst>
      <p:ext uri="{BB962C8B-B14F-4D97-AF65-F5344CB8AC3E}">
        <p14:creationId xmlns:p14="http://schemas.microsoft.com/office/powerpoint/2010/main" val="354685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freedom from anything that debases, contaminates, pollutes,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What do you allow in </a:t>
            </a:r>
          </a:p>
          <a:p>
            <a:r>
              <a:rPr lang="en-US" b="1" dirty="0" smtClean="0"/>
              <a:t>What movies do you watch “50 shades”</a:t>
            </a:r>
          </a:p>
          <a:p>
            <a:r>
              <a:rPr lang="en-US" b="1" dirty="0" smtClean="0"/>
              <a:t>TV shows</a:t>
            </a:r>
          </a:p>
          <a:p>
            <a:r>
              <a:rPr lang="en-US" b="1" dirty="0" smtClean="0"/>
              <a:t>Music lyrics</a:t>
            </a:r>
          </a:p>
          <a:p>
            <a:r>
              <a:rPr lang="en-US" b="1" dirty="0" smtClean="0"/>
              <a:t>A Godless society will try to tell us that</a:t>
            </a:r>
            <a:r>
              <a:rPr lang="en-US" b="1" baseline="0" dirty="0" smtClean="0"/>
              <a:t> what is right is wrong and wrong right</a:t>
            </a:r>
          </a:p>
          <a:p>
            <a:r>
              <a:rPr lang="en-US" b="1" baseline="0" dirty="0" smtClean="0"/>
              <a:t>And not all at once little by little we let down our defenses and allow the worldly values to dilute Godly values.</a:t>
            </a:r>
          </a:p>
          <a:p>
            <a:r>
              <a:rPr lang="en-US" b="1" baseline="0" dirty="0" smtClean="0"/>
              <a:t>People  in the </a:t>
            </a:r>
            <a:r>
              <a:rPr lang="en-US" b="1" baseline="0" dirty="0" err="1" smtClean="0"/>
              <a:t>vietnam</a:t>
            </a:r>
            <a:r>
              <a:rPr lang="en-US" b="1" baseline="0" dirty="0" smtClean="0"/>
              <a:t> era were asked what changes they recognized when they came back and they said the degradation of values on TV</a:t>
            </a:r>
          </a:p>
          <a:p>
            <a:r>
              <a:rPr lang="en-US" b="1" baseline="0" dirty="0" smtClean="0"/>
              <a:t>Yet those that were here didn’t notice the changes to the same degree.</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Psalm 119:9</a:t>
            </a:r>
          </a:p>
          <a:p>
            <a:r>
              <a:rPr lang="en-US" baseline="30000" dirty="0" smtClean="0"/>
              <a:t>9 </a:t>
            </a:r>
            <a:r>
              <a:rPr lang="en-US" dirty="0" smtClean="0"/>
              <a:t>How can a young man keep his way pure?</a:t>
            </a:r>
            <a:br>
              <a:rPr lang="en-US" dirty="0" smtClean="0"/>
            </a:br>
            <a:r>
              <a:rPr lang="en-US" dirty="0" smtClean="0"/>
              <a:t>By keeping </a:t>
            </a:r>
            <a:r>
              <a:rPr lang="en-US" i="1" dirty="0" smtClean="0"/>
              <a:t>it</a:t>
            </a:r>
            <a:r>
              <a:rPr lang="en-US" dirty="0" smtClean="0"/>
              <a:t> according to Your word.</a:t>
            </a:r>
          </a:p>
          <a:p>
            <a:endParaRPr lang="en-US" dirty="0" smtClean="0"/>
          </a:p>
          <a:p>
            <a:r>
              <a:rPr lang="en-US" dirty="0" smtClean="0"/>
              <a:t>Not diluted or watered down </a:t>
            </a:r>
          </a:p>
          <a:p>
            <a:r>
              <a:rPr lang="en-US" dirty="0" smtClean="0"/>
              <a:t>A half truth is still a lie</a:t>
            </a:r>
          </a:p>
          <a:p>
            <a:r>
              <a:rPr lang="en-US" dirty="0" smtClean="0"/>
              <a:t>Ivory soap is 99 44/100 % pure</a:t>
            </a:r>
          </a:p>
        </p:txBody>
      </p:sp>
      <p:sp>
        <p:nvSpPr>
          <p:cNvPr id="4" name="Slide Number Placeholder 3"/>
          <p:cNvSpPr>
            <a:spLocks noGrp="1"/>
          </p:cNvSpPr>
          <p:nvPr>
            <p:ph type="sldNum" sz="quarter" idx="10"/>
          </p:nvPr>
        </p:nvSpPr>
        <p:spPr/>
        <p:txBody>
          <a:bodyPr/>
          <a:lstStyle/>
          <a:p>
            <a:fld id="{60828BCB-9F19-4B79-82E5-EF6B7B808518}" type="slidenum">
              <a:rPr lang="en-US" smtClean="0"/>
              <a:t>8</a:t>
            </a:fld>
            <a:endParaRPr lang="en-US"/>
          </a:p>
        </p:txBody>
      </p:sp>
    </p:spTree>
    <p:extLst>
      <p:ext uri="{BB962C8B-B14F-4D97-AF65-F5344CB8AC3E}">
        <p14:creationId xmlns:p14="http://schemas.microsoft.com/office/powerpoint/2010/main" val="127831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delightful for beauty, harmony, or grace :  attractive</a:t>
            </a:r>
          </a:p>
          <a:p>
            <a:r>
              <a:rPr lang="en-US" dirty="0" smtClean="0"/>
              <a:t>:  grand, swell</a:t>
            </a:r>
          </a:p>
          <a:p>
            <a:endParaRPr lang="en-US" dirty="0" smtClean="0"/>
          </a:p>
          <a:p>
            <a:r>
              <a:rPr lang="en-US" dirty="0" smtClean="0"/>
              <a:t>Inspires feelings of</a:t>
            </a:r>
            <a:r>
              <a:rPr lang="en-US" baseline="0" dirty="0" smtClean="0"/>
              <a:t> love and beauty</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9</a:t>
            </a:fld>
            <a:endParaRPr lang="en-US"/>
          </a:p>
        </p:txBody>
      </p:sp>
    </p:spTree>
    <p:extLst>
      <p:ext uri="{BB962C8B-B14F-4D97-AF65-F5344CB8AC3E}">
        <p14:creationId xmlns:p14="http://schemas.microsoft.com/office/powerpoint/2010/main" val="236179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things promoted by Godly people</a:t>
            </a:r>
          </a:p>
          <a:p>
            <a:r>
              <a:rPr lang="en-US" dirty="0" smtClean="0"/>
              <a:t>Those things that build your moral character that increase your positive reputation</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10</a:t>
            </a:fld>
            <a:endParaRPr lang="en-US"/>
          </a:p>
        </p:txBody>
      </p:sp>
    </p:spTree>
    <p:extLst>
      <p:ext uri="{BB962C8B-B14F-4D97-AF65-F5344CB8AC3E}">
        <p14:creationId xmlns:p14="http://schemas.microsoft.com/office/powerpoint/2010/main" val="172151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conformity to a standard of right : morality b : a particular moral excellence</a:t>
            </a:r>
          </a:p>
          <a:p>
            <a:r>
              <a:rPr lang="en-US" dirty="0" smtClean="0"/>
              <a:t>Adherence to a Godly standard, Godly moral excellence</a:t>
            </a:r>
            <a:endParaRPr lang="en-US" dirty="0"/>
          </a:p>
        </p:txBody>
      </p:sp>
      <p:sp>
        <p:nvSpPr>
          <p:cNvPr id="4" name="Slide Number Placeholder 3"/>
          <p:cNvSpPr>
            <a:spLocks noGrp="1"/>
          </p:cNvSpPr>
          <p:nvPr>
            <p:ph type="sldNum" sz="quarter" idx="10"/>
          </p:nvPr>
        </p:nvSpPr>
        <p:spPr/>
        <p:txBody>
          <a:bodyPr/>
          <a:lstStyle/>
          <a:p>
            <a:fld id="{60828BCB-9F19-4B79-82E5-EF6B7B808518}" type="slidenum">
              <a:rPr lang="en-US" smtClean="0"/>
              <a:t>11</a:t>
            </a:fld>
            <a:endParaRPr lang="en-US"/>
          </a:p>
        </p:txBody>
      </p:sp>
    </p:spTree>
    <p:extLst>
      <p:ext uri="{BB962C8B-B14F-4D97-AF65-F5344CB8AC3E}">
        <p14:creationId xmlns:p14="http://schemas.microsoft.com/office/powerpoint/2010/main" val="140981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12DC25-43BE-42CB-A81B-0DF2247B427B}"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94379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2DC25-43BE-42CB-A81B-0DF2247B427B}"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39006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2DC25-43BE-42CB-A81B-0DF2247B427B}"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201413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2DC25-43BE-42CB-A81B-0DF2247B427B}"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273834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2DC25-43BE-42CB-A81B-0DF2247B427B}"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51421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12DC25-43BE-42CB-A81B-0DF2247B427B}"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80919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12DC25-43BE-42CB-A81B-0DF2247B427B}"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17194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2DC25-43BE-42CB-A81B-0DF2247B427B}"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419391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2DC25-43BE-42CB-A81B-0DF2247B427B}" type="datetimeFigureOut">
              <a:rPr lang="en-US" smtClean="0"/>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29648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2DC25-43BE-42CB-A81B-0DF2247B427B}"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3294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2DC25-43BE-42CB-A81B-0DF2247B427B}"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A8A2-4282-46F6-BC48-BB38CD662F44}" type="slidenum">
              <a:rPr lang="en-US" smtClean="0"/>
              <a:t>‹#›</a:t>
            </a:fld>
            <a:endParaRPr lang="en-US"/>
          </a:p>
        </p:txBody>
      </p:sp>
    </p:spTree>
    <p:extLst>
      <p:ext uri="{BB962C8B-B14F-4D97-AF65-F5344CB8AC3E}">
        <p14:creationId xmlns:p14="http://schemas.microsoft.com/office/powerpoint/2010/main" val="111997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2DC25-43BE-42CB-A81B-0DF2247B427B}" type="datetimeFigureOut">
              <a:rPr lang="en-US" smtClean="0"/>
              <a:t>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AA8A2-4282-46F6-BC48-BB38CD662F44}" type="slidenum">
              <a:rPr lang="en-US" smtClean="0"/>
              <a:t>‹#›</a:t>
            </a:fld>
            <a:endParaRPr lang="en-US"/>
          </a:p>
        </p:txBody>
      </p:sp>
    </p:spTree>
    <p:extLst>
      <p:ext uri="{BB962C8B-B14F-4D97-AF65-F5344CB8AC3E}">
        <p14:creationId xmlns:p14="http://schemas.microsoft.com/office/powerpoint/2010/main" val="302701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216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863417"/>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pure, lovely, of </a:t>
            </a:r>
            <a:r>
              <a:rPr lang="en-US" sz="8000" b="1" u="sng" dirty="0" smtClean="0">
                <a:solidFill>
                  <a:srgbClr val="FF0000"/>
                </a:solidFill>
                <a:effectLst>
                  <a:outerShdw blurRad="38100" dist="38100" dir="2700000" algn="tl">
                    <a:srgbClr val="000000">
                      <a:alpha val="43137"/>
                    </a:srgbClr>
                  </a:outerShdw>
                </a:effectLst>
              </a:rPr>
              <a:t>good report</a:t>
            </a:r>
            <a:r>
              <a:rPr lang="en-US" sz="4000" b="1" dirty="0" smtClean="0">
                <a:solidFill>
                  <a:srgbClr val="FF0000"/>
                </a:solidFill>
                <a:effectLst>
                  <a:outerShdw blurRad="38100" dist="38100" dir="2700000" algn="tl">
                    <a:srgbClr val="000000">
                      <a:alpha val="43137"/>
                    </a:srgbClr>
                  </a:outerShdw>
                </a:effectLst>
              </a:rPr>
              <a: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9482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pure, lovely, of good report, if there is any </a:t>
            </a:r>
            <a:r>
              <a:rPr lang="en-US" sz="8000" b="1" u="sng" dirty="0" smtClean="0">
                <a:solidFill>
                  <a:srgbClr val="FF0000"/>
                </a:solidFill>
                <a:effectLst>
                  <a:outerShdw blurRad="38100" dist="38100" dir="2700000" algn="tl">
                    <a:srgbClr val="000000">
                      <a:alpha val="43137"/>
                    </a:srgbClr>
                  </a:outerShdw>
                </a:effectLst>
              </a:rPr>
              <a:t>virtue </a:t>
            </a:r>
            <a:r>
              <a:rPr lang="en-US" sz="4000" b="1" dirty="0" smtClean="0">
                <a:solidFill>
                  <a:srgbClr val="FF0000"/>
                </a:solidFill>
                <a:effectLst>
                  <a:outerShdw blurRad="38100" dist="38100" dir="2700000" algn="tl">
                    <a:srgbClr val="000000">
                      <a:alpha val="43137"/>
                    </a:srgbClr>
                  </a:outerShdw>
                </a:effectLst>
              </a:rPr>
              <a:t>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3999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740307"/>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pure, lovely, of good report, if there is any virtue and if there is anything </a:t>
            </a:r>
            <a:r>
              <a:rPr lang="en-US" sz="7200" b="1" u="sng" dirty="0" smtClean="0">
                <a:solidFill>
                  <a:srgbClr val="FF0000"/>
                </a:solidFill>
                <a:effectLst>
                  <a:outerShdw blurRad="38100" dist="38100" dir="2700000" algn="tl">
                    <a:srgbClr val="000000">
                      <a:alpha val="43137"/>
                    </a:srgbClr>
                  </a:outerShdw>
                </a:effectLst>
              </a:rPr>
              <a:t>praiseworthy</a:t>
            </a:r>
            <a:r>
              <a:rPr lang="en-US" sz="4000" b="1" dirty="0" smtClean="0">
                <a:solidFill>
                  <a:srgbClr val="FF0000"/>
                </a:solidFill>
                <a:effectLst>
                  <a:outerShdw blurRad="38100" dist="38100" dir="2700000" algn="tl">
                    <a:srgbClr val="000000">
                      <a:alpha val="43137"/>
                    </a:srgbClr>
                  </a:outerShdw>
                </a:effectLst>
              </a:rPr>
              <a:t>—meditate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0117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228600"/>
            <a:ext cx="6248400" cy="6863417"/>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pure, lovely, of good report, if there is any virtue and if there is anything praiseworthy—</a:t>
            </a:r>
            <a:r>
              <a:rPr lang="en-US" sz="6000" b="1" u="sng" dirty="0" smtClean="0">
                <a:solidFill>
                  <a:srgbClr val="FF0000"/>
                </a:solidFill>
                <a:effectLst>
                  <a:outerShdw blurRad="38100" dist="38100" dir="2700000" algn="tl">
                    <a:srgbClr val="000000">
                      <a:alpha val="43137"/>
                    </a:srgbClr>
                  </a:outerShdw>
                </a:effectLst>
              </a:rPr>
              <a:t>meditate on these things. </a:t>
            </a:r>
            <a:endParaRPr lang="en-US" sz="60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741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855" y="159257"/>
            <a:ext cx="5638800" cy="6740307"/>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rPr>
              <a:t>Philippians  4:8</a:t>
            </a:r>
          </a:p>
          <a:p>
            <a:r>
              <a:rPr lang="en-US" sz="5400" b="1" dirty="0" smtClean="0">
                <a:solidFill>
                  <a:srgbClr val="FF0000"/>
                </a:solidFill>
                <a:effectLst>
                  <a:outerShdw blurRad="38100" dist="38100" dir="2700000" algn="tl">
                    <a:srgbClr val="000000">
                      <a:alpha val="43137"/>
                    </a:srgbClr>
                  </a:outerShdw>
                </a:effectLst>
              </a:rPr>
              <a:t>9 The things which you learned and received and heard and saw in me, these do, and the God of peace will be with you.</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8054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0" cy="728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1500" y="381000"/>
            <a:ext cx="8382000" cy="2031325"/>
          </a:xfrm>
          <a:prstGeom prst="rect">
            <a:avLst/>
          </a:prstGeom>
          <a:solidFill>
            <a:schemeClr val="bg1">
              <a:lumMod val="95000"/>
            </a:schemeClr>
          </a:solidFill>
        </p:spPr>
        <p:txBody>
          <a:bodyPr wrap="square" rtlCol="0">
            <a:spAutoFit/>
          </a:bodyPr>
          <a:lstStyle/>
          <a:p>
            <a:endParaRPr lang="en-US" dirty="0" smtClean="0"/>
          </a:p>
          <a:p>
            <a:r>
              <a:rPr lang="en-US" sz="3600" b="1" dirty="0" smtClean="0">
                <a:solidFill>
                  <a:srgbClr val="FF0000"/>
                </a:solidFill>
                <a:effectLst>
                  <a:outerShdw blurRad="38100" dist="38100" dir="2700000" algn="tl">
                    <a:srgbClr val="000000">
                      <a:alpha val="43137"/>
                    </a:srgbClr>
                  </a:outerShdw>
                </a:effectLst>
              </a:rPr>
              <a:t>2 Timothy 1:7</a:t>
            </a:r>
          </a:p>
          <a:p>
            <a:r>
              <a:rPr lang="en-US" sz="3600" b="1" dirty="0" smtClean="0">
                <a:solidFill>
                  <a:srgbClr val="FF0000"/>
                </a:solidFill>
                <a:effectLst>
                  <a:outerShdw blurRad="38100" dist="38100" dir="2700000" algn="tl">
                    <a:srgbClr val="000000">
                      <a:alpha val="43137"/>
                    </a:srgbClr>
                  </a:outerShdw>
                </a:effectLst>
              </a:rPr>
              <a:t>For God gave us a spirit not of fear but of power and love and self-control.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3984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081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53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04800"/>
            <a:ext cx="8305800" cy="3139321"/>
          </a:xfrm>
          <a:prstGeom prst="rect">
            <a:avLst/>
          </a:prstGeom>
          <a:solidFill>
            <a:schemeClr val="bg1">
              <a:lumMod val="95000"/>
            </a:schemeClr>
          </a:solidFill>
        </p:spPr>
        <p:txBody>
          <a:bodyPr wrap="square" rtlCol="0">
            <a:spAutoFit/>
          </a:bodyPr>
          <a:lstStyle/>
          <a:p>
            <a:endParaRPr lang="en-US" dirty="0" smtClean="0"/>
          </a:p>
          <a:p>
            <a:r>
              <a:rPr lang="en-US" sz="3600" b="1" dirty="0" smtClean="0">
                <a:solidFill>
                  <a:srgbClr val="FF0000"/>
                </a:solidFill>
                <a:effectLst>
                  <a:outerShdw blurRad="38100" dist="38100" dir="2700000" algn="tl">
                    <a:srgbClr val="000000">
                      <a:alpha val="43137"/>
                    </a:srgbClr>
                  </a:outerShdw>
                </a:effectLst>
              </a:rPr>
              <a:t>Romans 8:5</a:t>
            </a:r>
          </a:p>
          <a:p>
            <a:r>
              <a:rPr lang="en-US" sz="3600" b="1" dirty="0" smtClean="0">
                <a:solidFill>
                  <a:srgbClr val="FF0000"/>
                </a:solidFill>
                <a:effectLst>
                  <a:outerShdw blurRad="38100" dist="38100" dir="2700000" algn="tl">
                    <a:srgbClr val="000000">
                      <a:alpha val="43137"/>
                    </a:srgbClr>
                  </a:outerShdw>
                </a:effectLst>
              </a:rPr>
              <a:t>For those who live according to the flesh set their minds on the things of the flesh, but those who live according to the Spirit set their minds on the things of the Spirit.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4550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18309" y="304800"/>
            <a:ext cx="7543800" cy="2800767"/>
          </a:xfrm>
          <a:prstGeom prst="rect">
            <a:avLst/>
          </a:prstGeom>
          <a:solidFill>
            <a:schemeClr val="bg1">
              <a:lumMod val="50000"/>
            </a:schemeClr>
          </a:solidFill>
        </p:spPr>
        <p:txBody>
          <a:bodyPr wrap="square">
            <a:spAutoFit/>
          </a:bodyPr>
          <a:lstStyle/>
          <a:p>
            <a:pPr lvl="0"/>
            <a:r>
              <a:rPr lang="en-US" sz="4400" b="1" dirty="0">
                <a:solidFill>
                  <a:srgbClr val="FF0000"/>
                </a:solidFill>
                <a:effectLst>
                  <a:outerShdw blurRad="38100" dist="38100" dir="2700000" algn="tl">
                    <a:srgbClr val="000000">
                      <a:alpha val="43137"/>
                    </a:srgbClr>
                  </a:outerShdw>
                </a:effectLst>
              </a:rPr>
              <a:t>Colossians 3:2</a:t>
            </a:r>
          </a:p>
          <a:p>
            <a:pPr lvl="0"/>
            <a:r>
              <a:rPr lang="en-US" sz="4400" b="1" dirty="0">
                <a:solidFill>
                  <a:srgbClr val="FF0000"/>
                </a:solidFill>
                <a:effectLst>
                  <a:outerShdw blurRad="38100" dist="38100" dir="2700000" algn="tl">
                    <a:srgbClr val="000000">
                      <a:alpha val="43137"/>
                    </a:srgbClr>
                  </a:outerShdw>
                </a:effectLst>
              </a:rPr>
              <a:t>Set your minds on things that are above, not on things that are on earth. </a:t>
            </a:r>
          </a:p>
        </p:txBody>
      </p:sp>
    </p:spTree>
    <p:extLst>
      <p:ext uri="{BB962C8B-B14F-4D97-AF65-F5344CB8AC3E}">
        <p14:creationId xmlns:p14="http://schemas.microsoft.com/office/powerpoint/2010/main" val="223847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228600"/>
            <a:ext cx="53201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pure, lovely, of good report,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831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8000" b="1" u="sng" dirty="0" smtClean="0">
                <a:solidFill>
                  <a:srgbClr val="FF0000"/>
                </a:solidFill>
                <a:effectLst>
                  <a:outerShdw blurRad="38100" dist="38100" dir="2700000" algn="tl">
                    <a:srgbClr val="000000">
                      <a:alpha val="43137"/>
                    </a:srgbClr>
                  </a:outerShdw>
                </a:effectLst>
              </a:rPr>
              <a:t>true</a:t>
            </a:r>
            <a:r>
              <a:rPr lang="en-US" sz="4000" b="1" dirty="0" smtClean="0">
                <a:solidFill>
                  <a:srgbClr val="FF0000"/>
                </a:solidFill>
                <a:effectLst>
                  <a:outerShdw blurRad="38100" dist="38100" dir="2700000" algn="tl">
                    <a:srgbClr val="000000">
                      <a:alpha val="43137"/>
                    </a:srgbClr>
                  </a:outerShdw>
                </a:effectLst>
              </a:rPr>
              <a:t>, noble, just, pure, lovely, of good report,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846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a:t>
            </a:r>
            <a:r>
              <a:rPr lang="en-US" sz="8000" b="1" u="sng" dirty="0" smtClean="0">
                <a:solidFill>
                  <a:srgbClr val="FF0000"/>
                </a:solidFill>
                <a:effectLst>
                  <a:outerShdw blurRad="38100" dist="38100" dir="2700000" algn="tl">
                    <a:srgbClr val="000000">
                      <a:alpha val="43137"/>
                    </a:srgbClr>
                  </a:outerShdw>
                </a:effectLst>
              </a:rPr>
              <a:t>noble</a:t>
            </a:r>
            <a:r>
              <a:rPr lang="en-US" sz="4000" b="1" dirty="0" smtClean="0">
                <a:solidFill>
                  <a:srgbClr val="FF0000"/>
                </a:solidFill>
                <a:effectLst>
                  <a:outerShdw blurRad="38100" dist="38100" dir="2700000" algn="tl">
                    <a:srgbClr val="000000">
                      <a:alpha val="43137"/>
                    </a:srgbClr>
                  </a:outerShdw>
                </a:effectLst>
              </a:rPr>
              <a:t>, just, pure, lovely, of good report,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0453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a:t>
            </a:r>
            <a:r>
              <a:rPr lang="en-US" sz="8000" b="1" u="sng" dirty="0" smtClean="0">
                <a:solidFill>
                  <a:srgbClr val="FF0000"/>
                </a:solidFill>
                <a:effectLst>
                  <a:outerShdw blurRad="38100" dist="38100" dir="2700000" algn="tl">
                    <a:srgbClr val="000000">
                      <a:alpha val="43137"/>
                    </a:srgbClr>
                  </a:outerShdw>
                </a:effectLst>
              </a:rPr>
              <a:t>just</a:t>
            </a:r>
            <a:r>
              <a:rPr lang="en-US" sz="4000" b="1" dirty="0" smtClean="0">
                <a:solidFill>
                  <a:srgbClr val="FF0000"/>
                </a:solidFill>
                <a:effectLst>
                  <a:outerShdw blurRad="38100" dist="38100" dir="2700000" algn="tl">
                    <a:srgbClr val="000000">
                      <a:alpha val="43137"/>
                    </a:srgbClr>
                  </a:outerShdw>
                </a:effectLst>
              </a:rPr>
              <a:t>, pure, lovely, of good report,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752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28600"/>
            <a:ext cx="56249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a:t>
            </a:r>
            <a:r>
              <a:rPr lang="en-US" sz="8000" b="1" u="sng" dirty="0" smtClean="0">
                <a:solidFill>
                  <a:srgbClr val="FF0000"/>
                </a:solidFill>
                <a:effectLst>
                  <a:outerShdw blurRad="38100" dist="38100" dir="2700000" algn="tl">
                    <a:srgbClr val="000000">
                      <a:alpha val="43137"/>
                    </a:srgbClr>
                  </a:outerShdw>
                </a:effectLst>
              </a:rPr>
              <a:t>pure</a:t>
            </a:r>
            <a:r>
              <a:rPr lang="en-US" sz="4000" b="1" dirty="0" smtClean="0">
                <a:solidFill>
                  <a:srgbClr val="FF0000"/>
                </a:solidFill>
                <a:effectLst>
                  <a:outerShdw blurRad="38100" dist="38100" dir="2700000" algn="tl">
                    <a:srgbClr val="000000">
                      <a:alpha val="43137"/>
                    </a:srgbClr>
                  </a:outerShdw>
                </a:effectLst>
              </a:rPr>
              <a:t>, lovely, of good report,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2152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854" y="253064"/>
            <a:ext cx="5624946" cy="6247864"/>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Philippians  4:8</a:t>
            </a:r>
          </a:p>
          <a:p>
            <a:r>
              <a:rPr lang="en-US" sz="4000" b="1" dirty="0" smtClean="0">
                <a:solidFill>
                  <a:srgbClr val="FF0000"/>
                </a:solidFill>
                <a:effectLst>
                  <a:outerShdw blurRad="38100" dist="38100" dir="2700000" algn="tl">
                    <a:srgbClr val="000000">
                      <a:alpha val="43137"/>
                    </a:srgbClr>
                  </a:outerShdw>
                </a:effectLst>
              </a:rPr>
              <a:t>8 Finally, brethren, whatever things are </a:t>
            </a:r>
          </a:p>
          <a:p>
            <a:r>
              <a:rPr lang="en-US" sz="4000" b="1" dirty="0" smtClean="0">
                <a:solidFill>
                  <a:srgbClr val="FF0000"/>
                </a:solidFill>
                <a:effectLst>
                  <a:outerShdw blurRad="38100" dist="38100" dir="2700000" algn="tl">
                    <a:srgbClr val="000000">
                      <a:alpha val="43137"/>
                    </a:srgbClr>
                  </a:outerShdw>
                </a:effectLst>
              </a:rPr>
              <a:t>true, noble, just, pure, </a:t>
            </a:r>
            <a:r>
              <a:rPr lang="en-US" sz="8000" b="1" u="sng" dirty="0" smtClean="0">
                <a:solidFill>
                  <a:srgbClr val="FF0000"/>
                </a:solidFill>
                <a:effectLst>
                  <a:outerShdw blurRad="38100" dist="38100" dir="2700000" algn="tl">
                    <a:srgbClr val="000000">
                      <a:alpha val="43137"/>
                    </a:srgbClr>
                  </a:outerShdw>
                </a:effectLst>
              </a:rPr>
              <a:t>lovely</a:t>
            </a:r>
            <a:r>
              <a:rPr lang="en-US" sz="4000" b="1" dirty="0" smtClean="0">
                <a:solidFill>
                  <a:srgbClr val="FF0000"/>
                </a:solidFill>
                <a:effectLst>
                  <a:outerShdw blurRad="38100" dist="38100" dir="2700000" algn="tl">
                    <a:srgbClr val="000000">
                      <a:alpha val="43137"/>
                    </a:srgbClr>
                  </a:outerShdw>
                </a:effectLst>
              </a:rPr>
              <a:t>, of good report, if there is any virtue and if there is anything praiseworthy—meditate on these things. </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5918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1068</Words>
  <Application>Microsoft Office PowerPoint</Application>
  <PresentationFormat>On-screen Show (4:3)</PresentationFormat>
  <Paragraphs>106</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35</cp:revision>
  <dcterms:created xsi:type="dcterms:W3CDTF">2015-02-14T06:47:49Z</dcterms:created>
  <dcterms:modified xsi:type="dcterms:W3CDTF">2015-02-15T16:33:49Z</dcterms:modified>
</cp:coreProperties>
</file>