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58" r:id="rId4"/>
    <p:sldId id="257" r:id="rId5"/>
    <p:sldId id="262" r:id="rId6"/>
    <p:sldId id="260" r:id="rId7"/>
    <p:sldId id="261" r:id="rId8"/>
    <p:sldId id="267" r:id="rId9"/>
    <p:sldId id="268" r:id="rId10"/>
    <p:sldId id="263" r:id="rId11"/>
    <p:sldId id="264"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352" autoAdjust="0"/>
  </p:normalViewPr>
  <p:slideViewPr>
    <p:cSldViewPr>
      <p:cViewPr varScale="1">
        <p:scale>
          <a:sx n="38" d="100"/>
          <a:sy n="38" d="100"/>
        </p:scale>
        <p:origin x="-23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FE704-9BFE-4064-9A39-9B3F85D1D09C}" type="datetimeFigureOut">
              <a:rPr lang="en-US" smtClean="0"/>
              <a:t>8/16/2014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DFF687-1ACD-4637-9009-5E68C0DEF16C}" type="slidenum">
              <a:rPr lang="en-US" smtClean="0"/>
              <a:t>‹#›</a:t>
            </a:fld>
            <a:endParaRPr lang="en-US"/>
          </a:p>
        </p:txBody>
      </p:sp>
    </p:spTree>
    <p:extLst>
      <p:ext uri="{BB962C8B-B14F-4D97-AF65-F5344CB8AC3E}">
        <p14:creationId xmlns:p14="http://schemas.microsoft.com/office/powerpoint/2010/main" val="1822084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Joy is one of the fruit of the Spirit . But just like in actual fruit to get the ripened fruit it takes perseverance a journey sometimes surviving through drought, and bugs and weeds, and neglect . It takes time, effort, patience,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same is true for the fruit of the Spirit 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Sometimes it comes through apathy, pessimism, doubt </a:t>
            </a:r>
          </a:p>
          <a:p>
            <a:r>
              <a:rPr lang="en-US" dirty="0" smtClean="0"/>
              <a:t>Sometimes we confuse Happiness with Joy </a:t>
            </a:r>
          </a:p>
          <a:p>
            <a:r>
              <a:rPr lang="en-US" dirty="0" smtClean="0"/>
              <a:t>Happiness is dependent on what is happening to me the circumstances</a:t>
            </a:r>
            <a:r>
              <a:rPr lang="en-US" baseline="0" dirty="0" smtClean="0"/>
              <a:t> of life if things are going good, if people are treating me well then I am happy if they aren’t I am unhappy.</a:t>
            </a:r>
          </a:p>
          <a:p>
            <a:r>
              <a:rPr lang="en-US" baseline="0" dirty="0" smtClean="0"/>
              <a:t>Joy on the other hand is not dependent on circumstances but transcends disaster, life’s troubles and problems it comes from the Spirit inside us </a:t>
            </a:r>
            <a:endParaRPr lang="en-US" dirty="0" smtClean="0"/>
          </a:p>
          <a:p>
            <a:endParaRPr lang="en-US" dirty="0" smtClean="0"/>
          </a:p>
          <a:p>
            <a:r>
              <a:rPr lang="en-US" dirty="0" smtClean="0"/>
              <a:t>There’s a song that we used to sing  “The Joy of the Lord is your</a:t>
            </a:r>
            <a:r>
              <a:rPr lang="en-US" baseline="0" dirty="0" smtClean="0"/>
              <a:t> Strength” Neh. 8:10</a:t>
            </a:r>
          </a:p>
          <a:p>
            <a:endParaRPr lang="en-US" baseline="0" dirty="0" smtClean="0"/>
          </a:p>
          <a:p>
            <a:r>
              <a:rPr lang="en-US" baseline="0" dirty="0" smtClean="0"/>
              <a:t>If you don’t have Joy answer the question Paul asked </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1</a:t>
            </a:fld>
            <a:endParaRPr lang="en-US"/>
          </a:p>
        </p:txBody>
      </p:sp>
    </p:spTree>
    <p:extLst>
      <p:ext uri="{BB962C8B-B14F-4D97-AF65-F5344CB8AC3E}">
        <p14:creationId xmlns:p14="http://schemas.microsoft.com/office/powerpoint/2010/main" val="3687089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(2) gusto, relish, zest, zestfulness </a:t>
            </a:r>
          </a:p>
          <a:p>
            <a:r>
              <a:rPr lang="en-US" dirty="0" smtClean="0"/>
              <a:t>(vigorous and enthusiastic enjoyment)</a:t>
            </a:r>
          </a:p>
          <a:p>
            <a:pPr algn="l"/>
            <a:endParaRPr lang="en-US" u="none" strike="noStrike" dirty="0">
              <a:solidFill>
                <a:srgbClr val="000000"/>
              </a:solidFill>
              <a:effectLst/>
            </a:endParaRPr>
          </a:p>
        </p:txBody>
      </p:sp>
      <p:sp>
        <p:nvSpPr>
          <p:cNvPr id="4" name="Slide Number Placeholder 3"/>
          <p:cNvSpPr>
            <a:spLocks noGrp="1"/>
          </p:cNvSpPr>
          <p:nvPr>
            <p:ph type="sldNum" sz="quarter" idx="10"/>
          </p:nvPr>
        </p:nvSpPr>
        <p:spPr/>
        <p:txBody>
          <a:bodyPr/>
          <a:lstStyle/>
          <a:p>
            <a:fld id="{63DFF687-1ACD-4637-9009-5E68C0DEF16C}" type="slidenum">
              <a:rPr lang="en-US" smtClean="0"/>
              <a:t>10</a:t>
            </a:fld>
            <a:endParaRPr lang="en-US"/>
          </a:p>
        </p:txBody>
      </p:sp>
    </p:spTree>
    <p:extLst>
      <p:ext uri="{BB962C8B-B14F-4D97-AF65-F5344CB8AC3E}">
        <p14:creationId xmlns:p14="http://schemas.microsoft.com/office/powerpoint/2010/main" val="1387252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Recognize God’s Joy</a:t>
            </a:r>
          </a:p>
          <a:p>
            <a:r>
              <a:rPr lang="en-US" dirty="0" smtClean="0"/>
              <a:t>Restate God’s Attributes in Worship</a:t>
            </a:r>
          </a:p>
          <a:p>
            <a:r>
              <a:rPr lang="en-US" dirty="0" smtClean="0"/>
              <a:t>Reaffirm your Commitment to the Body</a:t>
            </a:r>
          </a:p>
          <a:p>
            <a:r>
              <a:rPr lang="en-US" dirty="0" smtClean="0"/>
              <a:t>Reignite your passion for evangelism</a:t>
            </a:r>
          </a:p>
          <a:p>
            <a:r>
              <a:rPr lang="en-US" dirty="0" smtClean="0"/>
              <a:t>Relish Your Relationship with Christ</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12</a:t>
            </a:fld>
            <a:endParaRPr lang="en-US"/>
          </a:p>
        </p:txBody>
      </p:sp>
    </p:spTree>
    <p:extLst>
      <p:ext uri="{BB962C8B-B14F-4D97-AF65-F5344CB8AC3E}">
        <p14:creationId xmlns:p14="http://schemas.microsoft.com/office/powerpoint/2010/main" val="1115290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13</a:t>
            </a:fld>
            <a:endParaRPr lang="en-US"/>
          </a:p>
        </p:txBody>
      </p:sp>
    </p:spTree>
    <p:extLst>
      <p:ext uri="{BB962C8B-B14F-4D97-AF65-F5344CB8AC3E}">
        <p14:creationId xmlns:p14="http://schemas.microsoft.com/office/powerpoint/2010/main" val="1115290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Ending this week Put</a:t>
            </a:r>
            <a:r>
              <a:rPr lang="en-US" baseline="0" dirty="0" smtClean="0"/>
              <a:t> This verse in your mind Romans 14:17</a:t>
            </a:r>
          </a:p>
          <a:p>
            <a:r>
              <a:rPr lang="en-US" dirty="0" smtClean="0"/>
              <a:t>“for the kingdom of God is not eating and drinking, but righteousness and peace and joy in the Holy Spirit.”</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14</a:t>
            </a:fld>
            <a:endParaRPr lang="en-US"/>
          </a:p>
        </p:txBody>
      </p:sp>
    </p:spTree>
    <p:extLst>
      <p:ext uri="{BB962C8B-B14F-4D97-AF65-F5344CB8AC3E}">
        <p14:creationId xmlns:p14="http://schemas.microsoft.com/office/powerpoint/2010/main" val="111529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a:t>
            </a:r>
            <a:r>
              <a:rPr lang="en-US" baseline="0" dirty="0" smtClean="0"/>
              <a:t> we get down and lose our joy because our marriage didn’t turn out as planned , maybe we didn’t get the job we wanted, maybe our kids don’ t do what we expected. The house or lack of, the car we drive  So many times we have all aspects of our lives planned out. We have a spirit of discontentment. This robs us of our Joy</a:t>
            </a:r>
          </a:p>
          <a:p>
            <a:r>
              <a:rPr lang="en-US" baseline="0" dirty="0" smtClean="0"/>
              <a:t>Example Paul in Philippi  captured, Beaten, thrown in prison  instead of discontentment he sang not the current pop songs but praise and worship songs.</a:t>
            </a:r>
          </a:p>
          <a:p>
            <a:endParaRPr lang="en-US" dirty="0" smtClean="0"/>
          </a:p>
          <a:p>
            <a:r>
              <a:rPr lang="en-US" b="1" dirty="0" smtClean="0"/>
              <a:t>Philippians (NASB)</a:t>
            </a:r>
          </a:p>
          <a:p>
            <a:r>
              <a:rPr lang="en-US" baseline="30000" dirty="0" smtClean="0"/>
              <a:t>12 </a:t>
            </a:r>
            <a:r>
              <a:rPr lang="en-US" dirty="0" smtClean="0"/>
              <a:t>I know how to get along with humble means, and I also know how to live in prosperity; in any and every circumstance I have learned the secret of being filled and going hungry, both of having abundance and suffering need. </a:t>
            </a:r>
          </a:p>
          <a:p>
            <a:endParaRPr lang="en-US" dirty="0" smtClean="0"/>
          </a:p>
          <a:p>
            <a:endParaRPr lang="en-US" dirty="0" smtClean="0"/>
          </a:p>
          <a:p>
            <a:r>
              <a:rPr lang="en-US" dirty="0" smtClean="0"/>
              <a:t>Question:</a:t>
            </a:r>
            <a:r>
              <a:rPr lang="en-US" baseline="0" dirty="0" smtClean="0"/>
              <a:t> What is the difference between expectations and goals and dreams?</a:t>
            </a:r>
            <a:endParaRPr lang="en-US" dirty="0" smtClean="0"/>
          </a:p>
          <a:p>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2</a:t>
            </a:fld>
            <a:endParaRPr lang="en-US"/>
          </a:p>
        </p:txBody>
      </p:sp>
    </p:spTree>
    <p:extLst>
      <p:ext uri="{BB962C8B-B14F-4D97-AF65-F5344CB8AC3E}">
        <p14:creationId xmlns:p14="http://schemas.microsoft.com/office/powerpoint/2010/main" val="3995407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Hebrews 12:14</a:t>
            </a:r>
          </a:p>
          <a:p>
            <a:r>
              <a:rPr lang="en-US" dirty="0" smtClean="0"/>
              <a:t>“Pursue peace with all people, and holiness, without which no one will see the Lord.”</a:t>
            </a:r>
          </a:p>
          <a:p>
            <a:r>
              <a:rPr lang="en-US" dirty="0" smtClean="0"/>
              <a:t>Do you have something between someone else especially someone in the body </a:t>
            </a:r>
          </a:p>
          <a:p>
            <a:r>
              <a:rPr lang="en-US" dirty="0" smtClean="0"/>
              <a:t>Someone who the situation may be over but it is unresolved you still carry a separation , something that hinders an ongoing or growing relationship</a:t>
            </a:r>
          </a:p>
          <a:p>
            <a:endParaRPr lang="en-US" dirty="0" smtClean="0"/>
          </a:p>
          <a:p>
            <a:r>
              <a:rPr lang="en-US" dirty="0" smtClean="0"/>
              <a:t>Romans 12:18,</a:t>
            </a:r>
            <a:r>
              <a:rPr lang="en-US" baseline="0" dirty="0" smtClean="0"/>
              <a:t> “</a:t>
            </a:r>
            <a:r>
              <a:rPr lang="en-US" dirty="0" smtClean="0"/>
              <a:t>If it is possible, as much as depends on you, live </a:t>
            </a:r>
            <a:r>
              <a:rPr lang="en-US" b="0" dirty="0" smtClean="0"/>
              <a:t>peace</a:t>
            </a:r>
            <a:r>
              <a:rPr lang="en-US" dirty="0" smtClean="0"/>
              <a:t>ably with all men.”</a:t>
            </a:r>
          </a:p>
          <a:p>
            <a:endParaRPr lang="en-US" dirty="0" smtClean="0"/>
          </a:p>
          <a:p>
            <a:r>
              <a:rPr lang="en-US" dirty="0" smtClean="0">
                <a:solidFill>
                  <a:srgbClr val="FF0000"/>
                </a:solidFill>
              </a:rPr>
              <a:t>Question “ How do we let</a:t>
            </a:r>
            <a:r>
              <a:rPr lang="en-US" baseline="0" dirty="0" smtClean="0">
                <a:solidFill>
                  <a:srgbClr val="FF0000"/>
                </a:solidFill>
              </a:rPr>
              <a:t> go”  does this set us up to b a victim?</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3DFF687-1ACD-4637-9009-5E68C0DEF16C}" type="slidenum">
              <a:rPr lang="en-US" smtClean="0"/>
              <a:t>3</a:t>
            </a:fld>
            <a:endParaRPr lang="en-US"/>
          </a:p>
        </p:txBody>
      </p:sp>
    </p:spTree>
    <p:extLst>
      <p:ext uri="{BB962C8B-B14F-4D97-AF65-F5344CB8AC3E}">
        <p14:creationId xmlns:p14="http://schemas.microsoft.com/office/powerpoint/2010/main" val="154224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behaviors can get in the way of</a:t>
            </a:r>
            <a:r>
              <a:rPr lang="en-US" baseline="0" dirty="0" smtClean="0"/>
              <a:t> our Joy . If we let things get out of control. These are behaviors that take us away from God away from family and relationships away from reality; Drugs ( I don.t care if they are legal or prescribed), alcohol, Fantasy ( Video games, books, computer, including </a:t>
            </a:r>
            <a:r>
              <a:rPr lang="en-US" baseline="0" dirty="0" err="1" smtClean="0"/>
              <a:t>facebook</a:t>
            </a:r>
            <a:r>
              <a:rPr lang="en-US" baseline="0" dirty="0" smtClean="0"/>
              <a:t>, random surfing, shopping) , work sports, health and the pursuit of perfection ( or even good enough self worth)</a:t>
            </a:r>
          </a:p>
          <a:p>
            <a:endParaRPr lang="en-US" baseline="0" dirty="0" smtClean="0"/>
          </a:p>
          <a:p>
            <a:endParaRPr lang="en-US" baseline="0" dirty="0" smtClean="0"/>
          </a:p>
          <a:p>
            <a:r>
              <a:rPr lang="en-US" baseline="0" dirty="0" smtClean="0"/>
              <a:t>Question: If we see ourselves with behaviors that are separating us from God and reality how do we deal with them? How do we break the pattern?</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4</a:t>
            </a:fld>
            <a:endParaRPr lang="en-US"/>
          </a:p>
        </p:txBody>
      </p:sp>
    </p:spTree>
    <p:extLst>
      <p:ext uri="{BB962C8B-B14F-4D97-AF65-F5344CB8AC3E}">
        <p14:creationId xmlns:p14="http://schemas.microsoft.com/office/powerpoint/2010/main" val="263951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finds joy in us </a:t>
            </a:r>
          </a:p>
          <a:p>
            <a:r>
              <a:rPr lang="en-US" dirty="0" err="1" smtClean="0"/>
              <a:t>Zeph</a:t>
            </a:r>
            <a:r>
              <a:rPr lang="en-US" dirty="0" smtClean="0"/>
              <a:t> 3:17</a:t>
            </a:r>
            <a:r>
              <a:rPr lang="en-US" baseline="0" dirty="0" smtClean="0"/>
              <a:t> “</a:t>
            </a:r>
            <a:r>
              <a:rPr lang="en-US" dirty="0" smtClean="0"/>
              <a:t>The </a:t>
            </a:r>
            <a:r>
              <a:rPr lang="en-US" cap="small" dirty="0" smtClean="0">
                <a:effectLst/>
              </a:rPr>
              <a:t>Lord</a:t>
            </a:r>
            <a:r>
              <a:rPr lang="en-US" dirty="0" smtClean="0"/>
              <a:t> your God in your midst,</a:t>
            </a:r>
            <a:br>
              <a:rPr lang="en-US" dirty="0" smtClean="0"/>
            </a:br>
            <a:r>
              <a:rPr lang="en-US" dirty="0" smtClean="0"/>
              <a:t>The Mighty One, will save;</a:t>
            </a:r>
            <a:br>
              <a:rPr lang="en-US" dirty="0" smtClean="0"/>
            </a:br>
            <a:r>
              <a:rPr lang="en-US" dirty="0" smtClean="0"/>
              <a:t>He will rejoice over you with gladness,</a:t>
            </a:r>
            <a:br>
              <a:rPr lang="en-US" dirty="0" smtClean="0"/>
            </a:br>
            <a:r>
              <a:rPr lang="en-US" dirty="0" smtClean="0"/>
              <a:t>He will quiet </a:t>
            </a:r>
            <a:r>
              <a:rPr lang="en-US" i="1" dirty="0" smtClean="0"/>
              <a:t>you</a:t>
            </a:r>
            <a:r>
              <a:rPr lang="en-US" dirty="0" smtClean="0"/>
              <a:t> with His love,</a:t>
            </a:r>
            <a:br>
              <a:rPr lang="en-US" dirty="0" smtClean="0"/>
            </a:br>
            <a:r>
              <a:rPr lang="en-US" dirty="0" smtClean="0"/>
              <a:t>He will rejoice over you with singing.”</a:t>
            </a:r>
          </a:p>
          <a:p>
            <a:endParaRPr lang="en-US" dirty="0" smtClean="0"/>
          </a:p>
          <a:p>
            <a:r>
              <a:rPr lang="en-US" dirty="0" smtClean="0"/>
              <a:t>God Finds Joy in us He breaks out in song</a:t>
            </a:r>
          </a:p>
          <a:p>
            <a:r>
              <a:rPr lang="en-US" b="1" dirty="0" smtClean="0"/>
              <a:t>Psalm 104:31 (NKJV)</a:t>
            </a:r>
          </a:p>
          <a:p>
            <a:r>
              <a:rPr lang="en-US" baseline="30000" dirty="0" smtClean="0"/>
              <a:t>31 </a:t>
            </a:r>
            <a:r>
              <a:rPr lang="en-US" dirty="0" smtClean="0"/>
              <a:t>May the glory of the </a:t>
            </a:r>
            <a:r>
              <a:rPr lang="en-US" cap="small" dirty="0" smtClean="0">
                <a:effectLst/>
              </a:rPr>
              <a:t>Lord</a:t>
            </a:r>
            <a:r>
              <a:rPr lang="en-US" dirty="0" smtClean="0"/>
              <a:t> endure forever;</a:t>
            </a:r>
            <a:br>
              <a:rPr lang="en-US" dirty="0" smtClean="0"/>
            </a:br>
            <a:r>
              <a:rPr lang="en-US" dirty="0" smtClean="0"/>
              <a:t>May the </a:t>
            </a:r>
            <a:r>
              <a:rPr lang="en-US" cap="small" dirty="0" smtClean="0">
                <a:effectLst/>
              </a:rPr>
              <a:t>Lord</a:t>
            </a:r>
            <a:r>
              <a:rPr lang="en-US" dirty="0" smtClean="0"/>
              <a:t> rejoice in His works.</a:t>
            </a:r>
          </a:p>
          <a:p>
            <a:endParaRPr lang="en-US" dirty="0" smtClean="0"/>
          </a:p>
          <a:p>
            <a:r>
              <a:rPr lang="en-US" b="1" dirty="0" smtClean="0"/>
              <a:t> Isaiah 65:18-19 (NKJV)</a:t>
            </a:r>
          </a:p>
          <a:p>
            <a:endParaRPr lang="en-US" b="1" dirty="0" smtClean="0"/>
          </a:p>
          <a:p>
            <a:r>
              <a:rPr lang="en-US" dirty="0" smtClean="0"/>
              <a:t>18 But be glad and rejoice forever in what I create;</a:t>
            </a:r>
          </a:p>
          <a:p>
            <a:r>
              <a:rPr lang="en-US" dirty="0" smtClean="0"/>
              <a:t>For behold, I create Jerusalem as a rejoicing,</a:t>
            </a:r>
          </a:p>
          <a:p>
            <a:r>
              <a:rPr lang="en-US" dirty="0" smtClean="0"/>
              <a:t>And her people a joy.</a:t>
            </a:r>
          </a:p>
          <a:p>
            <a:r>
              <a:rPr lang="en-US" dirty="0" smtClean="0"/>
              <a:t>19 I will rejoice in Jerusalem,</a:t>
            </a:r>
          </a:p>
          <a:p>
            <a:r>
              <a:rPr lang="en-US" dirty="0" smtClean="0"/>
              <a:t>And joy in My people;</a:t>
            </a:r>
          </a:p>
          <a:p>
            <a:r>
              <a:rPr lang="en-US" dirty="0" smtClean="0"/>
              <a:t>18 But be glad and rejoice forever in what I create;</a:t>
            </a:r>
          </a:p>
          <a:p>
            <a:r>
              <a:rPr lang="en-US" dirty="0" smtClean="0"/>
              <a:t>For behold, I create The Body as a rejoicing,</a:t>
            </a:r>
          </a:p>
          <a:p>
            <a:r>
              <a:rPr lang="en-US" dirty="0" smtClean="0"/>
              <a:t>And her people a joy.</a:t>
            </a:r>
          </a:p>
          <a:p>
            <a:r>
              <a:rPr lang="en-US" dirty="0" smtClean="0"/>
              <a:t>19 I will rejoice The Body,</a:t>
            </a:r>
          </a:p>
          <a:p>
            <a:r>
              <a:rPr lang="en-US" dirty="0" smtClean="0"/>
              <a:t>And joy in My people;</a:t>
            </a:r>
          </a:p>
          <a:p>
            <a:endParaRPr lang="en-US" dirty="0" smtClean="0"/>
          </a:p>
          <a:p>
            <a:r>
              <a:rPr lang="en-US" dirty="0" smtClean="0"/>
              <a:t>God takes great pleasure in His people If you have trusted Christ as your savior that means YOU!!!</a:t>
            </a:r>
          </a:p>
          <a:p>
            <a:r>
              <a:rPr lang="en-US" dirty="0" smtClean="0"/>
              <a:t>If you find your joy lacking look at what gives God Joy</a:t>
            </a:r>
          </a:p>
          <a:p>
            <a:r>
              <a:rPr lang="en-US" dirty="0" smtClean="0"/>
              <a:t>What song is he singing about you</a:t>
            </a:r>
          </a:p>
          <a:p>
            <a:r>
              <a:rPr lang="en-US" dirty="0" smtClean="0"/>
              <a:t>Remember “ The Joy of the</a:t>
            </a:r>
            <a:r>
              <a:rPr lang="en-US" baseline="0" dirty="0" smtClean="0"/>
              <a:t> Lord is your strength” </a:t>
            </a:r>
            <a:r>
              <a:rPr lang="en-US" baseline="0" dirty="0" err="1" smtClean="0"/>
              <a:t>Neh</a:t>
            </a:r>
            <a:r>
              <a:rPr lang="en-US" baseline="0" dirty="0" smtClean="0"/>
              <a:t> 8:10</a:t>
            </a:r>
            <a:endParaRPr lang="en-US" dirty="0" smtClean="0"/>
          </a:p>
          <a:p>
            <a:r>
              <a:rPr lang="en-US" dirty="0" smtClean="0"/>
              <a:t> </a:t>
            </a:r>
          </a:p>
          <a:p>
            <a:r>
              <a:rPr lang="en-US" dirty="0" smtClean="0"/>
              <a:t>Question: do you ever think of the fact that God finds Joy in You/ Us? What does this do with for your</a:t>
            </a:r>
            <a:r>
              <a:rPr lang="en-US" baseline="0" dirty="0" smtClean="0"/>
              <a:t> self worth?</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5</a:t>
            </a:fld>
            <a:endParaRPr lang="en-US"/>
          </a:p>
        </p:txBody>
      </p:sp>
    </p:spTree>
    <p:extLst>
      <p:ext uri="{BB962C8B-B14F-4D97-AF65-F5344CB8AC3E}">
        <p14:creationId xmlns:p14="http://schemas.microsoft.com/office/powerpoint/2010/main" val="4054829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Psalm 66:1-4</a:t>
            </a:r>
            <a:r>
              <a:rPr lang="en-US" baseline="0" dirty="0" smtClean="0"/>
              <a:t> </a:t>
            </a:r>
            <a:r>
              <a:rPr lang="en-US" dirty="0" smtClean="0"/>
              <a:t>(NKJV)</a:t>
            </a:r>
          </a:p>
          <a:p>
            <a:r>
              <a:rPr lang="en-US" dirty="0" smtClean="0"/>
              <a:t>Praise to God for His Awesome Works</a:t>
            </a:r>
          </a:p>
          <a:p>
            <a:r>
              <a:rPr lang="en-US" dirty="0" smtClean="0"/>
              <a:t>To the Chief Musician. A Song. A Psalm.</a:t>
            </a:r>
          </a:p>
          <a:p>
            <a:endParaRPr lang="en-US" dirty="0" smtClean="0"/>
          </a:p>
          <a:p>
            <a:r>
              <a:rPr lang="en-US" dirty="0" smtClean="0"/>
              <a:t>66 Make a joyful shout to God, all the earth!</a:t>
            </a:r>
          </a:p>
          <a:p>
            <a:r>
              <a:rPr lang="en-US" dirty="0" smtClean="0"/>
              <a:t>2 Sing out the honor of His name;</a:t>
            </a:r>
          </a:p>
          <a:p>
            <a:r>
              <a:rPr lang="en-US" dirty="0" smtClean="0"/>
              <a:t>Make His praise glorious.</a:t>
            </a:r>
          </a:p>
          <a:p>
            <a:r>
              <a:rPr lang="en-US" dirty="0" smtClean="0"/>
              <a:t>3 Say to God,</a:t>
            </a:r>
          </a:p>
          <a:p>
            <a:r>
              <a:rPr lang="en-US" dirty="0" smtClean="0"/>
              <a:t>“How awesome are Your works!</a:t>
            </a:r>
          </a:p>
          <a:p>
            <a:r>
              <a:rPr lang="en-US" dirty="0" smtClean="0"/>
              <a:t>Through the greatness of Your power</a:t>
            </a:r>
          </a:p>
          <a:p>
            <a:r>
              <a:rPr lang="en-US" dirty="0" smtClean="0"/>
              <a:t>Your enemies shall submit themselves to You.</a:t>
            </a:r>
          </a:p>
          <a:p>
            <a:r>
              <a:rPr lang="en-US" dirty="0" smtClean="0"/>
              <a:t>4 All the earth shall worship You</a:t>
            </a:r>
          </a:p>
          <a:p>
            <a:r>
              <a:rPr lang="en-US" dirty="0" smtClean="0"/>
              <a:t>And sing praises to You;</a:t>
            </a:r>
          </a:p>
          <a:p>
            <a:r>
              <a:rPr lang="en-US" dirty="0" smtClean="0"/>
              <a:t>They shall sing praises to Your name.” </a:t>
            </a:r>
          </a:p>
          <a:p>
            <a:endParaRPr lang="en-US" dirty="0" smtClean="0"/>
          </a:p>
          <a:p>
            <a:r>
              <a:rPr lang="en-US" dirty="0" smtClean="0"/>
              <a:t>Share with God what you find great in Him  through song, praise , testimony</a:t>
            </a:r>
          </a:p>
          <a:p>
            <a:r>
              <a:rPr lang="en-US" dirty="0" smtClean="0"/>
              <a:t>Our collective worship on Sundays needs to be a reflection of our Joy with god during the week, sharing our experience of His word. Our Prayers, our studies, our fellowships our ministries our being ministered to. We need each other to bolster our Joy </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6</a:t>
            </a:fld>
            <a:endParaRPr lang="en-US"/>
          </a:p>
        </p:txBody>
      </p:sp>
    </p:spTree>
    <p:extLst>
      <p:ext uri="{BB962C8B-B14F-4D97-AF65-F5344CB8AC3E}">
        <p14:creationId xmlns:p14="http://schemas.microsoft.com/office/powerpoint/2010/main" val="2729607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weeks should include each other</a:t>
            </a:r>
          </a:p>
          <a:p>
            <a:endParaRPr lang="en-US" baseline="0" dirty="0" smtClean="0"/>
          </a:p>
          <a:p>
            <a:r>
              <a:rPr lang="en-US" baseline="0" dirty="0" smtClean="0"/>
              <a:t>Romans 12: 5   </a:t>
            </a:r>
          </a:p>
          <a:p>
            <a:r>
              <a:rPr lang="en-US" baseline="0" dirty="0" smtClean="0"/>
              <a:t>“ Rejoice with those who rejoice”</a:t>
            </a:r>
            <a:r>
              <a:rPr lang="en-US" baseline="0" dirty="0" smtClean="0"/>
              <a:t> </a:t>
            </a:r>
          </a:p>
          <a:p>
            <a:r>
              <a:rPr lang="en-US" baseline="0" dirty="0" smtClean="0"/>
              <a:t>We need the body contact at a minimum on Sunday morning If we are not connected our Joy can </a:t>
            </a:r>
            <a:r>
              <a:rPr lang="en-US" baseline="0" smtClean="0"/>
              <a:t>leak out</a:t>
            </a:r>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7</a:t>
            </a:fld>
            <a:endParaRPr lang="en-US"/>
          </a:p>
        </p:txBody>
      </p:sp>
    </p:spTree>
    <p:extLst>
      <p:ext uri="{BB962C8B-B14F-4D97-AF65-F5344CB8AC3E}">
        <p14:creationId xmlns:p14="http://schemas.microsoft.com/office/powerpoint/2010/main" val="1075101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8</a:t>
            </a:fld>
            <a:endParaRPr lang="en-US"/>
          </a:p>
        </p:txBody>
      </p:sp>
    </p:spTree>
    <p:extLst>
      <p:ext uri="{BB962C8B-B14F-4D97-AF65-F5344CB8AC3E}">
        <p14:creationId xmlns:p14="http://schemas.microsoft.com/office/powerpoint/2010/main" val="459466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DFF687-1ACD-4637-9009-5E68C0DEF16C}" type="slidenum">
              <a:rPr lang="en-US" smtClean="0"/>
              <a:t>9</a:t>
            </a:fld>
            <a:endParaRPr lang="en-US"/>
          </a:p>
        </p:txBody>
      </p:sp>
    </p:spTree>
    <p:extLst>
      <p:ext uri="{BB962C8B-B14F-4D97-AF65-F5344CB8AC3E}">
        <p14:creationId xmlns:p14="http://schemas.microsoft.com/office/powerpoint/2010/main" val="45946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0614C-D77F-457D-B58D-7E7EEFE06BDE}"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228902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0614C-D77F-457D-B58D-7E7EEFE06BDE}"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328809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0614C-D77F-457D-B58D-7E7EEFE06BDE}"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258577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0614C-D77F-457D-B58D-7E7EEFE06BDE}"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270521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0614C-D77F-457D-B58D-7E7EEFE06BDE}"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17848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0614C-D77F-457D-B58D-7E7EEFE06BDE}"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107388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0614C-D77F-457D-B58D-7E7EEFE06BDE}" type="datetimeFigureOut">
              <a:rPr lang="en-US" smtClean="0"/>
              <a:t>8/16/2014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361514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0614C-D77F-457D-B58D-7E7EEFE06BDE}" type="datetimeFigureOut">
              <a:rPr lang="en-US" smtClean="0"/>
              <a:t>8/16/2014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132242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14C-D77F-457D-B58D-7E7EEFE06BDE}" type="datetimeFigureOut">
              <a:rPr lang="en-US" smtClean="0"/>
              <a:t>8/16/2014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262342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0614C-D77F-457D-B58D-7E7EEFE06BDE}"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164060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0614C-D77F-457D-B58D-7E7EEFE06BDE}"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6C3EC-696A-47DF-8920-23E513A74AD3}" type="slidenum">
              <a:rPr lang="en-US" smtClean="0"/>
              <a:t>‹#›</a:t>
            </a:fld>
            <a:endParaRPr lang="en-US"/>
          </a:p>
        </p:txBody>
      </p:sp>
    </p:spTree>
    <p:extLst>
      <p:ext uri="{BB962C8B-B14F-4D97-AF65-F5344CB8AC3E}">
        <p14:creationId xmlns:p14="http://schemas.microsoft.com/office/powerpoint/2010/main" val="381859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0614C-D77F-457D-B58D-7E7EEFE06BDE}" type="datetimeFigureOut">
              <a:rPr lang="en-US" smtClean="0"/>
              <a:t>8/16/2014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6C3EC-696A-47DF-8920-23E513A74AD3}" type="slidenum">
              <a:rPr lang="en-US" smtClean="0"/>
              <a:t>‹#›</a:t>
            </a:fld>
            <a:endParaRPr lang="en-US"/>
          </a:p>
        </p:txBody>
      </p:sp>
    </p:spTree>
    <p:extLst>
      <p:ext uri="{BB962C8B-B14F-4D97-AF65-F5344CB8AC3E}">
        <p14:creationId xmlns:p14="http://schemas.microsoft.com/office/powerpoint/2010/main" val="2151917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41745"/>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828800" y="914400"/>
            <a:ext cx="7273637" cy="1015663"/>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1288994"/>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09800" y="914400"/>
            <a:ext cx="6892637"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Relish Your Relationship With Christ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2430262"/>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09800" y="914400"/>
            <a:ext cx="68926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Application</a:t>
            </a:r>
          </a:p>
          <a:p>
            <a:r>
              <a:rPr lang="en-US" sz="6000" b="1" dirty="0" smtClean="0">
                <a:effectLst>
                  <a:outerShdw blurRad="38100" dist="38100" dir="2700000" algn="tl">
                    <a:srgbClr val="000000">
                      <a:alpha val="43137"/>
                    </a:srgbClr>
                  </a:outerShdw>
                </a:effectLst>
              </a:rPr>
              <a:t>Guard Against</a:t>
            </a:r>
          </a:p>
          <a:p>
            <a:r>
              <a:rPr lang="en-US" sz="6000" b="1" dirty="0" smtClean="0">
                <a:effectLst>
                  <a:outerShdw blurRad="38100" dist="38100" dir="2700000" algn="tl">
                    <a:srgbClr val="000000">
                      <a:alpha val="43137"/>
                    </a:srgbClr>
                  </a:outerShdw>
                </a:effectLst>
              </a:rPr>
              <a:t>Joy Busters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6888676"/>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905000" y="914400"/>
            <a:ext cx="71974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Application</a:t>
            </a:r>
          </a:p>
          <a:p>
            <a:r>
              <a:rPr lang="en-US" sz="6000" b="1" dirty="0" smtClean="0">
                <a:effectLst>
                  <a:outerShdw blurRad="38100" dist="38100" dir="2700000" algn="tl">
                    <a:srgbClr val="000000">
                      <a:alpha val="43137"/>
                    </a:srgbClr>
                  </a:outerShdw>
                </a:effectLst>
              </a:rPr>
              <a:t>Pick One Joy Builder to Work on This week</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1278201"/>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86001" y="914400"/>
            <a:ext cx="6324600"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Application</a:t>
            </a:r>
          </a:p>
          <a:p>
            <a:r>
              <a:rPr lang="en-US" sz="6000" b="1" dirty="0" smtClean="0">
                <a:effectLst>
                  <a:outerShdw blurRad="38100" dist="38100" dir="2700000" algn="tl">
                    <a:srgbClr val="000000">
                      <a:alpha val="43137"/>
                    </a:srgbClr>
                  </a:outerShdw>
                </a:effectLst>
              </a:rPr>
              <a:t>Read Through Philippians </a:t>
            </a:r>
          </a:p>
          <a:p>
            <a:r>
              <a:rPr lang="en-US" sz="6000" b="1" dirty="0" smtClean="0">
                <a:effectLst>
                  <a:outerShdw blurRad="38100" dist="38100" dir="2700000" algn="tl">
                    <a:srgbClr val="000000">
                      <a:alpha val="43137"/>
                    </a:srgbClr>
                  </a:outerShdw>
                </a:effectLst>
              </a:rPr>
              <a:t>This Week</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9940767"/>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905000" y="914400"/>
            <a:ext cx="7010399" cy="4893647"/>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Romans 14:17</a:t>
            </a:r>
          </a:p>
          <a:p>
            <a:r>
              <a:rPr lang="en-US" sz="6000" b="1" dirty="0" smtClean="0">
                <a:effectLst>
                  <a:outerShdw blurRad="38100" dist="38100" dir="2700000" algn="tl">
                    <a:srgbClr val="000000">
                      <a:alpha val="43137"/>
                    </a:srgbClr>
                  </a:outerShdw>
                </a:effectLst>
              </a:rPr>
              <a:t>“</a:t>
            </a:r>
            <a:r>
              <a:rPr lang="en-US" sz="4800" b="1" dirty="0" smtClean="0">
                <a:effectLst>
                  <a:outerShdw blurRad="38100" dist="38100" dir="2700000" algn="tl">
                    <a:srgbClr val="000000">
                      <a:alpha val="43137"/>
                    </a:srgbClr>
                  </a:outerShdw>
                </a:effectLst>
              </a:rPr>
              <a:t>for the kingdom of God is not eating and drinking,               but righteousness and </a:t>
            </a:r>
          </a:p>
          <a:p>
            <a:r>
              <a:rPr lang="en-US" sz="4800" b="1" dirty="0">
                <a:effectLst>
                  <a:outerShdw blurRad="38100" dist="38100" dir="2700000" algn="tl">
                    <a:srgbClr val="000000">
                      <a:alpha val="43137"/>
                    </a:srgbClr>
                  </a:outerShdw>
                </a:effectLst>
              </a:rPr>
              <a:t> </a:t>
            </a:r>
            <a:r>
              <a:rPr lang="en-US" sz="4800" b="1" dirty="0" smtClean="0">
                <a:effectLst>
                  <a:outerShdw blurRad="38100" dist="38100" dir="2700000" algn="tl">
                    <a:srgbClr val="000000">
                      <a:alpha val="43137"/>
                    </a:srgbClr>
                  </a:outerShdw>
                </a:effectLst>
              </a:rPr>
              <a:t>   peace and JOY in the</a:t>
            </a:r>
          </a:p>
          <a:p>
            <a:r>
              <a:rPr lang="en-US" sz="4800" b="1" dirty="0" smtClean="0">
                <a:effectLst>
                  <a:outerShdw blurRad="38100" dist="38100" dir="2700000" algn="tl">
                    <a:srgbClr val="000000">
                      <a:alpha val="43137"/>
                    </a:srgbClr>
                  </a:outerShdw>
                </a:effectLst>
              </a:rPr>
              <a:t>      Holy Spirit.”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306050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828800" y="914400"/>
            <a:ext cx="72736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Busters</a:t>
            </a:r>
          </a:p>
          <a:p>
            <a:r>
              <a:rPr lang="en-US" sz="6000" b="1" dirty="0" smtClean="0">
                <a:effectLst>
                  <a:outerShdw blurRad="38100" dist="38100" dir="2700000" algn="tl">
                    <a:srgbClr val="000000">
                      <a:alpha val="43137"/>
                    </a:srgbClr>
                  </a:outerShdw>
                </a:effectLst>
              </a:rPr>
              <a:t>Unachieved </a:t>
            </a:r>
          </a:p>
          <a:p>
            <a:r>
              <a:rPr lang="en-US" sz="6000" b="1" dirty="0" smtClean="0">
                <a:effectLst>
                  <a:outerShdw blurRad="38100" dist="38100" dir="2700000" algn="tl">
                    <a:srgbClr val="000000">
                      <a:alpha val="43137"/>
                    </a:srgbClr>
                  </a:outerShdw>
                </a:effectLst>
              </a:rPr>
              <a:t>Expectations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961498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828800" y="914400"/>
            <a:ext cx="72736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Busters</a:t>
            </a:r>
          </a:p>
          <a:p>
            <a:r>
              <a:rPr lang="en-US" sz="6000" b="1" dirty="0" smtClean="0">
                <a:effectLst>
                  <a:outerShdw blurRad="38100" dist="38100" dir="2700000" algn="tl">
                    <a:srgbClr val="000000">
                      <a:alpha val="43137"/>
                    </a:srgbClr>
                  </a:outerShdw>
                </a:effectLst>
              </a:rPr>
              <a:t>Unresolved </a:t>
            </a:r>
          </a:p>
          <a:p>
            <a:r>
              <a:rPr lang="en-US" sz="6000" b="1" dirty="0" smtClean="0">
                <a:effectLst>
                  <a:outerShdw blurRad="38100" dist="38100" dir="2700000" algn="tl">
                    <a:srgbClr val="000000">
                      <a:alpha val="43137"/>
                    </a:srgbClr>
                  </a:outerShdw>
                </a:effectLst>
              </a:rPr>
              <a:t>Conflicts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99395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828800" y="914400"/>
            <a:ext cx="72736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Busters</a:t>
            </a:r>
          </a:p>
          <a:p>
            <a:r>
              <a:rPr lang="en-US" sz="6000" b="1" dirty="0" smtClean="0">
                <a:effectLst>
                  <a:outerShdw blurRad="38100" dist="38100" dir="2700000" algn="tl">
                    <a:srgbClr val="000000">
                      <a:alpha val="43137"/>
                    </a:srgbClr>
                  </a:outerShdw>
                </a:effectLst>
              </a:rPr>
              <a:t>Undisciplined </a:t>
            </a:r>
          </a:p>
          <a:p>
            <a:r>
              <a:rPr lang="en-US" sz="6000" b="1" dirty="0" smtClean="0">
                <a:effectLst>
                  <a:outerShdw blurRad="38100" dist="38100" dir="2700000" algn="tl">
                    <a:srgbClr val="000000">
                      <a:alpha val="43137"/>
                    </a:srgbClr>
                  </a:outerShdw>
                </a:effectLst>
              </a:rPr>
              <a:t>Behaviors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1397736"/>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1828800" y="914400"/>
            <a:ext cx="7273637"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Recognize </a:t>
            </a:r>
          </a:p>
          <a:p>
            <a:r>
              <a:rPr lang="en-US" sz="6000" b="1" dirty="0" smtClean="0">
                <a:effectLst>
                  <a:outerShdw blurRad="38100" dist="38100" dir="2700000" algn="tl">
                    <a:srgbClr val="000000">
                      <a:alpha val="43137"/>
                    </a:srgbClr>
                  </a:outerShdw>
                </a:effectLst>
              </a:rPr>
              <a:t>God’s Joy</a:t>
            </a:r>
          </a:p>
        </p:txBody>
      </p:sp>
    </p:spTree>
    <p:extLst>
      <p:ext uri="{BB962C8B-B14F-4D97-AF65-F5344CB8AC3E}">
        <p14:creationId xmlns:p14="http://schemas.microsoft.com/office/powerpoint/2010/main" val="326672613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362200" y="914400"/>
            <a:ext cx="6740237"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Restate </a:t>
            </a:r>
          </a:p>
          <a:p>
            <a:r>
              <a:rPr lang="en-US" sz="6000" b="1" dirty="0" smtClean="0">
                <a:effectLst>
                  <a:outerShdw blurRad="38100" dist="38100" dir="2700000" algn="tl">
                    <a:srgbClr val="000000">
                      <a:alpha val="43137"/>
                    </a:srgbClr>
                  </a:outerShdw>
                </a:effectLst>
              </a:rPr>
              <a:t>God’s Attributes</a:t>
            </a:r>
          </a:p>
          <a:p>
            <a:r>
              <a:rPr lang="en-US" sz="6000" b="1" dirty="0" smtClean="0">
                <a:effectLst>
                  <a:outerShdw blurRad="38100" dist="38100" dir="2700000" algn="tl">
                    <a:srgbClr val="000000">
                      <a:alpha val="43137"/>
                    </a:srgbClr>
                  </a:outerShdw>
                </a:effectLst>
              </a:rPr>
              <a:t>In Worship</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421630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09800" y="914400"/>
            <a:ext cx="6892637"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Reaffirm Your Commitment To </a:t>
            </a:r>
          </a:p>
          <a:p>
            <a:r>
              <a:rPr lang="en-US" sz="6000" b="1" dirty="0" smtClean="0">
                <a:effectLst>
                  <a:outerShdw blurRad="38100" dist="38100" dir="2700000" algn="tl">
                    <a:srgbClr val="000000">
                      <a:alpha val="43137"/>
                    </a:srgbClr>
                  </a:outerShdw>
                </a:effectLst>
              </a:rPr>
              <a:t>The Body</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527896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09800" y="914400"/>
            <a:ext cx="6892637"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Reignite Your Passion For Evangelism</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140224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www.vistawallpapers.ro/wallpapers/cool-joy-business-desktops-1920x10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1782"/>
            <a:ext cx="9982201" cy="72597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100" y="-367145"/>
            <a:ext cx="5867400" cy="1446550"/>
          </a:xfrm>
          <a:prstGeom prst="rect">
            <a:avLst/>
          </a:prstGeom>
          <a:noFill/>
        </p:spPr>
        <p:txBody>
          <a:bodyPr wrap="square" rtlCol="0">
            <a:spAutoFit/>
          </a:bodyPr>
          <a:lstStyle/>
          <a:p>
            <a:r>
              <a:rPr lang="en-US" sz="8800" b="1" dirty="0" smtClean="0">
                <a:effectLst>
                  <a:outerShdw blurRad="38100" dist="38100" dir="2700000" algn="tl">
                    <a:srgbClr val="000000">
                      <a:alpha val="43137"/>
                    </a:srgbClr>
                  </a:outerShdw>
                </a:effectLst>
              </a:rPr>
              <a:t>Joy</a:t>
            </a:r>
            <a:endParaRPr lang="en-US" sz="8800" b="1" dirty="0">
              <a:effectLst>
                <a:outerShdw blurRad="38100" dist="38100" dir="2700000" algn="tl">
                  <a:srgbClr val="000000">
                    <a:alpha val="43137"/>
                  </a:srgbClr>
                </a:outerShdw>
              </a:effectLst>
            </a:endParaRPr>
          </a:p>
        </p:txBody>
      </p:sp>
      <p:sp>
        <p:nvSpPr>
          <p:cNvPr id="5" name="TextBox 4"/>
          <p:cNvSpPr txBox="1"/>
          <p:nvPr/>
        </p:nvSpPr>
        <p:spPr>
          <a:xfrm>
            <a:off x="2209800" y="914400"/>
            <a:ext cx="6892637" cy="378565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      </a:t>
            </a:r>
            <a:r>
              <a:rPr lang="en-US" sz="6000" b="1" u="sng" dirty="0" smtClean="0">
                <a:effectLst>
                  <a:outerShdw blurRad="38100" dist="38100" dir="2700000" algn="tl">
                    <a:srgbClr val="000000">
                      <a:alpha val="43137"/>
                    </a:srgbClr>
                  </a:outerShdw>
                </a:effectLst>
              </a:rPr>
              <a:t>Builders</a:t>
            </a:r>
          </a:p>
          <a:p>
            <a:r>
              <a:rPr lang="en-US" sz="6000" b="1" dirty="0" smtClean="0">
                <a:effectLst>
                  <a:outerShdw blurRad="38100" dist="38100" dir="2700000" algn="tl">
                    <a:srgbClr val="000000">
                      <a:alpha val="43137"/>
                    </a:srgbClr>
                  </a:outerShdw>
                </a:effectLst>
              </a:rPr>
              <a:t>Release Your Problems To The Lord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6615793"/>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913</Words>
  <Application>Microsoft Office PowerPoint</Application>
  <PresentationFormat>On-screen Show (4:3)</PresentationFormat>
  <Paragraphs>154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38</cp:revision>
  <dcterms:created xsi:type="dcterms:W3CDTF">2014-08-16T17:13:31Z</dcterms:created>
  <dcterms:modified xsi:type="dcterms:W3CDTF">2014-08-17T15:02:23Z</dcterms:modified>
</cp:coreProperties>
</file>