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2" r:id="rId2"/>
    <p:sldId id="256" r:id="rId3"/>
    <p:sldId id="258" r:id="rId4"/>
    <p:sldId id="259" r:id="rId5"/>
    <p:sldId id="261" r:id="rId6"/>
    <p:sldId id="260" r:id="rId7"/>
    <p:sldId id="257"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831" autoAdjust="0"/>
  </p:normalViewPr>
  <p:slideViewPr>
    <p:cSldViewPr>
      <p:cViewPr varScale="1">
        <p:scale>
          <a:sx n="42" d="100"/>
          <a:sy n="42" d="100"/>
        </p:scale>
        <p:origin x="-124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F4323C-4A42-44EF-AC4E-AEF7B17542E2}" type="datetimeFigureOut">
              <a:rPr lang="en-US" smtClean="0"/>
              <a:t>8/23/2015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13B87C-DCCA-4CB4-995E-B2CCD89455EC}" type="slidenum">
              <a:rPr lang="en-US" smtClean="0"/>
              <a:t>‹#›</a:t>
            </a:fld>
            <a:endParaRPr lang="en-US"/>
          </a:p>
        </p:txBody>
      </p:sp>
    </p:spTree>
    <p:extLst>
      <p:ext uri="{BB962C8B-B14F-4D97-AF65-F5344CB8AC3E}">
        <p14:creationId xmlns:p14="http://schemas.microsoft.com/office/powerpoint/2010/main" val="205410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Deacon </a:t>
            </a:r>
            <a:r>
              <a:rPr kumimoji="0" lang="el-GR" sz="3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mn-ea"/>
                <a:cs typeface="+mn-cs"/>
              </a:rPr>
              <a:t>Διακονία</a:t>
            </a:r>
            <a:r>
              <a:rPr kumimoji="0" lang="en-US" sz="32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mn-ea"/>
                <a:cs typeface="+mn-cs"/>
              </a:rPr>
              <a:t> – appears 34 times in new testament</a:t>
            </a:r>
            <a:endParaRPr lang="en-US" b="0" dirty="0" smtClean="0"/>
          </a:p>
          <a:p>
            <a:endParaRPr lang="en-US" dirty="0" smtClean="0"/>
          </a:p>
          <a:p>
            <a:r>
              <a:rPr lang="en-US" dirty="0" smtClean="0"/>
              <a:t>active service, done with a willing (voluntary) attitude. Spirit lead</a:t>
            </a:r>
          </a:p>
        </p:txBody>
      </p:sp>
      <p:sp>
        <p:nvSpPr>
          <p:cNvPr id="4" name="Slide Number Placeholder 3"/>
          <p:cNvSpPr>
            <a:spLocks noGrp="1"/>
          </p:cNvSpPr>
          <p:nvPr>
            <p:ph type="sldNum" sz="quarter" idx="10"/>
          </p:nvPr>
        </p:nvSpPr>
        <p:spPr/>
        <p:txBody>
          <a:bodyPr/>
          <a:lstStyle/>
          <a:p>
            <a:fld id="{7713B87C-DCCA-4CB4-995E-B2CCD89455EC}" type="slidenum">
              <a:rPr lang="en-US" smtClean="0"/>
              <a:t>3</a:t>
            </a:fld>
            <a:endParaRPr lang="en-US"/>
          </a:p>
        </p:txBody>
      </p:sp>
    </p:spTree>
    <p:extLst>
      <p:ext uri="{BB962C8B-B14F-4D97-AF65-F5344CB8AC3E}">
        <p14:creationId xmlns:p14="http://schemas.microsoft.com/office/powerpoint/2010/main" val="226571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Every Member Gifted</a:t>
            </a:r>
          </a:p>
          <a:p>
            <a:r>
              <a:rPr lang="en-US" dirty="0" err="1" smtClean="0"/>
              <a:t>Eph</a:t>
            </a:r>
            <a:r>
              <a:rPr lang="en-US" dirty="0" smtClean="0"/>
              <a:t> 4:7 to each one of us grace was given according to the measure of Christ’s gift. </a:t>
            </a:r>
          </a:p>
          <a:p>
            <a:endParaRPr lang="en-US" dirty="0" smtClean="0"/>
          </a:p>
          <a:p>
            <a:r>
              <a:rPr lang="en-US" dirty="0" smtClean="0"/>
              <a:t>1 Corinthians 12:4-7</a:t>
            </a:r>
          </a:p>
          <a:p>
            <a:r>
              <a:rPr lang="en-US" dirty="0" smtClean="0"/>
              <a:t>4 There are diversities of gifts, but the same Spirit. 5 There are differences of ministries, but the same Lord. 6 And there are diversities of activities, but it is the same God who works all in all. 7 But the manifestation of the Spirit is given to each one for the profit of all: </a:t>
            </a:r>
          </a:p>
          <a:p>
            <a:endParaRPr lang="en-US" dirty="0" smtClean="0"/>
          </a:p>
          <a:p>
            <a:endParaRPr lang="en-US" dirty="0" smtClean="0"/>
          </a:p>
          <a:p>
            <a:r>
              <a:rPr lang="en-US" dirty="0" smtClean="0"/>
              <a:t>2 - Ephesians 4:11-12</a:t>
            </a:r>
          </a:p>
          <a:p>
            <a:endParaRPr lang="en-US" dirty="0" smtClean="0"/>
          </a:p>
          <a:p>
            <a:r>
              <a:rPr lang="en-US" dirty="0" smtClean="0"/>
              <a:t>11 And He Himself gave some to be apostles, some prophets, some evangelists, and some pastors and teachers, 12 for the equipping of the saints for the work of ministry, for the edifying of the body of Christ, </a:t>
            </a:r>
          </a:p>
          <a:p>
            <a:r>
              <a:rPr lang="en-US" dirty="0" smtClean="0"/>
              <a:t>Some are gifted for the equipping of others for the work of ministry – in other words in the body  not only do we receive gifts , we receive training from God gifted people for</a:t>
            </a:r>
            <a:r>
              <a:rPr lang="en-US" baseline="0" dirty="0" smtClean="0"/>
              <a:t> the work of ministry</a:t>
            </a:r>
            <a:endParaRPr lang="en-US" dirty="0"/>
          </a:p>
        </p:txBody>
      </p:sp>
      <p:sp>
        <p:nvSpPr>
          <p:cNvPr id="4" name="Slide Number Placeholder 3"/>
          <p:cNvSpPr>
            <a:spLocks noGrp="1"/>
          </p:cNvSpPr>
          <p:nvPr>
            <p:ph type="sldNum" sz="quarter" idx="10"/>
          </p:nvPr>
        </p:nvSpPr>
        <p:spPr/>
        <p:txBody>
          <a:bodyPr/>
          <a:lstStyle/>
          <a:p>
            <a:fld id="{7713B87C-DCCA-4CB4-995E-B2CCD89455EC}" type="slidenum">
              <a:rPr lang="en-US" smtClean="0"/>
              <a:t>4</a:t>
            </a:fld>
            <a:endParaRPr lang="en-US"/>
          </a:p>
        </p:txBody>
      </p:sp>
    </p:spTree>
    <p:extLst>
      <p:ext uri="{BB962C8B-B14F-4D97-AF65-F5344CB8AC3E}">
        <p14:creationId xmlns:p14="http://schemas.microsoft.com/office/powerpoint/2010/main" val="2265718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2 Corinthians 5:18-19New King James Version (NKJV)</a:t>
            </a:r>
          </a:p>
          <a:p>
            <a:endParaRPr lang="en-US" dirty="0" smtClean="0"/>
          </a:p>
          <a:p>
            <a:r>
              <a:rPr lang="en-US" dirty="0" smtClean="0"/>
              <a:t>18 Now all things are of God, who has reconciled us to Himself through Jesus Christ, and has given us the ministry of reconciliation, 19 that is, that God was in Christ reconciling the world to Himself, not imputing their trespasses to them, and has committed to us the word of reconciliation.</a:t>
            </a:r>
            <a:endParaRPr lang="en-US" dirty="0"/>
          </a:p>
        </p:txBody>
      </p:sp>
      <p:sp>
        <p:nvSpPr>
          <p:cNvPr id="4" name="Slide Number Placeholder 3"/>
          <p:cNvSpPr>
            <a:spLocks noGrp="1"/>
          </p:cNvSpPr>
          <p:nvPr>
            <p:ph type="sldNum" sz="quarter" idx="10"/>
          </p:nvPr>
        </p:nvSpPr>
        <p:spPr/>
        <p:txBody>
          <a:bodyPr/>
          <a:lstStyle/>
          <a:p>
            <a:fld id="{7713B87C-DCCA-4CB4-995E-B2CCD89455EC}" type="slidenum">
              <a:rPr lang="en-US" smtClean="0"/>
              <a:t>5</a:t>
            </a:fld>
            <a:endParaRPr lang="en-US"/>
          </a:p>
        </p:txBody>
      </p:sp>
    </p:spTree>
    <p:extLst>
      <p:ext uri="{BB962C8B-B14F-4D97-AF65-F5344CB8AC3E}">
        <p14:creationId xmlns:p14="http://schemas.microsoft.com/office/powerpoint/2010/main" val="2265718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lot of times when we are our lowest what we need is to get out of ourselves and minister ,</a:t>
            </a:r>
            <a:r>
              <a:rPr lang="en-US" baseline="0" dirty="0" smtClean="0"/>
              <a:t> ( the way we are designed in Christ) and in doing we are ministered to. </a:t>
            </a:r>
            <a:r>
              <a:rPr lang="en-US" dirty="0" smtClean="0"/>
              <a:t>When we need ministry the best way to get it is to Minister</a:t>
            </a:r>
          </a:p>
          <a:p>
            <a:endParaRPr lang="en-US" dirty="0"/>
          </a:p>
        </p:txBody>
      </p:sp>
      <p:sp>
        <p:nvSpPr>
          <p:cNvPr id="4" name="Slide Number Placeholder 3"/>
          <p:cNvSpPr>
            <a:spLocks noGrp="1"/>
          </p:cNvSpPr>
          <p:nvPr>
            <p:ph type="sldNum" sz="quarter" idx="10"/>
          </p:nvPr>
        </p:nvSpPr>
        <p:spPr/>
        <p:txBody>
          <a:bodyPr/>
          <a:lstStyle/>
          <a:p>
            <a:fld id="{7713B87C-DCCA-4CB4-995E-B2CCD89455EC}" type="slidenum">
              <a:rPr lang="en-US" smtClean="0"/>
              <a:t>6</a:t>
            </a:fld>
            <a:endParaRPr lang="en-US"/>
          </a:p>
        </p:txBody>
      </p:sp>
    </p:spTree>
    <p:extLst>
      <p:ext uri="{BB962C8B-B14F-4D97-AF65-F5344CB8AC3E}">
        <p14:creationId xmlns:p14="http://schemas.microsoft.com/office/powerpoint/2010/main" val="2265718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is </a:t>
            </a:r>
            <a:r>
              <a:rPr lang="en-US" smtClean="0"/>
              <a:t>your passion Where </a:t>
            </a:r>
            <a:r>
              <a:rPr lang="en-US" dirty="0" smtClean="0"/>
              <a:t>are you gifted</a:t>
            </a:r>
          </a:p>
          <a:p>
            <a:r>
              <a:rPr lang="en-US" dirty="0" smtClean="0"/>
              <a:t>Where are you lead to serve what do you want to do to further the BOC</a:t>
            </a:r>
            <a:endParaRPr lang="en-US" dirty="0"/>
          </a:p>
        </p:txBody>
      </p:sp>
      <p:sp>
        <p:nvSpPr>
          <p:cNvPr id="4" name="Slide Number Placeholder 3"/>
          <p:cNvSpPr>
            <a:spLocks noGrp="1"/>
          </p:cNvSpPr>
          <p:nvPr>
            <p:ph type="sldNum" sz="quarter" idx="10"/>
          </p:nvPr>
        </p:nvSpPr>
        <p:spPr/>
        <p:txBody>
          <a:bodyPr/>
          <a:lstStyle/>
          <a:p>
            <a:fld id="{7713B87C-DCCA-4CB4-995E-B2CCD89455EC}" type="slidenum">
              <a:rPr lang="en-US" smtClean="0"/>
              <a:t>7</a:t>
            </a:fld>
            <a:endParaRPr lang="en-US"/>
          </a:p>
        </p:txBody>
      </p:sp>
    </p:spTree>
    <p:extLst>
      <p:ext uri="{BB962C8B-B14F-4D97-AF65-F5344CB8AC3E}">
        <p14:creationId xmlns:p14="http://schemas.microsoft.com/office/powerpoint/2010/main" val="9254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D5F7AE-DBD9-4052-B3AE-F01B8C4011B1}"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88C0B-A010-48D2-A4A6-6145FDEC73D9}" type="slidenum">
              <a:rPr lang="en-US" smtClean="0"/>
              <a:t>‹#›</a:t>
            </a:fld>
            <a:endParaRPr lang="en-US"/>
          </a:p>
        </p:txBody>
      </p:sp>
    </p:spTree>
    <p:extLst>
      <p:ext uri="{BB962C8B-B14F-4D97-AF65-F5344CB8AC3E}">
        <p14:creationId xmlns:p14="http://schemas.microsoft.com/office/powerpoint/2010/main" val="399852219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D5F7AE-DBD9-4052-B3AE-F01B8C4011B1}"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88C0B-A010-48D2-A4A6-6145FDEC73D9}" type="slidenum">
              <a:rPr lang="en-US" smtClean="0"/>
              <a:t>‹#›</a:t>
            </a:fld>
            <a:endParaRPr lang="en-US"/>
          </a:p>
        </p:txBody>
      </p:sp>
    </p:spTree>
    <p:extLst>
      <p:ext uri="{BB962C8B-B14F-4D97-AF65-F5344CB8AC3E}">
        <p14:creationId xmlns:p14="http://schemas.microsoft.com/office/powerpoint/2010/main" val="112643914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D5F7AE-DBD9-4052-B3AE-F01B8C4011B1}"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88C0B-A010-48D2-A4A6-6145FDEC73D9}" type="slidenum">
              <a:rPr lang="en-US" smtClean="0"/>
              <a:t>‹#›</a:t>
            </a:fld>
            <a:endParaRPr lang="en-US"/>
          </a:p>
        </p:txBody>
      </p:sp>
    </p:spTree>
    <p:extLst>
      <p:ext uri="{BB962C8B-B14F-4D97-AF65-F5344CB8AC3E}">
        <p14:creationId xmlns:p14="http://schemas.microsoft.com/office/powerpoint/2010/main" val="241156941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D5F7AE-DBD9-4052-B3AE-F01B8C4011B1}"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88C0B-A010-48D2-A4A6-6145FDEC73D9}" type="slidenum">
              <a:rPr lang="en-US" smtClean="0"/>
              <a:t>‹#›</a:t>
            </a:fld>
            <a:endParaRPr lang="en-US"/>
          </a:p>
        </p:txBody>
      </p:sp>
    </p:spTree>
    <p:extLst>
      <p:ext uri="{BB962C8B-B14F-4D97-AF65-F5344CB8AC3E}">
        <p14:creationId xmlns:p14="http://schemas.microsoft.com/office/powerpoint/2010/main" val="199488094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D5F7AE-DBD9-4052-B3AE-F01B8C4011B1}"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88C0B-A010-48D2-A4A6-6145FDEC73D9}" type="slidenum">
              <a:rPr lang="en-US" smtClean="0"/>
              <a:t>‹#›</a:t>
            </a:fld>
            <a:endParaRPr lang="en-US"/>
          </a:p>
        </p:txBody>
      </p:sp>
    </p:spTree>
    <p:extLst>
      <p:ext uri="{BB962C8B-B14F-4D97-AF65-F5344CB8AC3E}">
        <p14:creationId xmlns:p14="http://schemas.microsoft.com/office/powerpoint/2010/main" val="99358504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D5F7AE-DBD9-4052-B3AE-F01B8C4011B1}"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88C0B-A010-48D2-A4A6-6145FDEC73D9}" type="slidenum">
              <a:rPr lang="en-US" smtClean="0"/>
              <a:t>‹#›</a:t>
            </a:fld>
            <a:endParaRPr lang="en-US"/>
          </a:p>
        </p:txBody>
      </p:sp>
    </p:spTree>
    <p:extLst>
      <p:ext uri="{BB962C8B-B14F-4D97-AF65-F5344CB8AC3E}">
        <p14:creationId xmlns:p14="http://schemas.microsoft.com/office/powerpoint/2010/main" val="362406530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D5F7AE-DBD9-4052-B3AE-F01B8C4011B1}" type="datetimeFigureOut">
              <a:rPr lang="en-US" smtClean="0"/>
              <a:t>8/23/2015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488C0B-A010-48D2-A4A6-6145FDEC73D9}" type="slidenum">
              <a:rPr lang="en-US" smtClean="0"/>
              <a:t>‹#›</a:t>
            </a:fld>
            <a:endParaRPr lang="en-US"/>
          </a:p>
        </p:txBody>
      </p:sp>
    </p:spTree>
    <p:extLst>
      <p:ext uri="{BB962C8B-B14F-4D97-AF65-F5344CB8AC3E}">
        <p14:creationId xmlns:p14="http://schemas.microsoft.com/office/powerpoint/2010/main" val="3973654197"/>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D5F7AE-DBD9-4052-B3AE-F01B8C4011B1}" type="datetimeFigureOut">
              <a:rPr lang="en-US" smtClean="0"/>
              <a:t>8/23/2015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488C0B-A010-48D2-A4A6-6145FDEC73D9}" type="slidenum">
              <a:rPr lang="en-US" smtClean="0"/>
              <a:t>‹#›</a:t>
            </a:fld>
            <a:endParaRPr lang="en-US"/>
          </a:p>
        </p:txBody>
      </p:sp>
    </p:spTree>
    <p:extLst>
      <p:ext uri="{BB962C8B-B14F-4D97-AF65-F5344CB8AC3E}">
        <p14:creationId xmlns:p14="http://schemas.microsoft.com/office/powerpoint/2010/main" val="213174319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5F7AE-DBD9-4052-B3AE-F01B8C4011B1}" type="datetimeFigureOut">
              <a:rPr lang="en-US" smtClean="0"/>
              <a:t>8/23/2015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488C0B-A010-48D2-A4A6-6145FDEC73D9}" type="slidenum">
              <a:rPr lang="en-US" smtClean="0"/>
              <a:t>‹#›</a:t>
            </a:fld>
            <a:endParaRPr lang="en-US"/>
          </a:p>
        </p:txBody>
      </p:sp>
    </p:spTree>
    <p:extLst>
      <p:ext uri="{BB962C8B-B14F-4D97-AF65-F5344CB8AC3E}">
        <p14:creationId xmlns:p14="http://schemas.microsoft.com/office/powerpoint/2010/main" val="967962655"/>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D5F7AE-DBD9-4052-B3AE-F01B8C4011B1}"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88C0B-A010-48D2-A4A6-6145FDEC73D9}" type="slidenum">
              <a:rPr lang="en-US" smtClean="0"/>
              <a:t>‹#›</a:t>
            </a:fld>
            <a:endParaRPr lang="en-US"/>
          </a:p>
        </p:txBody>
      </p:sp>
    </p:spTree>
    <p:extLst>
      <p:ext uri="{BB962C8B-B14F-4D97-AF65-F5344CB8AC3E}">
        <p14:creationId xmlns:p14="http://schemas.microsoft.com/office/powerpoint/2010/main" val="311568091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D5F7AE-DBD9-4052-B3AE-F01B8C4011B1}"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88C0B-A010-48D2-A4A6-6145FDEC73D9}" type="slidenum">
              <a:rPr lang="en-US" smtClean="0"/>
              <a:t>‹#›</a:t>
            </a:fld>
            <a:endParaRPr lang="en-US"/>
          </a:p>
        </p:txBody>
      </p:sp>
    </p:spTree>
    <p:extLst>
      <p:ext uri="{BB962C8B-B14F-4D97-AF65-F5344CB8AC3E}">
        <p14:creationId xmlns:p14="http://schemas.microsoft.com/office/powerpoint/2010/main" val="34190406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5F7AE-DBD9-4052-B3AE-F01B8C4011B1}" type="datetimeFigureOut">
              <a:rPr lang="en-US" smtClean="0"/>
              <a:t>8/23/2015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88C0B-A010-48D2-A4A6-6145FDEC73D9}" type="slidenum">
              <a:rPr lang="en-US" smtClean="0"/>
              <a:t>‹#›</a:t>
            </a:fld>
            <a:endParaRPr lang="en-US"/>
          </a:p>
        </p:txBody>
      </p:sp>
    </p:spTree>
    <p:extLst>
      <p:ext uri="{BB962C8B-B14F-4D97-AF65-F5344CB8AC3E}">
        <p14:creationId xmlns:p14="http://schemas.microsoft.com/office/powerpoint/2010/main" val="3930640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744549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
            <a:ext cx="9144000" cy="914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992573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58" y="-304800"/>
            <a:ext cx="9246358" cy="845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66800" y="1296622"/>
            <a:ext cx="7391400" cy="923330"/>
          </a:xfrm>
          <a:prstGeom prst="rect">
            <a:avLst/>
          </a:prstGeom>
          <a:solidFill>
            <a:schemeClr val="tx1">
              <a:lumMod val="65000"/>
              <a:lumOff val="35000"/>
            </a:schemeClr>
          </a:solidFill>
        </p:spPr>
        <p:txBody>
          <a:bodyPr wrap="square" rtlCol="0">
            <a:spAutoFit/>
          </a:bodyPr>
          <a:lstStyle/>
          <a:p>
            <a:r>
              <a:rPr lang="en-US" sz="5400" b="1" dirty="0" smtClean="0">
                <a:effectLst>
                  <a:outerShdw blurRad="38100" dist="38100" dir="2700000" algn="tl">
                    <a:srgbClr val="000000">
                      <a:alpha val="43137"/>
                    </a:srgbClr>
                  </a:outerShdw>
                </a:effectLst>
              </a:rPr>
              <a:t>The Meaning Of Ministry</a:t>
            </a:r>
            <a:endParaRPr lang="en-US" sz="5400" b="1" dirty="0">
              <a:effectLst>
                <a:outerShdw blurRad="38100" dist="38100" dir="2700000" algn="tl">
                  <a:srgbClr val="000000">
                    <a:alpha val="43137"/>
                  </a:srgbClr>
                </a:outerShdw>
              </a:effectLst>
            </a:endParaRPr>
          </a:p>
        </p:txBody>
      </p:sp>
      <p:sp>
        <p:nvSpPr>
          <p:cNvPr id="5" name="TextBox 4"/>
          <p:cNvSpPr txBox="1"/>
          <p:nvPr/>
        </p:nvSpPr>
        <p:spPr>
          <a:xfrm>
            <a:off x="1676400" y="2514600"/>
            <a:ext cx="6781800" cy="1077218"/>
          </a:xfrm>
          <a:prstGeom prst="rect">
            <a:avLst/>
          </a:prstGeom>
          <a:solidFill>
            <a:schemeClr val="tx1">
              <a:lumMod val="65000"/>
              <a:lumOff val="35000"/>
            </a:schemeClr>
          </a:solidFill>
        </p:spPr>
        <p:txBody>
          <a:bodyPr wrap="square" rtlCol="0">
            <a:spAutoFit/>
          </a:bodyPr>
          <a:lstStyle/>
          <a:p>
            <a:r>
              <a:rPr lang="el-GR" sz="3200" b="1" dirty="0" smtClean="0">
                <a:effectLst>
                  <a:outerShdw blurRad="38100" dist="38100" dir="2700000" algn="tl">
                    <a:srgbClr val="000000">
                      <a:alpha val="43137"/>
                    </a:srgbClr>
                  </a:outerShdw>
                </a:effectLst>
              </a:rPr>
              <a:t>Διακονία</a:t>
            </a:r>
            <a:r>
              <a:rPr lang="en-US" sz="3200" b="1" dirty="0" smtClean="0">
                <a:effectLst>
                  <a:outerShdw blurRad="38100" dist="38100" dir="2700000" algn="tl">
                    <a:srgbClr val="000000">
                      <a:alpha val="43137"/>
                    </a:srgbClr>
                  </a:outerShdw>
                </a:effectLst>
              </a:rPr>
              <a:t> -  (</a:t>
            </a:r>
            <a:r>
              <a:rPr lang="en-US" sz="3200" b="1" dirty="0" err="1" smtClean="0">
                <a:effectLst>
                  <a:outerShdw blurRad="38100" dist="38100" dir="2700000" algn="tl">
                    <a:srgbClr val="000000">
                      <a:alpha val="43137"/>
                    </a:srgbClr>
                  </a:outerShdw>
                </a:effectLst>
              </a:rPr>
              <a:t>dee</a:t>
            </a:r>
            <a:r>
              <a:rPr lang="en-US" sz="3200" b="1" dirty="0" smtClean="0">
                <a:effectLst>
                  <a:outerShdw blurRad="38100" dist="38100" dir="2700000" algn="tl">
                    <a:srgbClr val="000000">
                      <a:alpha val="43137"/>
                    </a:srgbClr>
                  </a:outerShdw>
                </a:effectLst>
              </a:rPr>
              <a:t>-</a:t>
            </a:r>
            <a:r>
              <a:rPr lang="en-US" sz="3200" b="1" dirty="0" err="1" smtClean="0">
                <a:effectLst>
                  <a:outerShdw blurRad="38100" dist="38100" dir="2700000" algn="tl">
                    <a:srgbClr val="000000">
                      <a:alpha val="43137"/>
                    </a:srgbClr>
                  </a:outerShdw>
                </a:effectLst>
              </a:rPr>
              <a:t>ak</a:t>
            </a:r>
            <a:r>
              <a:rPr lang="en-US" sz="3200" b="1" dirty="0" smtClean="0">
                <a:effectLst>
                  <a:outerShdw blurRad="38100" dist="38100" dir="2700000" algn="tl">
                    <a:srgbClr val="000000">
                      <a:alpha val="43137"/>
                    </a:srgbClr>
                  </a:outerShdw>
                </a:effectLst>
              </a:rPr>
              <a:t>-on-</a:t>
            </a:r>
            <a:r>
              <a:rPr lang="en-US" sz="3200" b="1" dirty="0" err="1" smtClean="0">
                <a:effectLst>
                  <a:outerShdw blurRad="38100" dist="38100" dir="2700000" algn="tl">
                    <a:srgbClr val="000000">
                      <a:alpha val="43137"/>
                    </a:srgbClr>
                  </a:outerShdw>
                </a:effectLst>
              </a:rPr>
              <a:t>ee</a:t>
            </a:r>
            <a:r>
              <a:rPr lang="en-US" sz="3200" b="1" dirty="0" smtClean="0">
                <a:effectLst>
                  <a:outerShdw blurRad="38100" dist="38100" dir="2700000" algn="tl">
                    <a:srgbClr val="000000">
                      <a:alpha val="43137"/>
                    </a:srgbClr>
                  </a:outerShdw>
                </a:effectLst>
              </a:rPr>
              <a:t>'-ah)</a:t>
            </a:r>
          </a:p>
          <a:p>
            <a:r>
              <a:rPr lang="en-US" sz="3200" b="1" dirty="0" smtClean="0">
                <a:effectLst>
                  <a:outerShdw blurRad="38100" dist="38100" dir="2700000" algn="tl">
                    <a:srgbClr val="000000">
                      <a:alpha val="43137"/>
                    </a:srgbClr>
                  </a:outerShdw>
                </a:effectLst>
              </a:rPr>
              <a:t>Minister – one who serves </a:t>
            </a:r>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9778582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58" y="-304800"/>
            <a:ext cx="9246358" cy="845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66800" y="1296622"/>
            <a:ext cx="7391400" cy="923330"/>
          </a:xfrm>
          <a:prstGeom prst="rect">
            <a:avLst/>
          </a:prstGeom>
          <a:solidFill>
            <a:schemeClr val="tx1">
              <a:lumMod val="65000"/>
              <a:lumOff val="35000"/>
            </a:schemeClr>
          </a:solidFill>
        </p:spPr>
        <p:txBody>
          <a:bodyPr wrap="square" rtlCol="0">
            <a:spAutoFit/>
          </a:bodyPr>
          <a:lstStyle/>
          <a:p>
            <a:r>
              <a:rPr lang="en-US" sz="5400" b="1" dirty="0" smtClean="0">
                <a:effectLst>
                  <a:outerShdw blurRad="38100" dist="38100" dir="2700000" algn="tl">
                    <a:srgbClr val="000000">
                      <a:alpha val="43137"/>
                    </a:srgbClr>
                  </a:outerShdw>
                </a:effectLst>
              </a:rPr>
              <a:t>We Were Saved To Serve</a:t>
            </a:r>
            <a:endParaRPr lang="en-US" sz="5400" b="1" dirty="0">
              <a:effectLst>
                <a:outerShdw blurRad="38100" dist="38100" dir="2700000" algn="tl">
                  <a:srgbClr val="000000">
                    <a:alpha val="43137"/>
                  </a:srgbClr>
                </a:outerShdw>
              </a:effectLst>
            </a:endParaRPr>
          </a:p>
        </p:txBody>
      </p:sp>
      <p:sp>
        <p:nvSpPr>
          <p:cNvPr id="5" name="TextBox 4"/>
          <p:cNvSpPr txBox="1"/>
          <p:nvPr/>
        </p:nvSpPr>
        <p:spPr>
          <a:xfrm>
            <a:off x="1676400" y="2514600"/>
            <a:ext cx="5943600" cy="584775"/>
          </a:xfrm>
          <a:prstGeom prst="rect">
            <a:avLst/>
          </a:prstGeom>
          <a:solidFill>
            <a:schemeClr val="tx1">
              <a:lumMod val="65000"/>
              <a:lumOff val="35000"/>
            </a:schemeClr>
          </a:solidFill>
        </p:spPr>
        <p:txBody>
          <a:bodyPr wrap="square" rtlCol="0">
            <a:spAutoFit/>
          </a:bodyPr>
          <a:lstStyle/>
          <a:p>
            <a:r>
              <a:rPr lang="en-US" sz="3200" b="1" dirty="0" smtClean="0">
                <a:effectLst>
                  <a:outerShdw blurRad="38100" dist="38100" dir="2700000" algn="tl">
                    <a:srgbClr val="000000">
                      <a:alpha val="43137"/>
                    </a:srgbClr>
                  </a:outerShdw>
                </a:effectLst>
              </a:rPr>
              <a:t>Every Member Of The BOC Gifted </a:t>
            </a:r>
            <a:endParaRPr lang="en-US" sz="3200" b="1" dirty="0">
              <a:effectLst>
                <a:outerShdw blurRad="38100" dist="38100" dir="2700000" algn="tl">
                  <a:srgbClr val="000000">
                    <a:alpha val="43137"/>
                  </a:srgbClr>
                </a:outerShdw>
              </a:effectLst>
            </a:endParaRPr>
          </a:p>
        </p:txBody>
      </p:sp>
      <p:sp>
        <p:nvSpPr>
          <p:cNvPr id="6" name="TextBox 5"/>
          <p:cNvSpPr txBox="1"/>
          <p:nvPr/>
        </p:nvSpPr>
        <p:spPr>
          <a:xfrm>
            <a:off x="1676400" y="3657600"/>
            <a:ext cx="4114800" cy="584775"/>
          </a:xfrm>
          <a:prstGeom prst="rect">
            <a:avLst/>
          </a:prstGeom>
          <a:solidFill>
            <a:schemeClr val="tx1">
              <a:lumMod val="65000"/>
              <a:lumOff val="35000"/>
            </a:schemeClr>
          </a:solidFill>
        </p:spPr>
        <p:txBody>
          <a:bodyPr wrap="square" rtlCol="0">
            <a:spAutoFit/>
          </a:bodyPr>
          <a:lstStyle/>
          <a:p>
            <a:r>
              <a:rPr lang="en-US" sz="3200" b="1" dirty="0" smtClean="0">
                <a:effectLst>
                  <a:outerShdw blurRad="38100" dist="38100" dir="2700000" algn="tl">
                    <a:srgbClr val="000000">
                      <a:alpha val="43137"/>
                    </a:srgbClr>
                  </a:outerShdw>
                </a:effectLst>
              </a:rPr>
              <a:t>Equipped for Ministry</a:t>
            </a:r>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9353277"/>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58" y="-304800"/>
            <a:ext cx="9246358" cy="845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66800" y="1296622"/>
            <a:ext cx="7391400" cy="923330"/>
          </a:xfrm>
          <a:prstGeom prst="rect">
            <a:avLst/>
          </a:prstGeom>
          <a:solidFill>
            <a:schemeClr val="tx1">
              <a:lumMod val="65000"/>
              <a:lumOff val="35000"/>
            </a:schemeClr>
          </a:solidFill>
        </p:spPr>
        <p:txBody>
          <a:bodyPr wrap="square" rtlCol="0">
            <a:spAutoFit/>
          </a:bodyPr>
          <a:lstStyle/>
          <a:p>
            <a:r>
              <a:rPr lang="en-US" sz="5400" b="1" dirty="0" smtClean="0">
                <a:effectLst>
                  <a:outerShdw blurRad="38100" dist="38100" dir="2700000" algn="tl">
                    <a:srgbClr val="000000">
                      <a:alpha val="43137"/>
                    </a:srgbClr>
                  </a:outerShdw>
                </a:effectLst>
              </a:rPr>
              <a:t>We Were Saved To Serve</a:t>
            </a:r>
            <a:endParaRPr lang="en-US" sz="5400" b="1" dirty="0">
              <a:effectLst>
                <a:outerShdw blurRad="38100" dist="38100" dir="2700000" algn="tl">
                  <a:srgbClr val="000000">
                    <a:alpha val="43137"/>
                  </a:srgbClr>
                </a:outerShdw>
              </a:effectLst>
            </a:endParaRPr>
          </a:p>
        </p:txBody>
      </p:sp>
      <p:sp>
        <p:nvSpPr>
          <p:cNvPr id="5" name="TextBox 4"/>
          <p:cNvSpPr txBox="1"/>
          <p:nvPr/>
        </p:nvSpPr>
        <p:spPr>
          <a:xfrm>
            <a:off x="1676400" y="2514600"/>
            <a:ext cx="5943600" cy="1077218"/>
          </a:xfrm>
          <a:prstGeom prst="rect">
            <a:avLst/>
          </a:prstGeom>
          <a:solidFill>
            <a:schemeClr val="tx1">
              <a:lumMod val="65000"/>
              <a:lumOff val="35000"/>
            </a:schemeClr>
          </a:solidFill>
        </p:spPr>
        <p:txBody>
          <a:bodyPr wrap="square" rtlCol="0">
            <a:spAutoFit/>
          </a:bodyPr>
          <a:lstStyle/>
          <a:p>
            <a:r>
              <a:rPr lang="en-US" sz="3200" b="1" dirty="0" smtClean="0">
                <a:effectLst>
                  <a:outerShdw blurRad="38100" dist="38100" dir="2700000" algn="tl">
                    <a:srgbClr val="000000">
                      <a:alpha val="43137"/>
                    </a:srgbClr>
                  </a:outerShdw>
                </a:effectLst>
              </a:rPr>
              <a:t>Reconciliation of the world  is the reason for our ministry</a:t>
            </a:r>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309380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29726"/>
            <a:ext cx="9246358" cy="845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66800" y="1296622"/>
            <a:ext cx="7239000" cy="923330"/>
          </a:xfrm>
          <a:prstGeom prst="rect">
            <a:avLst/>
          </a:prstGeom>
          <a:solidFill>
            <a:schemeClr val="tx1">
              <a:lumMod val="65000"/>
              <a:lumOff val="35000"/>
            </a:schemeClr>
          </a:solidFill>
        </p:spPr>
        <p:txBody>
          <a:bodyPr wrap="square" rtlCol="0">
            <a:spAutoFit/>
          </a:bodyPr>
          <a:lstStyle/>
          <a:p>
            <a:r>
              <a:rPr lang="en-US" sz="5400" b="1" dirty="0" smtClean="0">
                <a:effectLst>
                  <a:outerShdw blurRad="38100" dist="38100" dir="2700000" algn="tl">
                    <a:srgbClr val="000000">
                      <a:alpha val="43137"/>
                    </a:srgbClr>
                  </a:outerShdw>
                </a:effectLst>
              </a:rPr>
              <a:t>The Mystery Of Ministry</a:t>
            </a:r>
            <a:endParaRPr lang="en-US" sz="5400" b="1" dirty="0">
              <a:effectLst>
                <a:outerShdw blurRad="38100" dist="38100" dir="2700000" algn="tl">
                  <a:srgbClr val="000000">
                    <a:alpha val="43137"/>
                  </a:srgbClr>
                </a:outerShdw>
              </a:effectLst>
            </a:endParaRPr>
          </a:p>
        </p:txBody>
      </p:sp>
      <p:sp>
        <p:nvSpPr>
          <p:cNvPr id="5" name="TextBox 4"/>
          <p:cNvSpPr txBox="1"/>
          <p:nvPr/>
        </p:nvSpPr>
        <p:spPr>
          <a:xfrm>
            <a:off x="1738745" y="2514599"/>
            <a:ext cx="2147455" cy="584775"/>
          </a:xfrm>
          <a:prstGeom prst="rect">
            <a:avLst/>
          </a:prstGeom>
          <a:solidFill>
            <a:schemeClr val="tx1">
              <a:lumMod val="65000"/>
              <a:lumOff val="35000"/>
            </a:schemeClr>
          </a:solidFill>
        </p:spPr>
        <p:txBody>
          <a:bodyPr wrap="square" rtlCol="0">
            <a:spAutoFit/>
          </a:bodyPr>
          <a:lstStyle/>
          <a:p>
            <a:r>
              <a:rPr lang="en-US" sz="3200" b="1" dirty="0" smtClean="0">
                <a:effectLst>
                  <a:outerShdw blurRad="38100" dist="38100" dir="2700000" algn="tl">
                    <a:srgbClr val="000000">
                      <a:alpha val="43137"/>
                    </a:srgbClr>
                  </a:outerShdw>
                </a:effectLst>
              </a:rPr>
              <a:t>Give To Get</a:t>
            </a:r>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4922369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981200"/>
            <a:ext cx="8229600" cy="4144963"/>
          </a:xfrm>
        </p:spPr>
        <p:txBody>
          <a:bodyPr/>
          <a:lstStyle/>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200400" y="838200"/>
            <a:ext cx="5181600" cy="3354765"/>
          </a:xfrm>
          <a:prstGeom prst="rect">
            <a:avLst/>
          </a:prstGeom>
          <a:noFill/>
        </p:spPr>
        <p:txBody>
          <a:bodyPr wrap="square" rtlCol="0">
            <a:spAutoFit/>
          </a:bodyPr>
          <a:lstStyle/>
          <a:p>
            <a:r>
              <a:rPr lang="en-US" sz="6600" b="1" dirty="0" smtClean="0">
                <a:effectLst>
                  <a:outerShdw blurRad="38100" dist="38100" dir="2700000" algn="tl">
                    <a:srgbClr val="000000">
                      <a:alpha val="43137"/>
                    </a:srgbClr>
                  </a:outerShdw>
                </a:effectLst>
              </a:rPr>
              <a:t>Where Is Your Passion?</a:t>
            </a:r>
          </a:p>
          <a:p>
            <a:endParaRPr lang="en-US" sz="8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06472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11280"/>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763</TotalTime>
  <Words>402</Words>
  <Application>Microsoft Office PowerPoint</Application>
  <PresentationFormat>On-screen Show (4:3)</PresentationFormat>
  <Paragraphs>37</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GBC</cp:lastModifiedBy>
  <cp:revision>22</cp:revision>
  <dcterms:created xsi:type="dcterms:W3CDTF">2015-08-23T03:08:37Z</dcterms:created>
  <dcterms:modified xsi:type="dcterms:W3CDTF">2015-08-23T17:16:10Z</dcterms:modified>
</cp:coreProperties>
</file>