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4" r:id="rId2"/>
    <p:sldId id="258" r:id="rId3"/>
    <p:sldId id="260" r:id="rId4"/>
    <p:sldId id="261" r:id="rId5"/>
    <p:sldId id="256" r:id="rId6"/>
    <p:sldId id="268" r:id="rId7"/>
    <p:sldId id="269" r:id="rId8"/>
    <p:sldId id="270" r:id="rId9"/>
    <p:sldId id="271" r:id="rId10"/>
    <p:sldId id="272" r:id="rId11"/>
    <p:sldId id="267" r:id="rId12"/>
    <p:sldId id="273" r:id="rId13"/>
    <p:sldId id="259"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43" autoAdjust="0"/>
  </p:normalViewPr>
  <p:slideViewPr>
    <p:cSldViewPr>
      <p:cViewPr>
        <p:scale>
          <a:sx n="66" d="100"/>
          <a:sy n="66" d="100"/>
        </p:scale>
        <p:origin x="-55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778C7-BAF6-4762-9126-72A6E9FBE288}" type="datetimeFigureOut">
              <a:rPr lang="en-US" smtClean="0"/>
              <a:t>9/21/2014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F37C8-55CC-4E8E-9752-E47C31E46673}" type="slidenum">
              <a:rPr lang="en-US" smtClean="0"/>
              <a:t>‹#›</a:t>
            </a:fld>
            <a:endParaRPr lang="en-US"/>
          </a:p>
        </p:txBody>
      </p:sp>
    </p:spTree>
    <p:extLst>
      <p:ext uri="{BB962C8B-B14F-4D97-AF65-F5344CB8AC3E}">
        <p14:creationId xmlns:p14="http://schemas.microsoft.com/office/powerpoint/2010/main" val="325226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USA Today survey revealed that 53% of the American people felt like their life was dull and boring. According to “Action America” we are #1 in both highest per capita income and in the number of people who are discontent with life and pessimistic about the future. </a:t>
            </a:r>
            <a:br>
              <a:rPr lang="en-US" dirty="0" smtClean="0"/>
            </a:br>
            <a:r>
              <a:rPr lang="en-US" dirty="0" smtClean="0"/>
              <a:t>But I know of one. His name is Paul and he is the author of the book our study comes</a:t>
            </a:r>
            <a:r>
              <a:rPr lang="en-US" baseline="0" dirty="0" smtClean="0"/>
              <a:t> from today</a:t>
            </a:r>
            <a:r>
              <a:rPr lang="en-US" dirty="0" smtClean="0"/>
              <a:t>. He says in vs:11 of our text: "I have learned the secret of being content in any and every situation..."</a:t>
            </a:r>
            <a:endParaRPr lang="en-US" dirty="0"/>
          </a:p>
        </p:txBody>
      </p:sp>
      <p:sp>
        <p:nvSpPr>
          <p:cNvPr id="4" name="Slide Number Placeholder 3"/>
          <p:cNvSpPr>
            <a:spLocks noGrp="1"/>
          </p:cNvSpPr>
          <p:nvPr>
            <p:ph type="sldNum" sz="quarter" idx="10"/>
          </p:nvPr>
        </p:nvSpPr>
        <p:spPr/>
        <p:txBody>
          <a:bodyPr/>
          <a:lstStyle/>
          <a:p>
            <a:fld id="{1D8F37C8-55CC-4E8E-9752-E47C31E46673}" type="slidenum">
              <a:rPr lang="en-US" smtClean="0"/>
              <a:t>2</a:t>
            </a:fld>
            <a:endParaRPr lang="en-US"/>
          </a:p>
        </p:txBody>
      </p:sp>
    </p:spTree>
    <p:extLst>
      <p:ext uri="{BB962C8B-B14F-4D97-AF65-F5344CB8AC3E}">
        <p14:creationId xmlns:p14="http://schemas.microsoft.com/office/powerpoint/2010/main" val="329921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incredible thing about that is that Paul’s circumstances were horrible. He was in prison, he was going blind, his health was deteriorating, many of his friends had deserted him and yet he says, "I’m content." How could he say that? What’s his secret? Well, let’s begin by defining contentment from Paul. His perspective would say that: Contentment is: maintaining your spiritual identity independent of circumstances. In other words, contentment does not depend of what is happening in your life at the moment. It is not dependent have or don’t have . Paul says? "..content in any and every situation." </a:t>
            </a:r>
          </a:p>
          <a:p>
            <a:endParaRPr lang="en-US" dirty="0"/>
          </a:p>
        </p:txBody>
      </p:sp>
      <p:sp>
        <p:nvSpPr>
          <p:cNvPr id="4" name="Slide Number Placeholder 3"/>
          <p:cNvSpPr>
            <a:spLocks noGrp="1"/>
          </p:cNvSpPr>
          <p:nvPr>
            <p:ph type="sldNum" sz="quarter" idx="10"/>
          </p:nvPr>
        </p:nvSpPr>
        <p:spPr/>
        <p:txBody>
          <a:bodyPr/>
          <a:lstStyle/>
          <a:p>
            <a:fld id="{1D8F37C8-55CC-4E8E-9752-E47C31E46673}" type="slidenum">
              <a:rPr lang="en-US" smtClean="0"/>
              <a:t>3</a:t>
            </a:fld>
            <a:endParaRPr lang="en-US"/>
          </a:p>
        </p:txBody>
      </p:sp>
    </p:spTree>
    <p:extLst>
      <p:ext uri="{BB962C8B-B14F-4D97-AF65-F5344CB8AC3E}">
        <p14:creationId xmlns:p14="http://schemas.microsoft.com/office/powerpoint/2010/main" val="14140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if I had a bigger/ fancier; house,</a:t>
            </a:r>
            <a:r>
              <a:rPr lang="en-US" baseline="0" dirty="0" smtClean="0"/>
              <a:t> car, phone, clothes then I will have arrived anything </a:t>
            </a:r>
          </a:p>
          <a:p>
            <a:r>
              <a:rPr lang="en-US" baseline="0" dirty="0" smtClean="0"/>
              <a:t>Advertisers thrive because we tend to think this way Pepsi or Coke when the truth is both are cans of chemical sugar water</a:t>
            </a:r>
          </a:p>
          <a:p>
            <a:r>
              <a:rPr lang="en-US" baseline="0" dirty="0" smtClean="0"/>
              <a:t>Why do we eat the cereal we eat</a:t>
            </a:r>
          </a:p>
          <a:p>
            <a:r>
              <a:rPr lang="en-US" baseline="0" dirty="0" smtClean="0"/>
              <a:t>The advertisers what us to be dis content “ you deserve this product” </a:t>
            </a:r>
            <a:r>
              <a:rPr lang="en-US" baseline="0" dirty="0" err="1" smtClean="0"/>
              <a:t>intitlement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D8F37C8-55CC-4E8E-9752-E47C31E46673}" type="slidenum">
              <a:rPr lang="en-US" smtClean="0"/>
              <a:t>5</a:t>
            </a:fld>
            <a:endParaRPr lang="en-US"/>
          </a:p>
        </p:txBody>
      </p:sp>
    </p:spTree>
    <p:extLst>
      <p:ext uri="{BB962C8B-B14F-4D97-AF65-F5344CB8AC3E}">
        <p14:creationId xmlns:p14="http://schemas.microsoft.com/office/powerpoint/2010/main" val="245196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I would be happy if…” </a:t>
            </a:r>
            <a:endParaRPr lang="en-US" dirty="0"/>
          </a:p>
        </p:txBody>
      </p:sp>
      <p:sp>
        <p:nvSpPr>
          <p:cNvPr id="4" name="Slide Number Placeholder 3"/>
          <p:cNvSpPr>
            <a:spLocks noGrp="1"/>
          </p:cNvSpPr>
          <p:nvPr>
            <p:ph type="sldNum" sz="quarter" idx="10"/>
          </p:nvPr>
        </p:nvSpPr>
        <p:spPr/>
        <p:txBody>
          <a:bodyPr/>
          <a:lstStyle/>
          <a:p>
            <a:fld id="{1D8F37C8-55CC-4E8E-9752-E47C31E46673}" type="slidenum">
              <a:rPr lang="en-US" smtClean="0"/>
              <a:t>6</a:t>
            </a:fld>
            <a:endParaRPr lang="en-US"/>
          </a:p>
        </p:txBody>
      </p:sp>
    </p:spTree>
    <p:extLst>
      <p:ext uri="{BB962C8B-B14F-4D97-AF65-F5344CB8AC3E}">
        <p14:creationId xmlns:p14="http://schemas.microsoft.com/office/powerpoint/2010/main" val="422385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tend to focus on what we don’t have rather then what we have</a:t>
            </a:r>
            <a:endParaRPr lang="en-US" dirty="0"/>
          </a:p>
        </p:txBody>
      </p:sp>
      <p:sp>
        <p:nvSpPr>
          <p:cNvPr id="4" name="Slide Number Placeholder 3"/>
          <p:cNvSpPr>
            <a:spLocks noGrp="1"/>
          </p:cNvSpPr>
          <p:nvPr>
            <p:ph type="sldNum" sz="quarter" idx="10"/>
          </p:nvPr>
        </p:nvSpPr>
        <p:spPr/>
        <p:txBody>
          <a:bodyPr/>
          <a:lstStyle/>
          <a:p>
            <a:fld id="{1D8F37C8-55CC-4E8E-9752-E47C31E46673}" type="slidenum">
              <a:rPr lang="en-US" smtClean="0"/>
              <a:t>7</a:t>
            </a:fld>
            <a:endParaRPr lang="en-US"/>
          </a:p>
        </p:txBody>
      </p:sp>
    </p:spTree>
    <p:extLst>
      <p:ext uri="{BB962C8B-B14F-4D97-AF65-F5344CB8AC3E}">
        <p14:creationId xmlns:p14="http://schemas.microsoft.com/office/powerpoint/2010/main" val="360726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matter more then</a:t>
            </a:r>
            <a:r>
              <a:rPr lang="en-US" baseline="0" dirty="0" smtClean="0"/>
              <a:t> things</a:t>
            </a:r>
          </a:p>
          <a:p>
            <a:r>
              <a:rPr lang="en-US" baseline="0" dirty="0" smtClean="0"/>
              <a:t>Anything you get at the cost of your relationships aren’t worth having </a:t>
            </a:r>
            <a:endParaRPr lang="en-US" dirty="0"/>
          </a:p>
        </p:txBody>
      </p:sp>
      <p:sp>
        <p:nvSpPr>
          <p:cNvPr id="4" name="Slide Number Placeholder 3"/>
          <p:cNvSpPr>
            <a:spLocks noGrp="1"/>
          </p:cNvSpPr>
          <p:nvPr>
            <p:ph type="sldNum" sz="quarter" idx="10"/>
          </p:nvPr>
        </p:nvSpPr>
        <p:spPr/>
        <p:txBody>
          <a:bodyPr/>
          <a:lstStyle/>
          <a:p>
            <a:fld id="{1D8F37C8-55CC-4E8E-9752-E47C31E46673}" type="slidenum">
              <a:rPr lang="en-US" smtClean="0"/>
              <a:t>9</a:t>
            </a:fld>
            <a:endParaRPr lang="en-US"/>
          </a:p>
        </p:txBody>
      </p:sp>
    </p:spTree>
    <p:extLst>
      <p:ext uri="{BB962C8B-B14F-4D97-AF65-F5344CB8AC3E}">
        <p14:creationId xmlns:p14="http://schemas.microsoft.com/office/powerpoint/2010/main" val="216486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Spirit matters more then Flesh</a:t>
            </a:r>
          </a:p>
          <a:p>
            <a:r>
              <a:rPr lang="en-US" b="1" dirty="0" smtClean="0"/>
              <a:t>2 Corinthians 4:16-18 Seeing the Invisible</a:t>
            </a:r>
          </a:p>
          <a:p>
            <a:r>
              <a:rPr lang="en-US" baseline="30000" dirty="0" smtClean="0"/>
              <a:t>16 </a:t>
            </a:r>
            <a:r>
              <a:rPr lang="en-US" dirty="0" smtClean="0"/>
              <a:t>Therefore we do not lose heart. Even though our outward </a:t>
            </a:r>
            <a:r>
              <a:rPr lang="en-US" i="1" dirty="0" smtClean="0"/>
              <a:t>man</a:t>
            </a:r>
            <a:r>
              <a:rPr lang="en-US" dirty="0" smtClean="0"/>
              <a:t> is perishing, yet the inward man is being renewed day by day. </a:t>
            </a:r>
            <a:r>
              <a:rPr lang="en-US" baseline="30000" dirty="0" smtClean="0"/>
              <a:t>17 </a:t>
            </a:r>
            <a:r>
              <a:rPr lang="en-US" dirty="0" smtClean="0"/>
              <a:t>For our light affliction, which is but for a moment, is working for us a far more exceeding </a:t>
            </a:r>
            <a:r>
              <a:rPr lang="en-US" i="1" dirty="0" smtClean="0"/>
              <a:t>and</a:t>
            </a:r>
            <a:r>
              <a:rPr lang="en-US" dirty="0" smtClean="0"/>
              <a:t> eternal weight of glory, </a:t>
            </a:r>
            <a:r>
              <a:rPr lang="en-US" baseline="30000" dirty="0" smtClean="0"/>
              <a:t>18 </a:t>
            </a:r>
            <a:r>
              <a:rPr lang="en-US" dirty="0" smtClean="0"/>
              <a:t>while we do not look at the things which are seen, but at the things which are not seen. For the things which are seen </a:t>
            </a:r>
            <a:r>
              <a:rPr lang="en-US" i="1" dirty="0" smtClean="0"/>
              <a:t>are</a:t>
            </a:r>
            <a:r>
              <a:rPr lang="en-US" dirty="0" smtClean="0"/>
              <a:t> temporary, but the things which </a:t>
            </a:r>
            <a:r>
              <a:rPr lang="en-US" i="1" dirty="0" smtClean="0"/>
              <a:t>are</a:t>
            </a:r>
            <a:r>
              <a:rPr lang="en-US" dirty="0" smtClean="0"/>
              <a:t> not seen are eternal.</a:t>
            </a:r>
          </a:p>
          <a:p>
            <a:endParaRPr lang="en-US" dirty="0"/>
          </a:p>
        </p:txBody>
      </p:sp>
      <p:sp>
        <p:nvSpPr>
          <p:cNvPr id="4" name="Slide Number Placeholder 3"/>
          <p:cNvSpPr>
            <a:spLocks noGrp="1"/>
          </p:cNvSpPr>
          <p:nvPr>
            <p:ph type="sldNum" sz="quarter" idx="10"/>
          </p:nvPr>
        </p:nvSpPr>
        <p:spPr/>
        <p:txBody>
          <a:bodyPr/>
          <a:lstStyle/>
          <a:p>
            <a:fld id="{1D8F37C8-55CC-4E8E-9752-E47C31E46673}" type="slidenum">
              <a:rPr lang="en-US" smtClean="0"/>
              <a:t>10</a:t>
            </a:fld>
            <a:endParaRPr lang="en-US"/>
          </a:p>
        </p:txBody>
      </p:sp>
    </p:spTree>
    <p:extLst>
      <p:ext uri="{BB962C8B-B14F-4D97-AF65-F5344CB8AC3E}">
        <p14:creationId xmlns:p14="http://schemas.microsoft.com/office/powerpoint/2010/main" val="216486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Arial"/>
              </a:rPr>
              <a:t>Haddon Robinson tells the story of young Chinese boy who wanted to learn all about jade. He went to an old teacher who specialized in the beautiful gem and asked him to teach him. The old man agreed. In lesson 1 the old man placed a piece of the precious stone into the young man’s hand and told him to hold it tight. Then the old teacher began to talk of philosophy, men, women, the sun and almost everything under it. After an hour, the teacher took the stone from the boy and sent him home, telling him to return the next day. The boy was confused but thought surely the next day would be different. But the procedure was repeated the next day and then for several weeks, each time with a different piece of jade. He wanted to be polite to his venerable teacher but finally after weeks of this he was going to quit. He came into the lesson, sat down and the old man put a strange stone into his hand and instinctively the boy said, "Hey, that’s not jade!" To which the teacher replied.. "Now, you are ready to work with the precious stone, for now, you recognize the genuine." Do you? Or are you trying to base your contentment on all the counterfeit things this world offers? If you want to live a satisfied life than you must recognize the genuine... the cornerstone.. Jesus Christ. "I have learned the secret of being content in any and every situation.. For .. I can do all things through Christ who gives me strength." </a:t>
            </a:r>
            <a:endParaRPr lang="en-US" dirty="0"/>
          </a:p>
        </p:txBody>
      </p:sp>
      <p:sp>
        <p:nvSpPr>
          <p:cNvPr id="4" name="Slide Number Placeholder 3"/>
          <p:cNvSpPr>
            <a:spLocks noGrp="1"/>
          </p:cNvSpPr>
          <p:nvPr>
            <p:ph type="sldNum" sz="quarter" idx="10"/>
          </p:nvPr>
        </p:nvSpPr>
        <p:spPr/>
        <p:txBody>
          <a:bodyPr/>
          <a:lstStyle/>
          <a:p>
            <a:fld id="{1D8F37C8-55CC-4E8E-9752-E47C31E46673}" type="slidenum">
              <a:rPr lang="en-US" smtClean="0"/>
              <a:t>13</a:t>
            </a:fld>
            <a:endParaRPr lang="en-US"/>
          </a:p>
        </p:txBody>
      </p:sp>
    </p:spTree>
    <p:extLst>
      <p:ext uri="{BB962C8B-B14F-4D97-AF65-F5344CB8AC3E}">
        <p14:creationId xmlns:p14="http://schemas.microsoft.com/office/powerpoint/2010/main" val="1810117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ED69CB-A7D5-45CB-913E-C01C68279CFA}"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393557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D69CB-A7D5-45CB-913E-C01C68279CFA}"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269549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D69CB-A7D5-45CB-913E-C01C68279CFA}"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279649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D69CB-A7D5-45CB-913E-C01C68279CFA}"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349079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D69CB-A7D5-45CB-913E-C01C68279CFA}" type="datetimeFigureOut">
              <a:rPr lang="en-US" smtClean="0"/>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66079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ED69CB-A7D5-45CB-913E-C01C68279CFA}" type="datetimeFigureOut">
              <a:rPr lang="en-US" smtClean="0"/>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311410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ED69CB-A7D5-45CB-913E-C01C68279CFA}" type="datetimeFigureOut">
              <a:rPr lang="en-US" smtClean="0"/>
              <a:t>9/21/2014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189836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ED69CB-A7D5-45CB-913E-C01C68279CFA}" type="datetimeFigureOut">
              <a:rPr lang="en-US" smtClean="0"/>
              <a:t>9/21/2014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395145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D69CB-A7D5-45CB-913E-C01C68279CFA}" type="datetimeFigureOut">
              <a:rPr lang="en-US" smtClean="0"/>
              <a:t>9/21/2014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350649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D69CB-A7D5-45CB-913E-C01C68279CFA}" type="datetimeFigureOut">
              <a:rPr lang="en-US" smtClean="0"/>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294357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D69CB-A7D5-45CB-913E-C01C68279CFA}" type="datetimeFigureOut">
              <a:rPr lang="en-US" smtClean="0"/>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A2779-E998-477B-A3AD-C37444535F13}" type="slidenum">
              <a:rPr lang="en-US" smtClean="0"/>
              <a:t>‹#›</a:t>
            </a:fld>
            <a:endParaRPr lang="en-US"/>
          </a:p>
        </p:txBody>
      </p:sp>
    </p:spTree>
    <p:extLst>
      <p:ext uri="{BB962C8B-B14F-4D97-AF65-F5344CB8AC3E}">
        <p14:creationId xmlns:p14="http://schemas.microsoft.com/office/powerpoint/2010/main" val="311926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D69CB-A7D5-45CB-913E-C01C68279CFA}" type="datetimeFigureOut">
              <a:rPr lang="en-US" smtClean="0"/>
              <a:t>9/21/2014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A2779-E998-477B-A3AD-C37444535F13}" type="slidenum">
              <a:rPr lang="en-US" smtClean="0"/>
              <a:t>‹#›</a:t>
            </a:fld>
            <a:endParaRPr lang="en-US"/>
          </a:p>
        </p:txBody>
      </p:sp>
    </p:spTree>
    <p:extLst>
      <p:ext uri="{BB962C8B-B14F-4D97-AF65-F5344CB8AC3E}">
        <p14:creationId xmlns:p14="http://schemas.microsoft.com/office/powerpoint/2010/main" val="285041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878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9919"/>
            <a:ext cx="10238509" cy="854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28892"/>
            <a:ext cx="8991600" cy="1015663"/>
          </a:xfrm>
          <a:prstGeom prst="rect">
            <a:avLst/>
          </a:prstGeom>
          <a:noFill/>
        </p:spPr>
        <p:txBody>
          <a:bodyPr wrap="square" rtlCol="0">
            <a:spAutoFit/>
          </a:bodyPr>
          <a:lstStyle/>
          <a:p>
            <a:r>
              <a:rPr lang="en-US" sz="6000" b="1" dirty="0" smtClean="0">
                <a:effectLst>
                  <a:outerShdw blurRad="38100" dist="38100" dir="2700000" algn="tl">
                    <a:srgbClr val="000000">
                      <a:alpha val="43137"/>
                    </a:srgbClr>
                  </a:outerShdw>
                </a:effectLst>
                <a:latin typeface="DFKai-SB" panose="03000509000000000000" pitchFamily="65" charset="-120"/>
                <a:ea typeface="DFKai-SB" panose="03000509000000000000" pitchFamily="65" charset="-120"/>
                <a:cs typeface="EucrosiaUPC" panose="02020603050405020304" pitchFamily="18" charset="-34"/>
              </a:rPr>
              <a:t>Contentment</a:t>
            </a:r>
            <a:r>
              <a:rPr lang="en-US" sz="6000" b="1" dirty="0" smtClean="0">
                <a:effectLst>
                  <a:outerShdw blurRad="38100" dist="38100" dir="2700000" algn="tl">
                    <a:srgbClr val="000000">
                      <a:alpha val="43137"/>
                    </a:srgbClr>
                  </a:outerShdw>
                </a:effectLst>
              </a:rPr>
              <a:t> Anchors</a:t>
            </a:r>
            <a:endParaRPr lang="en-US" sz="6000" b="1" dirty="0">
              <a:effectLst>
                <a:outerShdw blurRad="38100" dist="38100" dir="2700000" algn="tl">
                  <a:srgbClr val="000000">
                    <a:alpha val="43137"/>
                  </a:srgbClr>
                </a:outerShdw>
              </a:effectLst>
            </a:endParaRPr>
          </a:p>
        </p:txBody>
      </p:sp>
      <p:sp>
        <p:nvSpPr>
          <p:cNvPr id="5" name="TextBox 4"/>
          <p:cNvSpPr txBox="1"/>
          <p:nvPr/>
        </p:nvSpPr>
        <p:spPr>
          <a:xfrm>
            <a:off x="35767" y="1144555"/>
            <a:ext cx="9296400"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-Spirit Matters more then Flesh</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843591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58057"/>
            <a:ext cx="9165617"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457200"/>
            <a:ext cx="7620000" cy="3539430"/>
          </a:xfrm>
          <a:prstGeom prst="rect">
            <a:avLst/>
          </a:prstGeom>
          <a:noFill/>
        </p:spPr>
        <p:txBody>
          <a:bodyPr wrap="square" rtlCol="0">
            <a:spAutoFit/>
          </a:bodyPr>
          <a:lstStyle/>
          <a:p>
            <a:r>
              <a:rPr lang="en-US" sz="3200" b="1" u="sng" dirty="0" smtClean="0">
                <a:solidFill>
                  <a:schemeClr val="bg1"/>
                </a:solidFill>
                <a:effectLst>
                  <a:outerShdw blurRad="38100" dist="38100" dir="2700000" algn="tl">
                    <a:srgbClr val="000000">
                      <a:alpha val="43137"/>
                    </a:srgbClr>
                  </a:outerShdw>
                </a:effectLst>
              </a:rPr>
              <a:t>Practical Applications</a:t>
            </a:r>
          </a:p>
          <a:p>
            <a:r>
              <a:rPr lang="en-US" sz="3200" b="1" dirty="0">
                <a:solidFill>
                  <a:schemeClr val="bg1"/>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Write down 3 great things about today</a:t>
            </a:r>
          </a:p>
          <a:p>
            <a:pPr marL="457200" indent="-457200">
              <a:buFontTx/>
              <a:buChar char="-"/>
            </a:pPr>
            <a:r>
              <a:rPr lang="en-US" sz="3200" b="1" dirty="0" smtClean="0">
                <a:solidFill>
                  <a:schemeClr val="bg1"/>
                </a:solidFill>
                <a:effectLst>
                  <a:outerShdw blurRad="38100" dist="38100" dir="2700000" algn="tl">
                    <a:srgbClr val="000000">
                      <a:alpha val="43137"/>
                    </a:srgbClr>
                  </a:outerShdw>
                </a:effectLst>
              </a:rPr>
              <a:t>When people  drive you crazy say “I Love You” in your head</a:t>
            </a:r>
          </a:p>
          <a:p>
            <a:pPr marL="457200" indent="-457200">
              <a:buFontTx/>
              <a:buChar char="-"/>
            </a:pPr>
            <a:r>
              <a:rPr lang="en-US" sz="3200" b="1" dirty="0" smtClean="0">
                <a:solidFill>
                  <a:schemeClr val="bg1"/>
                </a:solidFill>
                <a:effectLst>
                  <a:outerShdw blurRad="38100" dist="38100" dir="2700000" algn="tl">
                    <a:srgbClr val="000000">
                      <a:alpha val="43137"/>
                    </a:srgbClr>
                  </a:outerShdw>
                </a:effectLst>
              </a:rPr>
              <a:t>Smile</a:t>
            </a:r>
          </a:p>
          <a:p>
            <a:pPr marL="457200" indent="-457200">
              <a:buFontTx/>
              <a:buChar char="-"/>
            </a:pPr>
            <a:r>
              <a:rPr lang="en-US" sz="3200" b="1" dirty="0" smtClean="0">
                <a:solidFill>
                  <a:schemeClr val="bg1"/>
                </a:solidFill>
                <a:effectLst>
                  <a:outerShdw blurRad="38100" dist="38100" dir="2700000" algn="tl">
                    <a:srgbClr val="000000">
                      <a:alpha val="43137"/>
                    </a:srgbClr>
                  </a:outerShdw>
                </a:effectLst>
              </a:rPr>
              <a:t>Do something nice for someone</a:t>
            </a:r>
          </a:p>
          <a:p>
            <a:pPr marL="457200" indent="-457200">
              <a:buFontTx/>
              <a:buChar char="-"/>
            </a:pP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0432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58057"/>
            <a:ext cx="9165617"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457200"/>
            <a:ext cx="7620000" cy="4031873"/>
          </a:xfrm>
          <a:prstGeom prst="rect">
            <a:avLst/>
          </a:prstGeom>
          <a:noFill/>
        </p:spPr>
        <p:txBody>
          <a:bodyPr wrap="square" rtlCol="0">
            <a:spAutoFit/>
          </a:bodyPr>
          <a:lstStyle/>
          <a:p>
            <a:r>
              <a:rPr lang="en-US" sz="3200" b="1" u="sng" dirty="0" smtClean="0">
                <a:solidFill>
                  <a:schemeClr val="bg1"/>
                </a:solidFill>
                <a:effectLst>
                  <a:outerShdw blurRad="38100" dist="38100" dir="2700000" algn="tl">
                    <a:srgbClr val="000000">
                      <a:alpha val="43137"/>
                    </a:srgbClr>
                  </a:outerShdw>
                </a:effectLst>
              </a:rPr>
              <a:t>Practical Applications</a:t>
            </a:r>
          </a:p>
          <a:p>
            <a:pPr marL="457200" indent="-457200">
              <a:buFontTx/>
              <a:buChar char="-"/>
            </a:pPr>
            <a:r>
              <a:rPr lang="en-US" sz="3200" b="1" dirty="0" smtClean="0">
                <a:solidFill>
                  <a:schemeClr val="bg1"/>
                </a:solidFill>
                <a:effectLst>
                  <a:outerShdw blurRad="38100" dist="38100" dir="2700000" algn="tl">
                    <a:srgbClr val="000000">
                      <a:alpha val="43137"/>
                    </a:srgbClr>
                  </a:outerShdw>
                </a:effectLst>
              </a:rPr>
              <a:t>Master your emotions</a:t>
            </a:r>
          </a:p>
          <a:p>
            <a:pPr marL="914400" lvl="1" indent="-457200">
              <a:buFontTx/>
              <a:buChar char="-"/>
            </a:pPr>
            <a:r>
              <a:rPr lang="en-US" sz="3200" b="1" dirty="0" smtClean="0">
                <a:solidFill>
                  <a:schemeClr val="bg1"/>
                </a:solidFill>
                <a:effectLst>
                  <a:outerShdw blurRad="38100" dist="38100" dir="2700000" algn="tl">
                    <a:srgbClr val="000000">
                      <a:alpha val="43137"/>
                    </a:srgbClr>
                  </a:outerShdw>
                </a:effectLst>
              </a:rPr>
              <a:t>Take deep breathes</a:t>
            </a:r>
          </a:p>
          <a:p>
            <a:pPr marL="914400" lvl="1" indent="-457200">
              <a:buFontTx/>
              <a:buChar char="-"/>
            </a:pPr>
            <a:r>
              <a:rPr lang="en-US" sz="3200" b="1" dirty="0" smtClean="0">
                <a:solidFill>
                  <a:schemeClr val="bg1"/>
                </a:solidFill>
                <a:effectLst>
                  <a:outerShdw blurRad="38100" dist="38100" dir="2700000" algn="tl">
                    <a:srgbClr val="000000">
                      <a:alpha val="43137"/>
                    </a:srgbClr>
                  </a:outerShdw>
                </a:effectLst>
              </a:rPr>
              <a:t>Walk away</a:t>
            </a:r>
          </a:p>
          <a:p>
            <a:pPr marL="914400" lvl="1" indent="-457200">
              <a:buFontTx/>
              <a:buChar char="-"/>
            </a:pPr>
            <a:r>
              <a:rPr lang="en-US" sz="3200" b="1" dirty="0" smtClean="0">
                <a:solidFill>
                  <a:schemeClr val="bg1"/>
                </a:solidFill>
                <a:effectLst>
                  <a:outerShdw blurRad="38100" dist="38100" dir="2700000" algn="tl">
                    <a:srgbClr val="000000">
                      <a:alpha val="43137"/>
                    </a:srgbClr>
                  </a:outerShdw>
                </a:effectLst>
              </a:rPr>
              <a:t>Wait 10 </a:t>
            </a:r>
            <a:r>
              <a:rPr lang="en-US" sz="3200" b="1" dirty="0" err="1" smtClean="0">
                <a:solidFill>
                  <a:schemeClr val="bg1"/>
                </a:solidFill>
                <a:effectLst>
                  <a:outerShdw blurRad="38100" dist="38100" dir="2700000" algn="tl">
                    <a:srgbClr val="000000">
                      <a:alpha val="43137"/>
                    </a:srgbClr>
                  </a:outerShdw>
                </a:effectLst>
              </a:rPr>
              <a:t>secs</a:t>
            </a:r>
            <a:r>
              <a:rPr lang="en-US" sz="3200" b="1" dirty="0" smtClean="0">
                <a:solidFill>
                  <a:schemeClr val="bg1"/>
                </a:solidFill>
                <a:effectLst>
                  <a:outerShdw blurRad="38100" dist="38100" dir="2700000" algn="tl">
                    <a:srgbClr val="000000">
                      <a:alpha val="43137"/>
                    </a:srgbClr>
                  </a:outerShdw>
                </a:effectLst>
              </a:rPr>
              <a:t>. before speaking</a:t>
            </a:r>
          </a:p>
          <a:p>
            <a:pPr marL="457200" indent="-457200">
              <a:buFontTx/>
              <a:buChar char="-"/>
            </a:pPr>
            <a:r>
              <a:rPr lang="en-US" sz="3200" b="1" dirty="0" smtClean="0">
                <a:solidFill>
                  <a:schemeClr val="bg1"/>
                </a:solidFill>
                <a:effectLst>
                  <a:outerShdw blurRad="38100" dist="38100" dir="2700000" algn="tl">
                    <a:srgbClr val="000000">
                      <a:alpha val="43137"/>
                    </a:srgbClr>
                  </a:outerShdw>
                </a:effectLst>
              </a:rPr>
              <a:t>Tell someone what you appreciate about them</a:t>
            </a:r>
          </a:p>
          <a:p>
            <a:pPr marL="457200" indent="-457200">
              <a:buFontTx/>
              <a:buChar char="-"/>
            </a:pPr>
            <a:r>
              <a:rPr lang="en-US" sz="3200" b="1" dirty="0" smtClean="0">
                <a:solidFill>
                  <a:schemeClr val="bg1"/>
                </a:solidFill>
                <a:effectLst>
                  <a:outerShdw blurRad="38100" dist="38100" dir="2700000" algn="tl">
                    <a:srgbClr val="000000">
                      <a:alpha val="43137"/>
                    </a:srgbClr>
                  </a:outerShdw>
                </a:effectLst>
              </a:rPr>
              <a:t>                             Pray for Spiritual priority</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8052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0" y="0"/>
            <a:ext cx="91717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00600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8430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05015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72000"/>
          </a:xfrm>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10134600" cy="1005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87919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873" y="-159697"/>
            <a:ext cx="10238509" cy="854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319" y="304800"/>
            <a:ext cx="8153400" cy="2492990"/>
          </a:xfrm>
          <a:prstGeom prst="rect">
            <a:avLst/>
          </a:prstGeom>
          <a:noFill/>
        </p:spPr>
        <p:txBody>
          <a:bodyPr wrap="square" rtlCol="0">
            <a:spAutoFit/>
          </a:bodyPr>
          <a:lstStyle/>
          <a:p>
            <a:r>
              <a:rPr lang="en-US" sz="2600" baseline="30000" dirty="0" smtClean="0">
                <a:effectLst>
                  <a:outerShdw blurRad="38100" dist="38100" dir="2700000" algn="tl">
                    <a:srgbClr val="000000">
                      <a:alpha val="43137"/>
                    </a:srgbClr>
                  </a:outerShdw>
                </a:effectLst>
              </a:rPr>
              <a:t>11 </a:t>
            </a:r>
            <a:r>
              <a:rPr lang="en-US" sz="2600" dirty="0" smtClean="0">
                <a:effectLst>
                  <a:outerShdw blurRad="38100" dist="38100" dir="2700000" algn="tl">
                    <a:srgbClr val="000000">
                      <a:alpha val="43137"/>
                    </a:srgbClr>
                  </a:outerShdw>
                </a:effectLst>
              </a:rPr>
              <a:t>Not that I speak in regard to need, for I have learned in whatever state I am, to be content: </a:t>
            </a:r>
            <a:r>
              <a:rPr lang="en-US" sz="2600" baseline="30000" dirty="0" smtClean="0">
                <a:effectLst>
                  <a:outerShdw blurRad="38100" dist="38100" dir="2700000" algn="tl">
                    <a:srgbClr val="000000">
                      <a:alpha val="43137"/>
                    </a:srgbClr>
                  </a:outerShdw>
                </a:effectLst>
              </a:rPr>
              <a:t>12 </a:t>
            </a:r>
            <a:r>
              <a:rPr lang="en-US" sz="2600" dirty="0" smtClean="0">
                <a:effectLst>
                  <a:outerShdw blurRad="38100" dist="38100" dir="2700000" algn="tl">
                    <a:srgbClr val="000000">
                      <a:alpha val="43137"/>
                    </a:srgbClr>
                  </a:outerShdw>
                </a:effectLst>
              </a:rPr>
              <a:t>I know how to be abased, and I know how to abound. Everywhere and in all things I have learned both to be full and to be hungry, both to abound and to suffer need. </a:t>
            </a:r>
            <a:r>
              <a:rPr lang="en-US" sz="2600" baseline="30000" dirty="0" smtClean="0">
                <a:effectLst>
                  <a:outerShdw blurRad="38100" dist="38100" dir="2700000" algn="tl">
                    <a:srgbClr val="000000">
                      <a:alpha val="43137"/>
                    </a:srgbClr>
                  </a:outerShdw>
                </a:effectLst>
              </a:rPr>
              <a:t>13 </a:t>
            </a:r>
            <a:r>
              <a:rPr lang="en-US" sz="2600" dirty="0" smtClean="0">
                <a:effectLst>
                  <a:outerShdw blurRad="38100" dist="38100" dir="2700000" algn="tl">
                    <a:srgbClr val="000000">
                      <a:alpha val="43137"/>
                    </a:srgbClr>
                  </a:outerShdw>
                </a:effectLst>
              </a:rPr>
              <a:t>I can do all things through Christ</a:t>
            </a:r>
            <a:r>
              <a:rPr lang="en-US" sz="2600" baseline="30000" dirty="0">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who strengthens me.                Philippians 4:11-13</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756505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9919"/>
            <a:ext cx="10238509" cy="854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28892"/>
            <a:ext cx="8991600" cy="1015663"/>
          </a:xfrm>
          <a:prstGeom prst="rect">
            <a:avLst/>
          </a:prstGeom>
          <a:noFill/>
        </p:spPr>
        <p:txBody>
          <a:bodyPr wrap="square" rtlCol="0">
            <a:spAutoFit/>
          </a:bodyPr>
          <a:lstStyle/>
          <a:p>
            <a:r>
              <a:rPr lang="en-US" sz="6000" b="1" dirty="0" smtClean="0">
                <a:effectLst>
                  <a:outerShdw blurRad="38100" dist="38100" dir="2700000" algn="tl">
                    <a:srgbClr val="000000">
                      <a:alpha val="43137"/>
                    </a:srgbClr>
                  </a:outerShdw>
                </a:effectLst>
                <a:latin typeface="DFKai-SB" panose="03000509000000000000" pitchFamily="65" charset="-120"/>
                <a:ea typeface="DFKai-SB" panose="03000509000000000000" pitchFamily="65" charset="-120"/>
                <a:cs typeface="EucrosiaUPC" panose="02020603050405020304" pitchFamily="18" charset="-34"/>
              </a:rPr>
              <a:t>Contentment</a:t>
            </a:r>
            <a:r>
              <a:rPr lang="en-US" sz="6000" b="1" dirty="0" smtClean="0">
                <a:effectLst>
                  <a:outerShdw blurRad="38100" dist="38100" dir="2700000" algn="tl">
                    <a:srgbClr val="000000">
                      <a:alpha val="43137"/>
                    </a:srgbClr>
                  </a:outerShdw>
                </a:effectLst>
              </a:rPr>
              <a:t> Road Blocks</a:t>
            </a:r>
            <a:endParaRPr lang="en-US" sz="6000" b="1" dirty="0">
              <a:effectLst>
                <a:outerShdw blurRad="38100" dist="38100" dir="2700000" algn="tl">
                  <a:srgbClr val="000000">
                    <a:alpha val="43137"/>
                  </a:srgbClr>
                </a:outerShdw>
              </a:effectLst>
            </a:endParaRPr>
          </a:p>
        </p:txBody>
      </p:sp>
      <p:sp>
        <p:nvSpPr>
          <p:cNvPr id="5" name="TextBox 4"/>
          <p:cNvSpPr txBox="1"/>
          <p:nvPr/>
        </p:nvSpPr>
        <p:spPr>
          <a:xfrm>
            <a:off x="35767" y="1144555"/>
            <a:ext cx="9296400"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-Don’t compare Yourself to Others</a:t>
            </a:r>
            <a:r>
              <a:rPr lang="en-US" sz="4800" dirty="0" smtClean="0">
                <a:effectLst>
                  <a:outerShdw blurRad="38100" dist="38100" dir="2700000" algn="tl">
                    <a:srgbClr val="000000">
                      <a:alpha val="43137"/>
                    </a:srgbClr>
                  </a:outerShdw>
                </a:effectLst>
              </a:rPr>
              <a:t> </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786764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9919"/>
            <a:ext cx="10238509" cy="854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28892"/>
            <a:ext cx="8991600" cy="1015663"/>
          </a:xfrm>
          <a:prstGeom prst="rect">
            <a:avLst/>
          </a:prstGeom>
          <a:noFill/>
        </p:spPr>
        <p:txBody>
          <a:bodyPr wrap="square" rtlCol="0">
            <a:spAutoFit/>
          </a:bodyPr>
          <a:lstStyle/>
          <a:p>
            <a:r>
              <a:rPr lang="en-US" sz="6000" b="1" dirty="0" smtClean="0">
                <a:effectLst>
                  <a:outerShdw blurRad="38100" dist="38100" dir="2700000" algn="tl">
                    <a:srgbClr val="000000">
                      <a:alpha val="43137"/>
                    </a:srgbClr>
                  </a:outerShdw>
                </a:effectLst>
                <a:latin typeface="DFKai-SB" panose="03000509000000000000" pitchFamily="65" charset="-120"/>
                <a:ea typeface="DFKai-SB" panose="03000509000000000000" pitchFamily="65" charset="-120"/>
                <a:cs typeface="EucrosiaUPC" panose="02020603050405020304" pitchFamily="18" charset="-34"/>
              </a:rPr>
              <a:t>Contentment</a:t>
            </a:r>
            <a:r>
              <a:rPr lang="en-US" sz="6000" b="1" dirty="0" smtClean="0">
                <a:effectLst>
                  <a:outerShdw blurRad="38100" dist="38100" dir="2700000" algn="tl">
                    <a:srgbClr val="000000">
                      <a:alpha val="43137"/>
                    </a:srgbClr>
                  </a:outerShdw>
                </a:effectLst>
              </a:rPr>
              <a:t> Road Blocks</a:t>
            </a:r>
            <a:endParaRPr lang="en-US" sz="6000" b="1" dirty="0">
              <a:effectLst>
                <a:outerShdw blurRad="38100" dist="38100" dir="2700000" algn="tl">
                  <a:srgbClr val="000000">
                    <a:alpha val="43137"/>
                  </a:srgbClr>
                </a:outerShdw>
              </a:effectLst>
            </a:endParaRPr>
          </a:p>
        </p:txBody>
      </p:sp>
      <p:sp>
        <p:nvSpPr>
          <p:cNvPr id="5" name="TextBox 4"/>
          <p:cNvSpPr txBox="1"/>
          <p:nvPr/>
        </p:nvSpPr>
        <p:spPr>
          <a:xfrm>
            <a:off x="35767" y="1144555"/>
            <a:ext cx="9296400" cy="1569660"/>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-Don’t be Controlled by</a:t>
            </a:r>
          </a:p>
          <a:p>
            <a:r>
              <a:rPr lang="en-US" sz="4800" b="1" dirty="0" smtClean="0">
                <a:effectLst>
                  <a:outerShdw blurRad="38100" dist="38100" dir="2700000" algn="tl">
                    <a:srgbClr val="000000">
                      <a:alpha val="43137"/>
                    </a:srgbClr>
                  </a:outerShdw>
                </a:effectLst>
              </a:rPr>
              <a:t>     Circumstances</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643771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9919"/>
            <a:ext cx="10238509" cy="854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28892"/>
            <a:ext cx="8991600" cy="1015663"/>
          </a:xfrm>
          <a:prstGeom prst="rect">
            <a:avLst/>
          </a:prstGeom>
          <a:noFill/>
        </p:spPr>
        <p:txBody>
          <a:bodyPr wrap="square" rtlCol="0">
            <a:spAutoFit/>
          </a:bodyPr>
          <a:lstStyle/>
          <a:p>
            <a:r>
              <a:rPr lang="en-US" sz="6000" b="1" dirty="0" smtClean="0">
                <a:effectLst>
                  <a:outerShdw blurRad="38100" dist="38100" dir="2700000" algn="tl">
                    <a:srgbClr val="000000">
                      <a:alpha val="43137"/>
                    </a:srgbClr>
                  </a:outerShdw>
                </a:effectLst>
                <a:latin typeface="DFKai-SB" panose="03000509000000000000" pitchFamily="65" charset="-120"/>
                <a:ea typeface="DFKai-SB" panose="03000509000000000000" pitchFamily="65" charset="-120"/>
                <a:cs typeface="EucrosiaUPC" panose="02020603050405020304" pitchFamily="18" charset="-34"/>
              </a:rPr>
              <a:t>Contentment</a:t>
            </a:r>
            <a:r>
              <a:rPr lang="en-US" sz="6000" b="1" dirty="0" smtClean="0">
                <a:effectLst>
                  <a:outerShdw blurRad="38100" dist="38100" dir="2700000" algn="tl">
                    <a:srgbClr val="000000">
                      <a:alpha val="43137"/>
                    </a:srgbClr>
                  </a:outerShdw>
                </a:effectLst>
              </a:rPr>
              <a:t> Road Blocks</a:t>
            </a:r>
            <a:endParaRPr lang="en-US" sz="6000" b="1" dirty="0">
              <a:effectLst>
                <a:outerShdw blurRad="38100" dist="38100" dir="2700000" algn="tl">
                  <a:srgbClr val="000000">
                    <a:alpha val="43137"/>
                  </a:srgbClr>
                </a:outerShdw>
              </a:effectLst>
            </a:endParaRPr>
          </a:p>
        </p:txBody>
      </p:sp>
      <p:sp>
        <p:nvSpPr>
          <p:cNvPr id="5" name="TextBox 4"/>
          <p:cNvSpPr txBox="1"/>
          <p:nvPr/>
        </p:nvSpPr>
        <p:spPr>
          <a:xfrm>
            <a:off x="35767" y="1144555"/>
            <a:ext cx="9296400" cy="1569660"/>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-Stop Complaining and Start Praising</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334647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9919"/>
            <a:ext cx="10238509" cy="854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28892"/>
            <a:ext cx="8991600" cy="1015663"/>
          </a:xfrm>
          <a:prstGeom prst="rect">
            <a:avLst/>
          </a:prstGeom>
          <a:noFill/>
        </p:spPr>
        <p:txBody>
          <a:bodyPr wrap="square" rtlCol="0">
            <a:spAutoFit/>
          </a:bodyPr>
          <a:lstStyle/>
          <a:p>
            <a:r>
              <a:rPr lang="en-US" sz="6000" b="1" dirty="0" smtClean="0">
                <a:effectLst>
                  <a:outerShdw blurRad="38100" dist="38100" dir="2700000" algn="tl">
                    <a:srgbClr val="000000">
                      <a:alpha val="43137"/>
                    </a:srgbClr>
                  </a:outerShdw>
                </a:effectLst>
                <a:latin typeface="DFKai-SB" panose="03000509000000000000" pitchFamily="65" charset="-120"/>
                <a:ea typeface="DFKai-SB" panose="03000509000000000000" pitchFamily="65" charset="-120"/>
                <a:cs typeface="EucrosiaUPC" panose="02020603050405020304" pitchFamily="18" charset="-34"/>
              </a:rPr>
              <a:t>Contentment</a:t>
            </a:r>
            <a:r>
              <a:rPr lang="en-US" sz="6000" b="1" dirty="0" smtClean="0">
                <a:effectLst>
                  <a:outerShdw blurRad="38100" dist="38100" dir="2700000" algn="tl">
                    <a:srgbClr val="000000">
                      <a:alpha val="43137"/>
                    </a:srgbClr>
                  </a:outerShdw>
                </a:effectLst>
              </a:rPr>
              <a:t> Anchors</a:t>
            </a:r>
            <a:endParaRPr lang="en-US" sz="6000" b="1" dirty="0">
              <a:effectLst>
                <a:outerShdw blurRad="38100" dist="38100" dir="2700000" algn="tl">
                  <a:srgbClr val="000000">
                    <a:alpha val="43137"/>
                  </a:srgbClr>
                </a:outerShdw>
              </a:effectLst>
            </a:endParaRPr>
          </a:p>
        </p:txBody>
      </p:sp>
      <p:sp>
        <p:nvSpPr>
          <p:cNvPr id="5" name="TextBox 4"/>
          <p:cNvSpPr txBox="1"/>
          <p:nvPr/>
        </p:nvSpPr>
        <p:spPr>
          <a:xfrm>
            <a:off x="35767" y="1144555"/>
            <a:ext cx="9296400"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-Use People to get Things</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641448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9919"/>
            <a:ext cx="10238509" cy="854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28892"/>
            <a:ext cx="8991600" cy="1015663"/>
          </a:xfrm>
          <a:prstGeom prst="rect">
            <a:avLst/>
          </a:prstGeom>
          <a:noFill/>
        </p:spPr>
        <p:txBody>
          <a:bodyPr wrap="square" rtlCol="0">
            <a:spAutoFit/>
          </a:bodyPr>
          <a:lstStyle/>
          <a:p>
            <a:r>
              <a:rPr lang="en-US" sz="6000" b="1" dirty="0" smtClean="0">
                <a:effectLst>
                  <a:outerShdw blurRad="38100" dist="38100" dir="2700000" algn="tl">
                    <a:srgbClr val="000000">
                      <a:alpha val="43137"/>
                    </a:srgbClr>
                  </a:outerShdw>
                </a:effectLst>
                <a:latin typeface="DFKai-SB" panose="03000509000000000000" pitchFamily="65" charset="-120"/>
                <a:ea typeface="DFKai-SB" panose="03000509000000000000" pitchFamily="65" charset="-120"/>
                <a:cs typeface="EucrosiaUPC" panose="02020603050405020304" pitchFamily="18" charset="-34"/>
              </a:rPr>
              <a:t>Contentment</a:t>
            </a:r>
            <a:r>
              <a:rPr lang="en-US" sz="6000" b="1" dirty="0" smtClean="0">
                <a:effectLst>
                  <a:outerShdw blurRad="38100" dist="38100" dir="2700000" algn="tl">
                    <a:srgbClr val="000000">
                      <a:alpha val="43137"/>
                    </a:srgbClr>
                  </a:outerShdw>
                </a:effectLst>
              </a:rPr>
              <a:t> Anchors</a:t>
            </a:r>
            <a:endParaRPr lang="en-US" sz="6000" b="1" dirty="0">
              <a:effectLst>
                <a:outerShdw blurRad="38100" dist="38100" dir="2700000" algn="tl">
                  <a:srgbClr val="000000">
                    <a:alpha val="43137"/>
                  </a:srgbClr>
                </a:outerShdw>
              </a:effectLst>
            </a:endParaRPr>
          </a:p>
        </p:txBody>
      </p:sp>
      <p:sp>
        <p:nvSpPr>
          <p:cNvPr id="5" name="TextBox 4"/>
          <p:cNvSpPr txBox="1"/>
          <p:nvPr/>
        </p:nvSpPr>
        <p:spPr>
          <a:xfrm>
            <a:off x="35767" y="1144555"/>
            <a:ext cx="9296400"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-Use Things to Help People</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7918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714</Words>
  <Application>Microsoft Office PowerPoint</Application>
  <PresentationFormat>On-screen Show (4:3)</PresentationFormat>
  <Paragraphs>48</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31</cp:revision>
  <cp:lastPrinted>2014-09-21T14:43:51Z</cp:lastPrinted>
  <dcterms:created xsi:type="dcterms:W3CDTF">2014-09-20T20:28:01Z</dcterms:created>
  <dcterms:modified xsi:type="dcterms:W3CDTF">2014-09-21T15:43:25Z</dcterms:modified>
</cp:coreProperties>
</file>