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8" r:id="rId2"/>
    <p:sldId id="260" r:id="rId3"/>
    <p:sldId id="259" r:id="rId4"/>
    <p:sldId id="262" r:id="rId5"/>
    <p:sldId id="264" r:id="rId6"/>
    <p:sldId id="263" r:id="rId7"/>
    <p:sldId id="265" r:id="rId8"/>
    <p:sldId id="257" r:id="rId9"/>
    <p:sldId id="266" r:id="rId10"/>
    <p:sldId id="267" r:id="rId11"/>
    <p:sldId id="261" r:id="rId12"/>
    <p:sldId id="269" r:id="rId13"/>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50799" autoAdjust="0"/>
  </p:normalViewPr>
  <p:slideViewPr>
    <p:cSldViewPr>
      <p:cViewPr varScale="1">
        <p:scale>
          <a:sx n="31" d="100"/>
          <a:sy n="31" d="100"/>
        </p:scale>
        <p:origin x="-154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74"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3AF77C5B-B488-432B-B5BD-0FBABB46B69E}" type="datetimeFigureOut">
              <a:rPr lang="en-US" smtClean="0"/>
              <a:t>9/20/2015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3F6E2620-A6F6-4AAD-8742-F53E22E54D17}" type="slidenum">
              <a:rPr lang="en-US" smtClean="0"/>
              <a:t>‹#›</a:t>
            </a:fld>
            <a:endParaRPr lang="en-US"/>
          </a:p>
        </p:txBody>
      </p:sp>
    </p:spTree>
    <p:extLst>
      <p:ext uri="{BB962C8B-B14F-4D97-AF65-F5344CB8AC3E}">
        <p14:creationId xmlns:p14="http://schemas.microsoft.com/office/powerpoint/2010/main" val="3178085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Colossians+3:16&amp;version=NKJ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embarking on a plan to really make a difference for Christ in our community and how to take what we experience in the body to them.</a:t>
            </a:r>
          </a:p>
          <a:p>
            <a:r>
              <a:rPr lang="en-US" dirty="0" smtClean="0"/>
              <a:t>I want to</a:t>
            </a:r>
            <a:r>
              <a:rPr lang="en-US" baseline="0" dirty="0" smtClean="0"/>
              <a:t> start this morning by looking at a few facts , truths, about the lost world and our responsibility to them</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F6E2620-A6F6-4AAD-8742-F53E22E54D17}" type="slidenum">
              <a:rPr lang="en-US" smtClean="0"/>
              <a:t>2</a:t>
            </a:fld>
            <a:endParaRPr lang="en-US"/>
          </a:p>
        </p:txBody>
      </p:sp>
    </p:spTree>
    <p:extLst>
      <p:ext uri="{BB962C8B-B14F-4D97-AF65-F5344CB8AC3E}">
        <p14:creationId xmlns:p14="http://schemas.microsoft.com/office/powerpoint/2010/main" val="217415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E2620-A6F6-4AAD-8742-F53E22E54D17}" type="slidenum">
              <a:rPr lang="en-US" smtClean="0"/>
              <a:t>11</a:t>
            </a:fld>
            <a:endParaRPr lang="en-US"/>
          </a:p>
        </p:txBody>
      </p:sp>
    </p:spTree>
    <p:extLst>
      <p:ext uri="{BB962C8B-B14F-4D97-AF65-F5344CB8AC3E}">
        <p14:creationId xmlns:p14="http://schemas.microsoft.com/office/powerpoint/2010/main" val="333163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truth</a:t>
            </a:r>
            <a:r>
              <a:rPr lang="en-US" baseline="0" dirty="0" smtClean="0"/>
              <a:t> People Matter to God</a:t>
            </a:r>
          </a:p>
          <a:p>
            <a:endParaRPr lang="en-US" baseline="0" dirty="0" smtClean="0"/>
          </a:p>
          <a:p>
            <a:r>
              <a:rPr lang="en-US" baseline="0" dirty="0" smtClean="0"/>
              <a:t>Rom 5:8 ; “But God demonstrates His own love toward us, in that while we were still sinners, Christ died for us.”</a:t>
            </a:r>
          </a:p>
          <a:p>
            <a:endParaRPr lang="en-US" baseline="0" dirty="0" smtClean="0"/>
          </a:p>
          <a:p>
            <a:r>
              <a:rPr lang="en-US" baseline="0" dirty="0" smtClean="0"/>
              <a:t>      We had no share with God no relationship we were at war </a:t>
            </a:r>
          </a:p>
          <a:p>
            <a:endParaRPr lang="en-US" baseline="0" dirty="0" smtClean="0"/>
          </a:p>
          <a:p>
            <a:r>
              <a:rPr lang="en-US" baseline="0" dirty="0" smtClean="0"/>
              <a:t>2 Peter 3 :9 reminds us that God is patient</a:t>
            </a:r>
          </a:p>
          <a:p>
            <a:r>
              <a:rPr lang="en-US" dirty="0" smtClean="0"/>
              <a:t>“but is longsuffering toward us, not willing that any should perish but that all should come to repentance.”</a:t>
            </a:r>
          </a:p>
          <a:p>
            <a:endParaRPr lang="en-US" dirty="0" smtClean="0"/>
          </a:p>
          <a:p>
            <a:endParaRPr lang="en-US" dirty="0" smtClean="0"/>
          </a:p>
          <a:p>
            <a:r>
              <a:rPr lang="en-US" dirty="0" smtClean="0"/>
              <a:t>Luke 15:10  “…, there is joy in the presence of the angels of God over one sinner who repents.”</a:t>
            </a:r>
          </a:p>
          <a:p>
            <a:endParaRPr lang="en-US" dirty="0" smtClean="0"/>
          </a:p>
          <a:p>
            <a:r>
              <a:rPr lang="en-US" dirty="0" smtClean="0"/>
              <a:t>John 3:16</a:t>
            </a:r>
          </a:p>
          <a:p>
            <a:endParaRPr lang="en-US" dirty="0"/>
          </a:p>
        </p:txBody>
      </p:sp>
      <p:sp>
        <p:nvSpPr>
          <p:cNvPr id="4" name="Slide Number Placeholder 3"/>
          <p:cNvSpPr>
            <a:spLocks noGrp="1"/>
          </p:cNvSpPr>
          <p:nvPr>
            <p:ph type="sldNum" sz="quarter" idx="10"/>
          </p:nvPr>
        </p:nvSpPr>
        <p:spPr/>
        <p:txBody>
          <a:bodyPr/>
          <a:lstStyle/>
          <a:p>
            <a:fld id="{3F6E2620-A6F6-4AAD-8742-F53E22E54D17}" type="slidenum">
              <a:rPr lang="en-US" smtClean="0"/>
              <a:t>3</a:t>
            </a:fld>
            <a:endParaRPr lang="en-US"/>
          </a:p>
        </p:txBody>
      </p:sp>
    </p:spTree>
    <p:extLst>
      <p:ext uri="{BB962C8B-B14F-4D97-AF65-F5344CB8AC3E}">
        <p14:creationId xmlns:p14="http://schemas.microsoft.com/office/powerpoint/2010/main" val="217415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TRUTH # 2   People Are Spiritually lost</a:t>
            </a:r>
          </a:p>
          <a:p>
            <a:endParaRPr lang="en-US" dirty="0" smtClean="0"/>
          </a:p>
          <a:p>
            <a:r>
              <a:rPr lang="en-US" dirty="0" smtClean="0"/>
              <a:t>Romans 3: 10-12 </a:t>
            </a:r>
            <a:r>
              <a:rPr lang="en-US" baseline="30000" dirty="0" smtClean="0"/>
              <a:t>10 </a:t>
            </a:r>
            <a:r>
              <a:rPr lang="en-US" dirty="0" smtClean="0"/>
              <a:t>As it is written:</a:t>
            </a:r>
          </a:p>
          <a:p>
            <a:r>
              <a:rPr lang="en-US" dirty="0" smtClean="0"/>
              <a:t>“There is none righteous, no, not one;</a:t>
            </a:r>
            <a:br>
              <a:rPr lang="en-US" dirty="0" smtClean="0"/>
            </a:br>
            <a:r>
              <a:rPr lang="en-US" baseline="30000" dirty="0" smtClean="0"/>
              <a:t>11 </a:t>
            </a:r>
            <a:r>
              <a:rPr lang="en-US" dirty="0" smtClean="0"/>
              <a:t>There is none who understands;</a:t>
            </a:r>
            <a:br>
              <a:rPr lang="en-US" dirty="0" smtClean="0"/>
            </a:br>
            <a:r>
              <a:rPr lang="en-US" dirty="0" smtClean="0"/>
              <a:t>There is none who seeks after God.</a:t>
            </a:r>
            <a:br>
              <a:rPr lang="en-US" dirty="0" smtClean="0"/>
            </a:br>
            <a:r>
              <a:rPr lang="en-US" baseline="30000" dirty="0" smtClean="0"/>
              <a:t>12 </a:t>
            </a:r>
            <a:r>
              <a:rPr lang="en-US" dirty="0" smtClean="0"/>
              <a:t>They have all turned aside;</a:t>
            </a:r>
            <a:br>
              <a:rPr lang="en-US" dirty="0" smtClean="0"/>
            </a:br>
            <a:r>
              <a:rPr lang="en-US" dirty="0" smtClean="0"/>
              <a:t>They have together become unprofitable;</a:t>
            </a:r>
            <a:br>
              <a:rPr lang="en-US" dirty="0" smtClean="0"/>
            </a:br>
            <a:r>
              <a:rPr lang="en-US" dirty="0" smtClean="0"/>
              <a:t>There is none who does good, no, not one</a:t>
            </a:r>
          </a:p>
          <a:p>
            <a:endParaRPr lang="en-US" dirty="0" smtClean="0"/>
          </a:p>
          <a:p>
            <a:r>
              <a:rPr lang="en-US" dirty="0" smtClean="0"/>
              <a:t>Romans</a:t>
            </a:r>
            <a:r>
              <a:rPr lang="en-US" baseline="0" dirty="0" smtClean="0"/>
              <a:t> 3:23  “</a:t>
            </a:r>
            <a:r>
              <a:rPr lang="en-US" dirty="0" smtClean="0"/>
              <a:t>for all have sinned and fall short of the glory of God,”</a:t>
            </a:r>
            <a:endParaRPr lang="en-US" dirty="0"/>
          </a:p>
        </p:txBody>
      </p:sp>
      <p:sp>
        <p:nvSpPr>
          <p:cNvPr id="4" name="Slide Number Placeholder 3"/>
          <p:cNvSpPr>
            <a:spLocks noGrp="1"/>
          </p:cNvSpPr>
          <p:nvPr>
            <p:ph type="sldNum" sz="quarter" idx="10"/>
          </p:nvPr>
        </p:nvSpPr>
        <p:spPr/>
        <p:txBody>
          <a:bodyPr/>
          <a:lstStyle/>
          <a:p>
            <a:fld id="{3F6E2620-A6F6-4AAD-8742-F53E22E54D17}" type="slidenum">
              <a:rPr lang="en-US" smtClean="0"/>
              <a:t>4</a:t>
            </a:fld>
            <a:endParaRPr lang="en-US"/>
          </a:p>
        </p:txBody>
      </p:sp>
    </p:spTree>
    <p:extLst>
      <p:ext uri="{BB962C8B-B14F-4D97-AF65-F5344CB8AC3E}">
        <p14:creationId xmlns:p14="http://schemas.microsoft.com/office/powerpoint/2010/main" val="217415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TRUTH # 3   People Need Christ</a:t>
            </a:r>
          </a:p>
          <a:p>
            <a:endParaRPr lang="en-US" dirty="0" smtClean="0"/>
          </a:p>
          <a:p>
            <a:r>
              <a:rPr lang="en-US" dirty="0" smtClean="0">
                <a:latin typeface="Verdana, Arial"/>
              </a:rPr>
              <a:t>Our post-Christian culture bristles at the teaching that Jesus is the only way to a relationship with the Almighty. And, an insidious form of religious pluralism is creeping into many churches, which teaches that there are multiple paths to God. </a:t>
            </a:r>
            <a:br>
              <a:rPr lang="en-US" dirty="0" smtClean="0">
                <a:latin typeface="Verdana, Arial"/>
              </a:rPr>
            </a:br>
            <a:r>
              <a:rPr lang="en-US" dirty="0" smtClean="0">
                <a:latin typeface="Verdana, Arial"/>
              </a:rPr>
              <a:t/>
            </a:r>
            <a:br>
              <a:rPr lang="en-US" dirty="0" smtClean="0">
                <a:latin typeface="Verdana, Arial"/>
              </a:rPr>
            </a:br>
            <a:r>
              <a:rPr lang="en-US" dirty="0" smtClean="0">
                <a:latin typeface="Verdana, Arial"/>
              </a:rPr>
              <a:t>Jesus Himself He said in John 14:6, “I am the way and the truth and the life. No one comes to the Father except through me.” </a:t>
            </a:r>
          </a:p>
          <a:p>
            <a:endParaRPr lang="en-US" dirty="0" smtClean="0">
              <a:latin typeface="Verdana, Arial"/>
            </a:endParaRPr>
          </a:p>
          <a:p>
            <a:r>
              <a:rPr lang="en-US" dirty="0" smtClean="0">
                <a:latin typeface="Verdana, Arial"/>
              </a:rPr>
              <a:t>Acts 4:12 adds, “Salvation is found in no one else, for there is no other name under heaven given to men by which we must be saved.” </a:t>
            </a:r>
          </a:p>
          <a:p>
            <a:r>
              <a:rPr lang="en-US" dirty="0" smtClean="0">
                <a:latin typeface="Verdana, Arial"/>
              </a:rPr>
              <a:t>Paul captures this truth in a short phrase when he says in 1 Timothy 1:15: “…Christ Jesus came into the world to save sinners…”</a:t>
            </a:r>
            <a:br>
              <a:rPr lang="en-US" dirty="0" smtClean="0">
                <a:latin typeface="Verdana, Arial"/>
              </a:rPr>
            </a:br>
            <a:endParaRPr lang="en-US" dirty="0" smtClean="0">
              <a:latin typeface="Verdana, Arial"/>
            </a:endParaRPr>
          </a:p>
          <a:p>
            <a:r>
              <a:rPr lang="en-US" dirty="0" smtClean="0">
                <a:latin typeface="Verdana, Arial"/>
              </a:rPr>
              <a:t>They don’t need “Good” They don’t need “Works” they</a:t>
            </a:r>
            <a:r>
              <a:rPr lang="en-US" baseline="0" dirty="0" smtClean="0">
                <a:latin typeface="Verdana, Arial"/>
              </a:rPr>
              <a:t> don’t need “Ritual or Religion” They don’t need anything found In and Through them </a:t>
            </a:r>
          </a:p>
          <a:p>
            <a:r>
              <a:rPr lang="en-US" baseline="0" dirty="0" smtClean="0">
                <a:latin typeface="Verdana, Arial"/>
              </a:rPr>
              <a:t>THEY NEED CHRIST AND HIS FINISHED WORK ON THE CROSS</a:t>
            </a:r>
            <a:endParaRPr lang="en-US" dirty="0" smtClean="0"/>
          </a:p>
        </p:txBody>
      </p:sp>
      <p:sp>
        <p:nvSpPr>
          <p:cNvPr id="4" name="Slide Number Placeholder 3"/>
          <p:cNvSpPr>
            <a:spLocks noGrp="1"/>
          </p:cNvSpPr>
          <p:nvPr>
            <p:ph type="sldNum" sz="quarter" idx="10"/>
          </p:nvPr>
        </p:nvSpPr>
        <p:spPr/>
        <p:txBody>
          <a:bodyPr/>
          <a:lstStyle/>
          <a:p>
            <a:fld id="{3F6E2620-A6F6-4AAD-8742-F53E22E54D17}" type="slidenum">
              <a:rPr lang="en-US" smtClean="0"/>
              <a:t>5</a:t>
            </a:fld>
            <a:endParaRPr lang="en-US"/>
          </a:p>
        </p:txBody>
      </p:sp>
    </p:spTree>
    <p:extLst>
      <p:ext uri="{BB962C8B-B14F-4D97-AF65-F5344CB8AC3E}">
        <p14:creationId xmlns:p14="http://schemas.microsoft.com/office/powerpoint/2010/main" val="217415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r>
              <a:rPr lang="en-US" sz="2900" b="1" dirty="0">
                <a:solidFill>
                  <a:srgbClr val="F79646">
                    <a:lumMod val="50000"/>
                  </a:srgbClr>
                </a:solidFill>
              </a:rPr>
              <a:t>TRUTH # 4   People Have Moved</a:t>
            </a:r>
          </a:p>
          <a:p>
            <a:endParaRPr lang="en-US" dirty="0" smtClean="0"/>
          </a:p>
          <a:p>
            <a:r>
              <a:rPr lang="en-US" dirty="0" smtClean="0"/>
              <a:t>-   the first three are nothing new. This is standard Christian teaching that has been taught in various ways for two thousand years. </a:t>
            </a:r>
          </a:p>
          <a:p>
            <a:pPr marL="176131" indent="-176131">
              <a:buFontTx/>
              <a:buChar char="-"/>
            </a:pPr>
            <a:r>
              <a:rPr lang="en-US" dirty="0" smtClean="0"/>
              <a:t>this picture may have described people in our culture a few decades ago, something has changed.</a:t>
            </a:r>
          </a:p>
          <a:p>
            <a:pPr marL="176131" indent="-176131">
              <a:buFontTx/>
              <a:buChar char="-"/>
            </a:pPr>
            <a:r>
              <a:rPr lang="en-US" dirty="0" smtClean="0"/>
              <a:t>The vast majority of people in our society used to live close to the chasm and had at least some understanding that they were sinners who needed the forgiveness of God.</a:t>
            </a:r>
          </a:p>
          <a:p>
            <a:pPr marL="176131" indent="-176131">
              <a:buFontTx/>
              <a:buChar char="-"/>
            </a:pPr>
            <a:r>
              <a:rPr lang="en-US" dirty="0" smtClean="0"/>
              <a:t> For the most part, people in our culture have moved. They have disengaged from biblical moorings and can no longer look over the edge and see the depth of their sins. In fact, for many people, they don’t even recognize that there is a rift between them and God.</a:t>
            </a:r>
          </a:p>
          <a:p>
            <a:pPr marL="176131" indent="-176131">
              <a:buFontTx/>
              <a:buChar char="-"/>
            </a:pPr>
            <a:r>
              <a:rPr lang="en-US" dirty="0" smtClean="0"/>
              <a:t>“Whatever term we use: secular, postmodern, or post-Christian, the fact is that people don’t think the way they used to think or believe the things they used to believe. People have taken steps away from Christian beliefs, values and morals. When we say, “God loves you and has a wonderful plan for your life,” many will respond by saying, “Oh yeah? Which God?” They may even wonder what they’ve done that is so bad that they need forgiveness for. To the postmodern person, all people are basically good, even though they may make mistakes here and there.</a:t>
            </a:r>
          </a:p>
          <a:p>
            <a:r>
              <a:rPr lang="en-US" baseline="0" dirty="0" smtClean="0"/>
              <a:t>   </a:t>
            </a:r>
            <a:r>
              <a:rPr lang="en-US" dirty="0" smtClean="0"/>
              <a:t>“Because so many people today don’t believe in absolute truth, and regard those with do with suspicion and even contempt, we must be willing to try                                                                                                                                                                   something else. We need to communicate the same message but use a different approach.” quote from “Contagious Christianity”</a:t>
            </a:r>
          </a:p>
          <a:p>
            <a:pPr marL="176131" indent="-176131">
              <a:buFontTx/>
              <a:buChar char="-"/>
            </a:pPr>
            <a:endParaRPr lang="en-US" dirty="0" smtClean="0"/>
          </a:p>
          <a:p>
            <a:pPr marL="176131" indent="-176131">
              <a:buFontTx/>
              <a:buChar char="-"/>
            </a:pPr>
            <a:endParaRPr lang="en-US" dirty="0"/>
          </a:p>
        </p:txBody>
      </p:sp>
      <p:sp>
        <p:nvSpPr>
          <p:cNvPr id="4" name="Slide Number Placeholder 3"/>
          <p:cNvSpPr>
            <a:spLocks noGrp="1"/>
          </p:cNvSpPr>
          <p:nvPr>
            <p:ph type="sldNum" sz="quarter" idx="10"/>
          </p:nvPr>
        </p:nvSpPr>
        <p:spPr/>
        <p:txBody>
          <a:bodyPr/>
          <a:lstStyle/>
          <a:p>
            <a:fld id="{3F6E2620-A6F6-4AAD-8742-F53E22E54D17}" type="slidenum">
              <a:rPr lang="en-US" smtClean="0"/>
              <a:t>6</a:t>
            </a:fld>
            <a:endParaRPr lang="en-US"/>
          </a:p>
        </p:txBody>
      </p:sp>
    </p:spTree>
    <p:extLst>
      <p:ext uri="{BB962C8B-B14F-4D97-AF65-F5344CB8AC3E}">
        <p14:creationId xmlns:p14="http://schemas.microsoft.com/office/powerpoint/2010/main" val="217415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we’re serious about impacting our community with the truth of the gospel, we must recognize that people have moved. That leads to our fifth truth: People Need Answers. Many have erected roadblocks and walls between them and the Lord. </a:t>
            </a:r>
          </a:p>
          <a:p>
            <a:endParaRPr lang="en-US" dirty="0" smtClean="0"/>
          </a:p>
          <a:p>
            <a:r>
              <a:rPr lang="en-US" dirty="0" smtClean="0"/>
              <a:t>We need to know , understand and live the WOG 2 Tim </a:t>
            </a:r>
          </a:p>
          <a:p>
            <a:endParaRPr lang="en-US" dirty="0" smtClean="0"/>
          </a:p>
          <a:p>
            <a:endParaRPr lang="en-US" dirty="0" smtClean="0"/>
          </a:p>
          <a:p>
            <a:r>
              <a:rPr lang="en-US" dirty="0" smtClean="0"/>
              <a:t>If we want to help move others toward Christ, we need to proactively address their issues and show that the Christian life is the best way to live and the only way to die. </a:t>
            </a:r>
          </a:p>
          <a:p>
            <a:r>
              <a:rPr lang="en-US" dirty="0" smtClean="0"/>
              <a:t>People today require more than to merely have the gospel declared to them – they must also have it</a:t>
            </a:r>
          </a:p>
          <a:p>
            <a:pPr marL="176131" indent="-176131">
              <a:buFontTx/>
              <a:buChar char="-"/>
            </a:pPr>
            <a:r>
              <a:rPr lang="en-US" dirty="0" smtClean="0"/>
              <a:t>Demonstrated.      And if they are going to really listen, then </a:t>
            </a:r>
          </a:p>
          <a:p>
            <a:pPr marL="176131" indent="-176131">
              <a:buFontTx/>
              <a:buChar char="-"/>
            </a:pPr>
            <a:r>
              <a:rPr lang="en-US" dirty="0" smtClean="0"/>
              <a:t>They need to be disarmed.</a:t>
            </a:r>
          </a:p>
          <a:p>
            <a:r>
              <a:rPr lang="en-US" dirty="0" smtClean="0"/>
              <a:t> Paul put it this way in 2 Corinthians 10:5: “We demolish arguments and every pretension that sets itself up against the knowledge of God, and we take captive every thought to make it obedient to Christ.”</a:t>
            </a:r>
            <a:endParaRPr lang="en-US" dirty="0"/>
          </a:p>
        </p:txBody>
      </p:sp>
      <p:sp>
        <p:nvSpPr>
          <p:cNvPr id="4" name="Slide Number Placeholder 3"/>
          <p:cNvSpPr>
            <a:spLocks noGrp="1"/>
          </p:cNvSpPr>
          <p:nvPr>
            <p:ph type="sldNum" sz="quarter" idx="10"/>
          </p:nvPr>
        </p:nvSpPr>
        <p:spPr/>
        <p:txBody>
          <a:bodyPr/>
          <a:lstStyle/>
          <a:p>
            <a:fld id="{3F6E2620-A6F6-4AAD-8742-F53E22E54D17}" type="slidenum">
              <a:rPr lang="en-US" smtClean="0"/>
              <a:t>7</a:t>
            </a:fld>
            <a:endParaRPr lang="en-US"/>
          </a:p>
        </p:txBody>
      </p:sp>
    </p:spTree>
    <p:extLst>
      <p:ext uri="{BB962C8B-B14F-4D97-AF65-F5344CB8AC3E}">
        <p14:creationId xmlns:p14="http://schemas.microsoft.com/office/powerpoint/2010/main" val="217415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And who is he who will harm you if you become followers of what is good? 14 But even if you should suffer for righteousness’ sake, you are blessed. “And do not be afraid of their threats, nor be troubled.” 15 But sanctify the Lord God</a:t>
            </a:r>
            <a:r>
              <a:rPr lang="en-US" baseline="0" dirty="0" smtClean="0"/>
              <a:t> </a:t>
            </a:r>
            <a:r>
              <a:rPr lang="en-US" dirty="0" smtClean="0"/>
              <a:t>in your hearts, </a:t>
            </a:r>
          </a:p>
          <a:p>
            <a:endParaRPr lang="en-US" dirty="0" smtClean="0"/>
          </a:p>
          <a:p>
            <a:r>
              <a:rPr lang="en-US" dirty="0" smtClean="0"/>
              <a:t>People need to see not just be told that Christian values and morals are the preferred way to live life and have Joy</a:t>
            </a:r>
          </a:p>
          <a:p>
            <a:endParaRPr lang="en-US" dirty="0" smtClean="0"/>
          </a:p>
          <a:p>
            <a:pPr defTabSz="939363"/>
            <a:r>
              <a:rPr lang="en-US" dirty="0">
                <a:solidFill>
                  <a:prstClr val="black"/>
                </a:solidFill>
              </a:rPr>
              <a:t>Dwight L. Moody also says it well, “Happiness is caused by things that happen around me, and circumstances will mar it; but joy flows right on through trouble; joy flows on through the dark; joy flows in the night as well as in the day; joy flows all through persecution and opposition. It is an unceasing fountain bubbling up in the heart; a secret spring the world can’t see and doesn’t know anything about. The Lord gives His people perpetual joy when they walk in obedience to Him.” [SOURCE: Dwight Lyman Moody </a:t>
            </a:r>
          </a:p>
          <a:p>
            <a:endParaRPr lang="en-US" dirty="0" smtClean="0"/>
          </a:p>
          <a:p>
            <a:r>
              <a:rPr lang="en-US" dirty="0" smtClean="0"/>
              <a:t>This starts with us believing it enough to live it . To wake up everyday striving to live a Godly life to make decisions based on who we are in Christ not who will care in the world</a:t>
            </a:r>
          </a:p>
          <a:p>
            <a:endParaRPr lang="en-US" dirty="0" smtClean="0"/>
          </a:p>
          <a:p>
            <a:r>
              <a:rPr lang="en-US" dirty="0" smtClean="0"/>
              <a:t>“And do not be afraid of their threats, nor be troubled.” </a:t>
            </a:r>
            <a:endParaRPr lang="en-US" dirty="0"/>
          </a:p>
        </p:txBody>
      </p:sp>
      <p:sp>
        <p:nvSpPr>
          <p:cNvPr id="4" name="Slide Number Placeholder 3"/>
          <p:cNvSpPr>
            <a:spLocks noGrp="1"/>
          </p:cNvSpPr>
          <p:nvPr>
            <p:ph type="sldNum" sz="quarter" idx="10"/>
          </p:nvPr>
        </p:nvSpPr>
        <p:spPr/>
        <p:txBody>
          <a:bodyPr/>
          <a:lstStyle/>
          <a:p>
            <a:fld id="{3F6E2620-A6F6-4AAD-8742-F53E22E54D17}" type="slidenum">
              <a:rPr lang="en-US" smtClean="0"/>
              <a:t>8</a:t>
            </a:fld>
            <a:endParaRPr lang="en-US"/>
          </a:p>
        </p:txBody>
      </p:sp>
    </p:spTree>
    <p:extLst>
      <p:ext uri="{BB962C8B-B14F-4D97-AF65-F5344CB8AC3E}">
        <p14:creationId xmlns:p14="http://schemas.microsoft.com/office/powerpoint/2010/main" val="3124587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15b, and always be ready to give a defense to everyone who asks you a reason for the hope that is in you, with meekness and fear</a:t>
            </a:r>
          </a:p>
          <a:p>
            <a:endParaRPr lang="en-US" dirty="0" smtClean="0"/>
          </a:p>
          <a:p>
            <a:r>
              <a:rPr lang="en-US" dirty="0" smtClean="0"/>
              <a:t>We need to know , understand and live the WOG.</a:t>
            </a:r>
            <a:r>
              <a:rPr lang="en-US" baseline="0" dirty="0" smtClean="0"/>
              <a:t> </a:t>
            </a:r>
            <a:endParaRPr lang="en-US" dirty="0" smtClean="0"/>
          </a:p>
          <a:p>
            <a:r>
              <a:rPr lang="en-US" dirty="0" smtClean="0"/>
              <a:t>2 Timothy 2:15</a:t>
            </a:r>
          </a:p>
          <a:p>
            <a:r>
              <a:rPr lang="en-US" dirty="0" smtClean="0"/>
              <a:t>15 Be diligent to present yourself approved to God, a worker who does not need to be ashamed, rightly dividing the word of truth. </a:t>
            </a:r>
          </a:p>
          <a:p>
            <a:endParaRPr lang="en-US" dirty="0" smtClean="0"/>
          </a:p>
          <a:p>
            <a:r>
              <a:rPr lang="en-US" dirty="0" smtClean="0"/>
              <a:t>We need to have a defense for the </a:t>
            </a:r>
            <a:r>
              <a:rPr lang="en-US" b="1" u="sng" dirty="0" smtClean="0"/>
              <a:t>hope</a:t>
            </a:r>
            <a:r>
              <a:rPr lang="en-US" dirty="0" smtClean="0"/>
              <a:t> that </a:t>
            </a:r>
            <a:r>
              <a:rPr lang="en-US" b="1" u="sng" dirty="0" smtClean="0"/>
              <a:t>is within us.</a:t>
            </a:r>
          </a:p>
          <a:p>
            <a:r>
              <a:rPr lang="en-US" b="0" u="none" dirty="0" smtClean="0"/>
              <a:t>What according to this verse is what people see in us the </a:t>
            </a:r>
          </a:p>
          <a:p>
            <a:endParaRPr lang="en-US" b="0" u="none" dirty="0" smtClean="0"/>
          </a:p>
          <a:p>
            <a:r>
              <a:rPr lang="en-US" dirty="0" smtClean="0">
                <a:hlinkClick r:id="rId3"/>
              </a:rPr>
              <a:t>Colossians 3:16</a:t>
            </a:r>
            <a:endParaRPr lang="en-US" dirty="0" smtClean="0"/>
          </a:p>
          <a:p>
            <a:r>
              <a:rPr lang="en-US" smtClean="0"/>
              <a:t>Let the word of Christ dwell in you </a:t>
            </a:r>
            <a:r>
              <a:rPr lang="en-US" b="1" smtClean="0"/>
              <a:t>richly</a:t>
            </a:r>
            <a:r>
              <a:rPr lang="en-US" smtClean="0"/>
              <a:t> in all wisdom, teaching and admonishing one another in psalms and hymns and spiritual songs, singing with grace in your hearts to the Lord.</a:t>
            </a:r>
          </a:p>
          <a:p>
            <a:endParaRPr lang="en-US" b="0" u="none" dirty="0"/>
          </a:p>
        </p:txBody>
      </p:sp>
      <p:sp>
        <p:nvSpPr>
          <p:cNvPr id="4" name="Slide Number Placeholder 3"/>
          <p:cNvSpPr>
            <a:spLocks noGrp="1"/>
          </p:cNvSpPr>
          <p:nvPr>
            <p:ph type="sldNum" sz="quarter" idx="10"/>
          </p:nvPr>
        </p:nvSpPr>
        <p:spPr/>
        <p:txBody>
          <a:bodyPr/>
          <a:lstStyle/>
          <a:p>
            <a:fld id="{3F6E2620-A6F6-4AAD-8742-F53E22E54D17}" type="slidenum">
              <a:rPr lang="en-US" smtClean="0"/>
              <a:t>9</a:t>
            </a:fld>
            <a:endParaRPr lang="en-US"/>
          </a:p>
        </p:txBody>
      </p:sp>
    </p:spTree>
    <p:extLst>
      <p:ext uri="{BB962C8B-B14F-4D97-AF65-F5344CB8AC3E}">
        <p14:creationId xmlns:p14="http://schemas.microsoft.com/office/powerpoint/2010/main" val="312458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meekness and fear; 16 having a good conscience, that when they defame you as evildoers, those who revile your good conduct in Christ may be ashamed. 17 For it is better, if it is the will of God, to suffer for doing good than for doing evil.</a:t>
            </a:r>
          </a:p>
          <a:p>
            <a:endParaRPr lang="en-US" dirty="0" smtClean="0"/>
          </a:p>
          <a:p>
            <a:r>
              <a:rPr lang="en-US" dirty="0" smtClean="0"/>
              <a:t>Our </a:t>
            </a:r>
          </a:p>
          <a:p>
            <a:endParaRPr lang="en-US" dirty="0" smtClean="0"/>
          </a:p>
          <a:p>
            <a:r>
              <a:rPr lang="en-US" dirty="0" smtClean="0"/>
              <a:t>Colossians 3:16</a:t>
            </a:r>
          </a:p>
          <a:p>
            <a:r>
              <a:rPr lang="en-US" dirty="0" smtClean="0"/>
              <a:t>Let the word of Christ dwell in you richly in all wisdom, teaching and admonishing one another in psalms and hymns and spiritual songs, singing with grace in your hearts to the Lord.</a:t>
            </a:r>
          </a:p>
          <a:p>
            <a:endParaRPr lang="en-US" dirty="0" smtClean="0"/>
          </a:p>
          <a:p>
            <a:r>
              <a:rPr lang="en-US" dirty="0" smtClean="0"/>
              <a:t>The word</a:t>
            </a:r>
            <a:r>
              <a:rPr lang="en-US" baseline="0" dirty="0" smtClean="0"/>
              <a:t> of God is our  offensive weapon but it doesn’t have to kill the opponent</a:t>
            </a:r>
          </a:p>
          <a:p>
            <a:endParaRPr lang="en-US" baseline="0" dirty="0" smtClean="0"/>
          </a:p>
          <a:p>
            <a:r>
              <a:rPr lang="en-US" baseline="0" dirty="0" smtClean="0"/>
              <a:t>Example a fencing match : it is your knowledge and skill with your sword that can disarm and win the day without killing the </a:t>
            </a:r>
            <a:r>
              <a:rPr lang="en-US" baseline="0" dirty="0" err="1" smtClean="0"/>
              <a:t>oppenent</a:t>
            </a:r>
            <a:endParaRPr lang="en-US" dirty="0"/>
          </a:p>
        </p:txBody>
      </p:sp>
      <p:sp>
        <p:nvSpPr>
          <p:cNvPr id="4" name="Slide Number Placeholder 3"/>
          <p:cNvSpPr>
            <a:spLocks noGrp="1"/>
          </p:cNvSpPr>
          <p:nvPr>
            <p:ph type="sldNum" sz="quarter" idx="10"/>
          </p:nvPr>
        </p:nvSpPr>
        <p:spPr/>
        <p:txBody>
          <a:bodyPr/>
          <a:lstStyle/>
          <a:p>
            <a:fld id="{3F6E2620-A6F6-4AAD-8742-F53E22E54D17}" type="slidenum">
              <a:rPr lang="en-US" smtClean="0"/>
              <a:t>10</a:t>
            </a:fld>
            <a:endParaRPr lang="en-US"/>
          </a:p>
        </p:txBody>
      </p:sp>
    </p:spTree>
    <p:extLst>
      <p:ext uri="{BB962C8B-B14F-4D97-AF65-F5344CB8AC3E}">
        <p14:creationId xmlns:p14="http://schemas.microsoft.com/office/powerpoint/2010/main" val="312458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D88414-68DB-4E25-8DAB-69F11DA79B67}"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265933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88414-68DB-4E25-8DAB-69F11DA79B67}"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15684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88414-68DB-4E25-8DAB-69F11DA79B67}"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19059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88414-68DB-4E25-8DAB-69F11DA79B67}"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239761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88414-68DB-4E25-8DAB-69F11DA79B67}"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255552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D88414-68DB-4E25-8DAB-69F11DA79B67}"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203604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D88414-68DB-4E25-8DAB-69F11DA79B67}" type="datetimeFigureOut">
              <a:rPr lang="en-US" smtClean="0"/>
              <a:t>9/20/2015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119204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D88414-68DB-4E25-8DAB-69F11DA79B67}" type="datetimeFigureOut">
              <a:rPr lang="en-US" smtClean="0"/>
              <a:t>9/20/2015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308806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88414-68DB-4E25-8DAB-69F11DA79B67}" type="datetimeFigureOut">
              <a:rPr lang="en-US" smtClean="0"/>
              <a:t>9/20/2015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342281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88414-68DB-4E25-8DAB-69F11DA79B67}"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4164119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88414-68DB-4E25-8DAB-69F11DA79B67}"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15836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88414-68DB-4E25-8DAB-69F11DA79B67}" type="datetimeFigureOut">
              <a:rPr lang="en-US" smtClean="0"/>
              <a:t>9/20/2015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AE9BD-8C0C-4E85-B195-0CBF0F9C354F}" type="slidenum">
              <a:rPr lang="en-US" smtClean="0"/>
              <a:t>‹#›</a:t>
            </a:fld>
            <a:endParaRPr lang="en-US"/>
          </a:p>
        </p:txBody>
      </p:sp>
    </p:spTree>
    <p:extLst>
      <p:ext uri="{BB962C8B-B14F-4D97-AF65-F5344CB8AC3E}">
        <p14:creationId xmlns:p14="http://schemas.microsoft.com/office/powerpoint/2010/main" val="500546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262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ectangle 3"/>
          <p:cNvSpPr/>
          <p:nvPr/>
        </p:nvSpPr>
        <p:spPr>
          <a:xfrm>
            <a:off x="4798583" y="442080"/>
            <a:ext cx="3172600" cy="523220"/>
          </a:xfrm>
          <a:prstGeom prst="rect">
            <a:avLst/>
          </a:prstGeom>
        </p:spPr>
        <p:txBody>
          <a:bodyPr wrap="none">
            <a:spAutoFit/>
          </a:bodyPr>
          <a:lstStyle/>
          <a:p>
            <a:pPr lvl="0"/>
            <a:r>
              <a:rPr lang="en-US" sz="2800" b="1" dirty="0">
                <a:solidFill>
                  <a:srgbClr val="F79646">
                    <a:lumMod val="50000"/>
                  </a:srgbClr>
                </a:solidFill>
              </a:rPr>
              <a:t>Reaching Our World</a:t>
            </a:r>
          </a:p>
        </p:txBody>
      </p:sp>
      <p:sp>
        <p:nvSpPr>
          <p:cNvPr id="6" name="TextBox 5"/>
          <p:cNvSpPr txBox="1"/>
          <p:nvPr/>
        </p:nvSpPr>
        <p:spPr>
          <a:xfrm>
            <a:off x="334617" y="1740932"/>
            <a:ext cx="6705600" cy="523220"/>
          </a:xfrm>
          <a:prstGeom prst="rect">
            <a:avLst/>
          </a:prstGeom>
          <a:noFill/>
        </p:spPr>
        <p:txBody>
          <a:bodyPr wrap="square" rtlCol="0">
            <a:spAutoFit/>
          </a:bodyPr>
          <a:lstStyle/>
          <a:p>
            <a:pPr algn="ctr"/>
            <a:r>
              <a:rPr lang="en-US" sz="2800" b="1" dirty="0" smtClean="0">
                <a:solidFill>
                  <a:schemeClr val="accent6">
                    <a:lumMod val="50000"/>
                  </a:schemeClr>
                </a:solidFill>
              </a:rPr>
              <a:t>I Peter 3:13- 17</a:t>
            </a:r>
            <a:endParaRPr lang="en-US" sz="2800" b="1" dirty="0">
              <a:solidFill>
                <a:schemeClr val="accent6">
                  <a:lumMod val="50000"/>
                </a:schemeClr>
              </a:solidFill>
            </a:endParaRPr>
          </a:p>
        </p:txBody>
      </p:sp>
      <p:sp>
        <p:nvSpPr>
          <p:cNvPr id="7" name="TextBox 6"/>
          <p:cNvSpPr txBox="1"/>
          <p:nvPr/>
        </p:nvSpPr>
        <p:spPr>
          <a:xfrm>
            <a:off x="1447800" y="2895600"/>
            <a:ext cx="6934200" cy="523220"/>
          </a:xfrm>
          <a:prstGeom prst="rect">
            <a:avLst/>
          </a:prstGeom>
          <a:noFill/>
        </p:spPr>
        <p:txBody>
          <a:bodyPr wrap="square" rtlCol="0">
            <a:spAutoFit/>
          </a:bodyPr>
          <a:lstStyle/>
          <a:p>
            <a:r>
              <a:rPr lang="en-US" sz="2800" b="1" dirty="0" err="1" smtClean="0">
                <a:solidFill>
                  <a:schemeClr val="accent6">
                    <a:lumMod val="50000"/>
                  </a:schemeClr>
                </a:solidFill>
              </a:rPr>
              <a:t>Vss</a:t>
            </a:r>
            <a:r>
              <a:rPr lang="en-US" sz="2800" b="1" dirty="0" smtClean="0">
                <a:solidFill>
                  <a:schemeClr val="accent6">
                    <a:lumMod val="50000"/>
                  </a:schemeClr>
                </a:solidFill>
              </a:rPr>
              <a:t> 15c-17 - Disarm</a:t>
            </a:r>
            <a:endParaRPr lang="en-US" sz="2800" b="1" dirty="0">
              <a:solidFill>
                <a:schemeClr val="accent6">
                  <a:lumMod val="50000"/>
                </a:schemeClr>
              </a:solidFill>
            </a:endParaRPr>
          </a:p>
        </p:txBody>
      </p:sp>
    </p:spTree>
    <p:extLst>
      <p:ext uri="{BB962C8B-B14F-4D97-AF65-F5344CB8AC3E}">
        <p14:creationId xmlns:p14="http://schemas.microsoft.com/office/powerpoint/2010/main" val="1713090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0" y="23191"/>
            <a:ext cx="9144000" cy="6858000"/>
          </a:xfrm>
          <a:prstGeom prst="rect">
            <a:avLst/>
          </a:prstGeom>
          <a:solidFill>
            <a:schemeClr val="bg1"/>
          </a:solid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ectangle 3"/>
          <p:cNvSpPr/>
          <p:nvPr/>
        </p:nvSpPr>
        <p:spPr>
          <a:xfrm>
            <a:off x="914400" y="442080"/>
            <a:ext cx="3172600" cy="523220"/>
          </a:xfrm>
          <a:prstGeom prst="rect">
            <a:avLst/>
          </a:prstGeom>
        </p:spPr>
        <p:txBody>
          <a:bodyPr wrap="none">
            <a:spAutoFit/>
          </a:bodyPr>
          <a:lstStyle/>
          <a:p>
            <a:pPr lvl="0"/>
            <a:r>
              <a:rPr lang="en-US" sz="2800" b="1" dirty="0">
                <a:solidFill>
                  <a:srgbClr val="F79646">
                    <a:lumMod val="50000"/>
                  </a:srgbClr>
                </a:solidFill>
              </a:rPr>
              <a:t>Reaching Our World</a:t>
            </a:r>
          </a:p>
        </p:txBody>
      </p:sp>
      <p:sp>
        <p:nvSpPr>
          <p:cNvPr id="5" name="TextBox 4"/>
          <p:cNvSpPr txBox="1"/>
          <p:nvPr/>
        </p:nvSpPr>
        <p:spPr>
          <a:xfrm>
            <a:off x="1219200" y="1752600"/>
            <a:ext cx="7086600" cy="646331"/>
          </a:xfrm>
          <a:prstGeom prst="rect">
            <a:avLst/>
          </a:prstGeom>
          <a:noFill/>
        </p:spPr>
        <p:txBody>
          <a:bodyPr wrap="square" rtlCol="0">
            <a:spAutoFit/>
          </a:bodyPr>
          <a:lstStyle/>
          <a:p>
            <a:r>
              <a:rPr lang="en-US" sz="3600" b="1" dirty="0" smtClean="0">
                <a:solidFill>
                  <a:schemeClr val="accent6">
                    <a:lumMod val="50000"/>
                  </a:schemeClr>
                </a:solidFill>
              </a:rPr>
              <a:t>Reaching Our World</a:t>
            </a:r>
            <a:endParaRPr lang="en-US" sz="3600" b="1" dirty="0">
              <a:solidFill>
                <a:schemeClr val="accent6">
                  <a:lumMod val="50000"/>
                </a:schemeClr>
              </a:solidFill>
            </a:endParaRPr>
          </a:p>
        </p:txBody>
      </p:sp>
      <p:sp>
        <p:nvSpPr>
          <p:cNvPr id="9" name="TextBox 8"/>
          <p:cNvSpPr txBox="1"/>
          <p:nvPr/>
        </p:nvSpPr>
        <p:spPr>
          <a:xfrm>
            <a:off x="1447800" y="3276600"/>
            <a:ext cx="7239000" cy="1107996"/>
          </a:xfrm>
          <a:prstGeom prst="rect">
            <a:avLst/>
          </a:prstGeom>
          <a:noFill/>
        </p:spPr>
        <p:txBody>
          <a:bodyPr wrap="square" rtlCol="0">
            <a:spAutoFit/>
          </a:bodyPr>
          <a:lstStyle/>
          <a:p>
            <a:r>
              <a:rPr lang="en-US" sz="6600" b="1" dirty="0" smtClean="0">
                <a:solidFill>
                  <a:schemeClr val="accent6">
                    <a:lumMod val="50000"/>
                  </a:schemeClr>
                </a:solidFill>
              </a:rPr>
              <a:t>Reaching Our World</a:t>
            </a:r>
            <a:endParaRPr lang="en-US" sz="6600" b="1" dirty="0">
              <a:solidFill>
                <a:schemeClr val="accent6">
                  <a:lumMod val="50000"/>
                </a:schemeClr>
              </a:solidFill>
            </a:endParaRPr>
          </a:p>
        </p:txBody>
      </p:sp>
    </p:spTree>
    <p:extLst>
      <p:ext uri="{BB962C8B-B14F-4D97-AF65-F5344CB8AC3E}">
        <p14:creationId xmlns:p14="http://schemas.microsoft.com/office/powerpoint/2010/main" val="218702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5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007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78000"/>
                    </a14:imgEffect>
                  </a14:imgLayer>
                </a14:imgProps>
              </a:ext>
              <a:ext uri="{28A0092B-C50C-407E-A947-70E740481C1C}">
                <a14:useLocalDpi xmlns:a14="http://schemas.microsoft.com/office/drawing/2010/main" val="0"/>
              </a:ext>
            </a:extLst>
          </a:blip>
          <a:srcRect t="-1984" b="19246"/>
          <a:stretch/>
        </p:blipFill>
        <p:spPr bwMode="auto">
          <a:xfrm>
            <a:off x="-30479" y="-228600"/>
            <a:ext cx="9174479" cy="7086599"/>
          </a:xfrm>
          <a:prstGeom prst="rect">
            <a:avLst/>
          </a:prstGeom>
          <a:no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609600" y="457200"/>
            <a:ext cx="8001000" cy="1015663"/>
          </a:xfrm>
          <a:prstGeom prst="rect">
            <a:avLst/>
          </a:prstGeom>
          <a:noFill/>
        </p:spPr>
        <p:txBody>
          <a:bodyPr wrap="square" rtlCol="0">
            <a:spAutoFit/>
          </a:bodyPr>
          <a:lstStyle/>
          <a:p>
            <a:pPr algn="ctr"/>
            <a:r>
              <a:rPr lang="en-US" sz="6000" b="1" dirty="0" smtClean="0">
                <a:solidFill>
                  <a:schemeClr val="accent6">
                    <a:lumMod val="50000"/>
                  </a:schemeClr>
                </a:solidFill>
              </a:rPr>
              <a:t>Reaching Our World</a:t>
            </a:r>
            <a:endParaRPr lang="en-US" sz="6000" b="1" dirty="0">
              <a:solidFill>
                <a:schemeClr val="accent6">
                  <a:lumMod val="50000"/>
                </a:schemeClr>
              </a:solidFill>
            </a:endParaRPr>
          </a:p>
        </p:txBody>
      </p:sp>
    </p:spTree>
    <p:extLst>
      <p:ext uri="{BB962C8B-B14F-4D97-AF65-F5344CB8AC3E}">
        <p14:creationId xmlns:p14="http://schemas.microsoft.com/office/powerpoint/2010/main" val="3713042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78000"/>
                    </a14:imgEffect>
                  </a14:imgLayer>
                </a14:imgProps>
              </a:ext>
              <a:ext uri="{28A0092B-C50C-407E-A947-70E740481C1C}">
                <a14:useLocalDpi xmlns:a14="http://schemas.microsoft.com/office/drawing/2010/main" val="0"/>
              </a:ext>
            </a:extLst>
          </a:blip>
          <a:srcRect t="-1984" b="19246"/>
          <a:stretch/>
        </p:blipFill>
        <p:spPr bwMode="auto">
          <a:xfrm>
            <a:off x="-30479" y="-228600"/>
            <a:ext cx="9174479" cy="7086599"/>
          </a:xfrm>
          <a:prstGeom prst="rect">
            <a:avLst/>
          </a:prstGeom>
          <a:no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990600" y="457200"/>
            <a:ext cx="7620000" cy="523220"/>
          </a:xfrm>
          <a:prstGeom prst="rect">
            <a:avLst/>
          </a:prstGeom>
          <a:noFill/>
        </p:spPr>
        <p:txBody>
          <a:bodyPr wrap="square" rtlCol="0">
            <a:spAutoFit/>
          </a:bodyPr>
          <a:lstStyle/>
          <a:p>
            <a:r>
              <a:rPr lang="en-US" sz="2800" b="1" dirty="0" smtClean="0">
                <a:solidFill>
                  <a:schemeClr val="accent6">
                    <a:lumMod val="50000"/>
                  </a:schemeClr>
                </a:solidFill>
              </a:rPr>
              <a:t>Reaching Our World</a:t>
            </a:r>
            <a:endParaRPr lang="en-US" sz="2800" b="1" dirty="0">
              <a:solidFill>
                <a:schemeClr val="accent6">
                  <a:lumMod val="50000"/>
                </a:schemeClr>
              </a:solidFill>
            </a:endParaRPr>
          </a:p>
        </p:txBody>
      </p:sp>
      <p:sp>
        <p:nvSpPr>
          <p:cNvPr id="3" name="TextBox 2"/>
          <p:cNvSpPr txBox="1"/>
          <p:nvPr/>
        </p:nvSpPr>
        <p:spPr>
          <a:xfrm>
            <a:off x="457200" y="1752600"/>
            <a:ext cx="5334000" cy="523220"/>
          </a:xfrm>
          <a:prstGeom prst="rect">
            <a:avLst/>
          </a:prstGeom>
          <a:noFill/>
        </p:spPr>
        <p:txBody>
          <a:bodyPr wrap="square" rtlCol="0">
            <a:spAutoFit/>
          </a:bodyPr>
          <a:lstStyle/>
          <a:p>
            <a:r>
              <a:rPr lang="en-US" sz="2800" b="1" dirty="0" smtClean="0">
                <a:solidFill>
                  <a:schemeClr val="accent6">
                    <a:lumMod val="50000"/>
                  </a:schemeClr>
                </a:solidFill>
              </a:rPr>
              <a:t>TRUTH # 1   People Matter to God</a:t>
            </a:r>
            <a:endParaRPr lang="en-US" sz="2800" b="1" dirty="0">
              <a:solidFill>
                <a:schemeClr val="accent6">
                  <a:lumMod val="50000"/>
                </a:schemeClr>
              </a:solidFill>
            </a:endParaRPr>
          </a:p>
        </p:txBody>
      </p:sp>
    </p:spTree>
    <p:extLst>
      <p:ext uri="{BB962C8B-B14F-4D97-AF65-F5344CB8AC3E}">
        <p14:creationId xmlns:p14="http://schemas.microsoft.com/office/powerpoint/2010/main" val="1717401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78000"/>
                    </a14:imgEffect>
                  </a14:imgLayer>
                </a14:imgProps>
              </a:ext>
              <a:ext uri="{28A0092B-C50C-407E-A947-70E740481C1C}">
                <a14:useLocalDpi xmlns:a14="http://schemas.microsoft.com/office/drawing/2010/main" val="0"/>
              </a:ext>
            </a:extLst>
          </a:blip>
          <a:srcRect t="-1984" b="19246"/>
          <a:stretch/>
        </p:blipFill>
        <p:spPr bwMode="auto">
          <a:xfrm>
            <a:off x="-30479" y="-228600"/>
            <a:ext cx="9174479" cy="7086599"/>
          </a:xfrm>
          <a:prstGeom prst="rect">
            <a:avLst/>
          </a:prstGeom>
          <a:no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990600" y="457200"/>
            <a:ext cx="7620000" cy="523220"/>
          </a:xfrm>
          <a:prstGeom prst="rect">
            <a:avLst/>
          </a:prstGeom>
          <a:noFill/>
        </p:spPr>
        <p:txBody>
          <a:bodyPr wrap="square" rtlCol="0">
            <a:spAutoFit/>
          </a:bodyPr>
          <a:lstStyle/>
          <a:p>
            <a:r>
              <a:rPr lang="en-US" sz="2800" b="1" dirty="0" smtClean="0">
                <a:solidFill>
                  <a:schemeClr val="accent6">
                    <a:lumMod val="50000"/>
                  </a:schemeClr>
                </a:solidFill>
              </a:rPr>
              <a:t>Reaching Our World</a:t>
            </a:r>
            <a:endParaRPr lang="en-US" sz="2800" b="1" dirty="0">
              <a:solidFill>
                <a:schemeClr val="accent6">
                  <a:lumMod val="50000"/>
                </a:schemeClr>
              </a:solidFill>
            </a:endParaRPr>
          </a:p>
        </p:txBody>
      </p:sp>
      <p:sp>
        <p:nvSpPr>
          <p:cNvPr id="3" name="TextBox 2"/>
          <p:cNvSpPr txBox="1"/>
          <p:nvPr/>
        </p:nvSpPr>
        <p:spPr>
          <a:xfrm>
            <a:off x="457200" y="1752600"/>
            <a:ext cx="5791200" cy="523220"/>
          </a:xfrm>
          <a:prstGeom prst="rect">
            <a:avLst/>
          </a:prstGeom>
          <a:noFill/>
        </p:spPr>
        <p:txBody>
          <a:bodyPr wrap="square" rtlCol="0">
            <a:spAutoFit/>
          </a:bodyPr>
          <a:lstStyle/>
          <a:p>
            <a:r>
              <a:rPr lang="en-US" sz="2800" b="1" dirty="0" smtClean="0">
                <a:solidFill>
                  <a:schemeClr val="accent6">
                    <a:lumMod val="50000"/>
                  </a:schemeClr>
                </a:solidFill>
              </a:rPr>
              <a:t>TRUTH # 2   People Are Spiritually lost</a:t>
            </a:r>
            <a:endParaRPr lang="en-US" sz="2800" b="1" dirty="0">
              <a:solidFill>
                <a:schemeClr val="accent6">
                  <a:lumMod val="50000"/>
                </a:schemeClr>
              </a:solidFill>
            </a:endParaRPr>
          </a:p>
        </p:txBody>
      </p:sp>
    </p:spTree>
    <p:extLst>
      <p:ext uri="{BB962C8B-B14F-4D97-AF65-F5344CB8AC3E}">
        <p14:creationId xmlns:p14="http://schemas.microsoft.com/office/powerpoint/2010/main" val="2231651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78000"/>
                    </a14:imgEffect>
                  </a14:imgLayer>
                </a14:imgProps>
              </a:ext>
              <a:ext uri="{28A0092B-C50C-407E-A947-70E740481C1C}">
                <a14:useLocalDpi xmlns:a14="http://schemas.microsoft.com/office/drawing/2010/main" val="0"/>
              </a:ext>
            </a:extLst>
          </a:blip>
          <a:srcRect t="-1984" b="19246"/>
          <a:stretch/>
        </p:blipFill>
        <p:spPr bwMode="auto">
          <a:xfrm>
            <a:off x="-30479" y="-228600"/>
            <a:ext cx="9174479" cy="7086599"/>
          </a:xfrm>
          <a:prstGeom prst="rect">
            <a:avLst/>
          </a:prstGeom>
          <a:no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990600" y="457200"/>
            <a:ext cx="7620000" cy="523220"/>
          </a:xfrm>
          <a:prstGeom prst="rect">
            <a:avLst/>
          </a:prstGeom>
          <a:noFill/>
        </p:spPr>
        <p:txBody>
          <a:bodyPr wrap="square" rtlCol="0">
            <a:spAutoFit/>
          </a:bodyPr>
          <a:lstStyle/>
          <a:p>
            <a:r>
              <a:rPr lang="en-US" sz="2800" b="1" dirty="0" smtClean="0">
                <a:solidFill>
                  <a:schemeClr val="accent6">
                    <a:lumMod val="50000"/>
                  </a:schemeClr>
                </a:solidFill>
              </a:rPr>
              <a:t>Reaching Our World</a:t>
            </a:r>
            <a:endParaRPr lang="en-US" sz="2800" b="1" dirty="0">
              <a:solidFill>
                <a:schemeClr val="accent6">
                  <a:lumMod val="50000"/>
                </a:schemeClr>
              </a:solidFill>
            </a:endParaRPr>
          </a:p>
        </p:txBody>
      </p:sp>
      <p:sp>
        <p:nvSpPr>
          <p:cNvPr id="3" name="TextBox 2"/>
          <p:cNvSpPr txBox="1"/>
          <p:nvPr/>
        </p:nvSpPr>
        <p:spPr>
          <a:xfrm>
            <a:off x="457200" y="1752600"/>
            <a:ext cx="5334000" cy="523220"/>
          </a:xfrm>
          <a:prstGeom prst="rect">
            <a:avLst/>
          </a:prstGeom>
          <a:noFill/>
        </p:spPr>
        <p:txBody>
          <a:bodyPr wrap="square" rtlCol="0">
            <a:spAutoFit/>
          </a:bodyPr>
          <a:lstStyle/>
          <a:p>
            <a:r>
              <a:rPr lang="en-US" sz="2800" b="1" dirty="0" smtClean="0">
                <a:solidFill>
                  <a:schemeClr val="accent6">
                    <a:lumMod val="50000"/>
                  </a:schemeClr>
                </a:solidFill>
              </a:rPr>
              <a:t>TRUTH # 3   People Need Christ</a:t>
            </a:r>
            <a:endParaRPr lang="en-US" sz="2800" b="1" dirty="0">
              <a:solidFill>
                <a:schemeClr val="accent6">
                  <a:lumMod val="50000"/>
                </a:schemeClr>
              </a:solidFill>
            </a:endParaRPr>
          </a:p>
        </p:txBody>
      </p:sp>
    </p:spTree>
    <p:extLst>
      <p:ext uri="{BB962C8B-B14F-4D97-AF65-F5344CB8AC3E}">
        <p14:creationId xmlns:p14="http://schemas.microsoft.com/office/powerpoint/2010/main" val="3986742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78000"/>
                    </a14:imgEffect>
                  </a14:imgLayer>
                </a14:imgProps>
              </a:ext>
              <a:ext uri="{28A0092B-C50C-407E-A947-70E740481C1C}">
                <a14:useLocalDpi xmlns:a14="http://schemas.microsoft.com/office/drawing/2010/main" val="0"/>
              </a:ext>
            </a:extLst>
          </a:blip>
          <a:srcRect t="-1984" b="19246"/>
          <a:stretch/>
        </p:blipFill>
        <p:spPr bwMode="auto">
          <a:xfrm>
            <a:off x="-30479" y="-228600"/>
            <a:ext cx="9174479" cy="7086599"/>
          </a:xfrm>
          <a:prstGeom prst="rect">
            <a:avLst/>
          </a:prstGeom>
          <a:no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990600" y="457200"/>
            <a:ext cx="7620000" cy="523220"/>
          </a:xfrm>
          <a:prstGeom prst="rect">
            <a:avLst/>
          </a:prstGeom>
          <a:noFill/>
        </p:spPr>
        <p:txBody>
          <a:bodyPr wrap="square" rtlCol="0">
            <a:spAutoFit/>
          </a:bodyPr>
          <a:lstStyle/>
          <a:p>
            <a:r>
              <a:rPr lang="en-US" sz="2800" b="1" dirty="0" smtClean="0">
                <a:solidFill>
                  <a:schemeClr val="accent6">
                    <a:lumMod val="50000"/>
                  </a:schemeClr>
                </a:solidFill>
              </a:rPr>
              <a:t>Reaching Our World</a:t>
            </a:r>
            <a:endParaRPr lang="en-US" sz="2800" b="1" dirty="0">
              <a:solidFill>
                <a:schemeClr val="accent6">
                  <a:lumMod val="50000"/>
                </a:schemeClr>
              </a:solidFill>
            </a:endParaRPr>
          </a:p>
        </p:txBody>
      </p:sp>
      <p:sp>
        <p:nvSpPr>
          <p:cNvPr id="3" name="TextBox 2"/>
          <p:cNvSpPr txBox="1"/>
          <p:nvPr/>
        </p:nvSpPr>
        <p:spPr>
          <a:xfrm>
            <a:off x="457200" y="1752600"/>
            <a:ext cx="5334000" cy="523220"/>
          </a:xfrm>
          <a:prstGeom prst="rect">
            <a:avLst/>
          </a:prstGeom>
          <a:noFill/>
        </p:spPr>
        <p:txBody>
          <a:bodyPr wrap="square" rtlCol="0">
            <a:spAutoFit/>
          </a:bodyPr>
          <a:lstStyle/>
          <a:p>
            <a:r>
              <a:rPr lang="en-US" sz="2800" b="1" dirty="0" smtClean="0">
                <a:solidFill>
                  <a:schemeClr val="accent6">
                    <a:lumMod val="50000"/>
                  </a:schemeClr>
                </a:solidFill>
              </a:rPr>
              <a:t>TRUTH # 4   People Have Moved</a:t>
            </a:r>
            <a:endParaRPr lang="en-US" sz="2800" b="1" dirty="0">
              <a:solidFill>
                <a:schemeClr val="accent6">
                  <a:lumMod val="50000"/>
                </a:schemeClr>
              </a:solidFill>
            </a:endParaRPr>
          </a:p>
        </p:txBody>
      </p:sp>
    </p:spTree>
    <p:extLst>
      <p:ext uri="{BB962C8B-B14F-4D97-AF65-F5344CB8AC3E}">
        <p14:creationId xmlns:p14="http://schemas.microsoft.com/office/powerpoint/2010/main" val="2197667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78000"/>
                    </a14:imgEffect>
                  </a14:imgLayer>
                </a14:imgProps>
              </a:ext>
              <a:ext uri="{28A0092B-C50C-407E-A947-70E740481C1C}">
                <a14:useLocalDpi xmlns:a14="http://schemas.microsoft.com/office/drawing/2010/main" val="0"/>
              </a:ext>
            </a:extLst>
          </a:blip>
          <a:srcRect t="-1984" b="19246"/>
          <a:stretch/>
        </p:blipFill>
        <p:spPr bwMode="auto">
          <a:xfrm>
            <a:off x="0" y="-245164"/>
            <a:ext cx="9174479" cy="7086599"/>
          </a:xfrm>
          <a:prstGeom prst="rect">
            <a:avLst/>
          </a:prstGeom>
          <a:no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990600" y="457200"/>
            <a:ext cx="7620000" cy="523220"/>
          </a:xfrm>
          <a:prstGeom prst="rect">
            <a:avLst/>
          </a:prstGeom>
          <a:noFill/>
        </p:spPr>
        <p:txBody>
          <a:bodyPr wrap="square" rtlCol="0">
            <a:spAutoFit/>
          </a:bodyPr>
          <a:lstStyle/>
          <a:p>
            <a:r>
              <a:rPr lang="en-US" sz="2800" b="1" dirty="0" smtClean="0">
                <a:solidFill>
                  <a:schemeClr val="accent6">
                    <a:lumMod val="50000"/>
                  </a:schemeClr>
                </a:solidFill>
              </a:rPr>
              <a:t>Reaching Our World</a:t>
            </a:r>
            <a:endParaRPr lang="en-US" sz="2800" b="1" dirty="0">
              <a:solidFill>
                <a:schemeClr val="accent6">
                  <a:lumMod val="50000"/>
                </a:schemeClr>
              </a:solidFill>
            </a:endParaRPr>
          </a:p>
        </p:txBody>
      </p:sp>
      <p:sp>
        <p:nvSpPr>
          <p:cNvPr id="3" name="TextBox 2"/>
          <p:cNvSpPr txBox="1"/>
          <p:nvPr/>
        </p:nvSpPr>
        <p:spPr>
          <a:xfrm>
            <a:off x="457200" y="1752600"/>
            <a:ext cx="5334000" cy="523220"/>
          </a:xfrm>
          <a:prstGeom prst="rect">
            <a:avLst/>
          </a:prstGeom>
          <a:noFill/>
        </p:spPr>
        <p:txBody>
          <a:bodyPr wrap="square" rtlCol="0">
            <a:spAutoFit/>
          </a:bodyPr>
          <a:lstStyle/>
          <a:p>
            <a:r>
              <a:rPr lang="en-US" sz="2800" b="1" dirty="0" smtClean="0">
                <a:solidFill>
                  <a:schemeClr val="accent6">
                    <a:lumMod val="50000"/>
                  </a:schemeClr>
                </a:solidFill>
              </a:rPr>
              <a:t>TRUTH # 5   People Need Answers</a:t>
            </a:r>
            <a:endParaRPr lang="en-US" sz="2800" b="1" dirty="0">
              <a:solidFill>
                <a:schemeClr val="accent6">
                  <a:lumMod val="50000"/>
                </a:schemeClr>
              </a:solidFill>
            </a:endParaRPr>
          </a:p>
        </p:txBody>
      </p:sp>
    </p:spTree>
    <p:extLst>
      <p:ext uri="{BB962C8B-B14F-4D97-AF65-F5344CB8AC3E}">
        <p14:creationId xmlns:p14="http://schemas.microsoft.com/office/powerpoint/2010/main" val="2317341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ectangle 3"/>
          <p:cNvSpPr/>
          <p:nvPr/>
        </p:nvSpPr>
        <p:spPr>
          <a:xfrm>
            <a:off x="4798583" y="442080"/>
            <a:ext cx="3172600" cy="523220"/>
          </a:xfrm>
          <a:prstGeom prst="rect">
            <a:avLst/>
          </a:prstGeom>
        </p:spPr>
        <p:txBody>
          <a:bodyPr wrap="none">
            <a:spAutoFit/>
          </a:bodyPr>
          <a:lstStyle/>
          <a:p>
            <a:pPr lvl="0"/>
            <a:r>
              <a:rPr lang="en-US" sz="2800" b="1" dirty="0">
                <a:solidFill>
                  <a:srgbClr val="F79646">
                    <a:lumMod val="50000"/>
                  </a:srgbClr>
                </a:solidFill>
              </a:rPr>
              <a:t>Reaching Our World</a:t>
            </a:r>
          </a:p>
        </p:txBody>
      </p:sp>
      <p:sp>
        <p:nvSpPr>
          <p:cNvPr id="6" name="TextBox 5"/>
          <p:cNvSpPr txBox="1"/>
          <p:nvPr/>
        </p:nvSpPr>
        <p:spPr>
          <a:xfrm>
            <a:off x="334617" y="1740932"/>
            <a:ext cx="6705600" cy="523220"/>
          </a:xfrm>
          <a:prstGeom prst="rect">
            <a:avLst/>
          </a:prstGeom>
          <a:noFill/>
        </p:spPr>
        <p:txBody>
          <a:bodyPr wrap="square" rtlCol="0">
            <a:spAutoFit/>
          </a:bodyPr>
          <a:lstStyle/>
          <a:p>
            <a:pPr algn="ctr"/>
            <a:r>
              <a:rPr lang="en-US" sz="2800" b="1" dirty="0" smtClean="0">
                <a:solidFill>
                  <a:schemeClr val="accent6">
                    <a:lumMod val="50000"/>
                  </a:schemeClr>
                </a:solidFill>
              </a:rPr>
              <a:t>I Peter 3:13- 17</a:t>
            </a:r>
            <a:endParaRPr lang="en-US" sz="2800" b="1" dirty="0">
              <a:solidFill>
                <a:schemeClr val="accent6">
                  <a:lumMod val="50000"/>
                </a:schemeClr>
              </a:solidFill>
            </a:endParaRPr>
          </a:p>
        </p:txBody>
      </p:sp>
      <p:sp>
        <p:nvSpPr>
          <p:cNvPr id="7" name="TextBox 6"/>
          <p:cNvSpPr txBox="1"/>
          <p:nvPr/>
        </p:nvSpPr>
        <p:spPr>
          <a:xfrm>
            <a:off x="1447800" y="2895600"/>
            <a:ext cx="6934200" cy="523220"/>
          </a:xfrm>
          <a:prstGeom prst="rect">
            <a:avLst/>
          </a:prstGeom>
          <a:noFill/>
        </p:spPr>
        <p:txBody>
          <a:bodyPr wrap="square" rtlCol="0">
            <a:spAutoFit/>
          </a:bodyPr>
          <a:lstStyle/>
          <a:p>
            <a:r>
              <a:rPr lang="en-US" sz="2800" b="1" dirty="0" err="1" smtClean="0">
                <a:solidFill>
                  <a:schemeClr val="accent6">
                    <a:lumMod val="50000"/>
                  </a:schemeClr>
                </a:solidFill>
              </a:rPr>
              <a:t>Vss</a:t>
            </a:r>
            <a:r>
              <a:rPr lang="en-US" sz="2800" b="1" dirty="0" smtClean="0">
                <a:solidFill>
                  <a:schemeClr val="accent6">
                    <a:lumMod val="50000"/>
                  </a:schemeClr>
                </a:solidFill>
              </a:rPr>
              <a:t> 13-15a - Demonstrate</a:t>
            </a:r>
            <a:endParaRPr lang="en-US" sz="2800" b="1" dirty="0">
              <a:solidFill>
                <a:schemeClr val="accent6">
                  <a:lumMod val="50000"/>
                </a:schemeClr>
              </a:solidFill>
            </a:endParaRPr>
          </a:p>
        </p:txBody>
      </p:sp>
    </p:spTree>
    <p:extLst>
      <p:ext uri="{BB962C8B-B14F-4D97-AF65-F5344CB8AC3E}">
        <p14:creationId xmlns:p14="http://schemas.microsoft.com/office/powerpoint/2010/main" val="846131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ectangle 3"/>
          <p:cNvSpPr/>
          <p:nvPr/>
        </p:nvSpPr>
        <p:spPr>
          <a:xfrm>
            <a:off x="4798583" y="442080"/>
            <a:ext cx="3172600" cy="523220"/>
          </a:xfrm>
          <a:prstGeom prst="rect">
            <a:avLst/>
          </a:prstGeom>
        </p:spPr>
        <p:txBody>
          <a:bodyPr wrap="none">
            <a:spAutoFit/>
          </a:bodyPr>
          <a:lstStyle/>
          <a:p>
            <a:pPr lvl="0"/>
            <a:r>
              <a:rPr lang="en-US" sz="2800" b="1" dirty="0">
                <a:solidFill>
                  <a:srgbClr val="F79646">
                    <a:lumMod val="50000"/>
                  </a:srgbClr>
                </a:solidFill>
              </a:rPr>
              <a:t>Reaching Our World</a:t>
            </a:r>
          </a:p>
        </p:txBody>
      </p:sp>
      <p:sp>
        <p:nvSpPr>
          <p:cNvPr id="6" name="TextBox 5"/>
          <p:cNvSpPr txBox="1"/>
          <p:nvPr/>
        </p:nvSpPr>
        <p:spPr>
          <a:xfrm>
            <a:off x="334617" y="1740932"/>
            <a:ext cx="6705600" cy="523220"/>
          </a:xfrm>
          <a:prstGeom prst="rect">
            <a:avLst/>
          </a:prstGeom>
          <a:noFill/>
        </p:spPr>
        <p:txBody>
          <a:bodyPr wrap="square" rtlCol="0">
            <a:spAutoFit/>
          </a:bodyPr>
          <a:lstStyle/>
          <a:p>
            <a:pPr algn="ctr"/>
            <a:r>
              <a:rPr lang="en-US" sz="2800" b="1" dirty="0" smtClean="0">
                <a:solidFill>
                  <a:schemeClr val="accent6">
                    <a:lumMod val="50000"/>
                  </a:schemeClr>
                </a:solidFill>
              </a:rPr>
              <a:t>I Peter 3:13- 17</a:t>
            </a:r>
            <a:endParaRPr lang="en-US" sz="2800" b="1" dirty="0">
              <a:solidFill>
                <a:schemeClr val="accent6">
                  <a:lumMod val="50000"/>
                </a:schemeClr>
              </a:solidFill>
            </a:endParaRPr>
          </a:p>
        </p:txBody>
      </p:sp>
      <p:sp>
        <p:nvSpPr>
          <p:cNvPr id="7" name="TextBox 6"/>
          <p:cNvSpPr txBox="1"/>
          <p:nvPr/>
        </p:nvSpPr>
        <p:spPr>
          <a:xfrm>
            <a:off x="1447800" y="2895600"/>
            <a:ext cx="6934200" cy="523220"/>
          </a:xfrm>
          <a:prstGeom prst="rect">
            <a:avLst/>
          </a:prstGeom>
          <a:noFill/>
        </p:spPr>
        <p:txBody>
          <a:bodyPr wrap="square" rtlCol="0">
            <a:spAutoFit/>
          </a:bodyPr>
          <a:lstStyle/>
          <a:p>
            <a:r>
              <a:rPr lang="en-US" sz="2800" b="1" dirty="0" smtClean="0">
                <a:solidFill>
                  <a:schemeClr val="accent6">
                    <a:lumMod val="50000"/>
                  </a:schemeClr>
                </a:solidFill>
              </a:rPr>
              <a:t>Vs  15b - Defend</a:t>
            </a:r>
            <a:endParaRPr lang="en-US" sz="2800" b="1" dirty="0">
              <a:solidFill>
                <a:schemeClr val="accent6">
                  <a:lumMod val="50000"/>
                </a:schemeClr>
              </a:solidFill>
            </a:endParaRPr>
          </a:p>
        </p:txBody>
      </p:sp>
    </p:spTree>
    <p:extLst>
      <p:ext uri="{BB962C8B-B14F-4D97-AF65-F5344CB8AC3E}">
        <p14:creationId xmlns:p14="http://schemas.microsoft.com/office/powerpoint/2010/main" val="2319290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2169</TotalTime>
  <Words>1301</Words>
  <Application>Microsoft Office PowerPoint</Application>
  <PresentationFormat>On-screen Show (4:3)</PresentationFormat>
  <Paragraphs>110</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GBC</cp:lastModifiedBy>
  <cp:revision>39</cp:revision>
  <cp:lastPrinted>2015-09-20T15:07:21Z</cp:lastPrinted>
  <dcterms:created xsi:type="dcterms:W3CDTF">2015-09-19T03:01:48Z</dcterms:created>
  <dcterms:modified xsi:type="dcterms:W3CDTF">2015-09-20T15:51:01Z</dcterms:modified>
</cp:coreProperties>
</file>