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5" r:id="rId3"/>
    <p:sldId id="260" r:id="rId4"/>
    <p:sldId id="269" r:id="rId5"/>
    <p:sldId id="266" r:id="rId6"/>
    <p:sldId id="270" r:id="rId7"/>
    <p:sldId id="271" r:id="rId8"/>
    <p:sldId id="272" r:id="rId9"/>
    <p:sldId id="274" r:id="rId10"/>
    <p:sldId id="273" r:id="rId11"/>
    <p:sldId id="262" r:id="rId12"/>
    <p:sldId id="275" r:id="rId13"/>
    <p:sldId id="276" r:id="rId14"/>
    <p:sldId id="25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88786" autoAdjust="0"/>
  </p:normalViewPr>
  <p:slideViewPr>
    <p:cSldViewPr>
      <p:cViewPr varScale="1">
        <p:scale>
          <a:sx n="65" d="100"/>
          <a:sy n="65" d="100"/>
        </p:scale>
        <p:origin x="-154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1AADF9-EFA7-40ED-8418-A9A34CEA0BF9}" type="datetimeFigureOut">
              <a:rPr lang="en-US" smtClean="0"/>
              <a:t>9/27/2014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E4A49B-025E-44ED-A50F-8CCF54329FE0}" type="slidenum">
              <a:rPr lang="en-US" smtClean="0"/>
              <a:t>‹#›</a:t>
            </a:fld>
            <a:endParaRPr lang="en-US"/>
          </a:p>
        </p:txBody>
      </p:sp>
    </p:spTree>
    <p:extLst>
      <p:ext uri="{BB962C8B-B14F-4D97-AF65-F5344CB8AC3E}">
        <p14:creationId xmlns:p14="http://schemas.microsoft.com/office/powerpoint/2010/main" val="358744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a:t>
            </a:r>
            <a:r>
              <a:rPr lang="en-US" dirty="0" err="1" smtClean="0"/>
              <a:t>greek</a:t>
            </a:r>
            <a:r>
              <a:rPr lang="en-US" dirty="0" smtClean="0"/>
              <a:t> word  </a:t>
            </a:r>
            <a:r>
              <a:rPr lang="en-US" dirty="0" err="1" smtClean="0"/>
              <a:t>hagios</a:t>
            </a:r>
            <a:r>
              <a:rPr lang="en-US" dirty="0" smtClean="0"/>
              <a:t> translated sanctification and holiness meaning a separation specifically</a:t>
            </a:r>
            <a:r>
              <a:rPr lang="en-US" baseline="0" dirty="0" smtClean="0"/>
              <a:t> separation for God</a:t>
            </a:r>
          </a:p>
          <a:p>
            <a:r>
              <a:rPr lang="en-US" baseline="0" dirty="0" smtClean="0"/>
              <a:t>This morning we are going to look at how we are separated for God in the Past Present </a:t>
            </a:r>
            <a:r>
              <a:rPr lang="en-US" baseline="0" smtClean="0"/>
              <a:t>and Future.</a:t>
            </a:r>
            <a:endParaRPr lang="en-US" dirty="0"/>
          </a:p>
        </p:txBody>
      </p:sp>
      <p:sp>
        <p:nvSpPr>
          <p:cNvPr id="4" name="Slide Number Placeholder 3"/>
          <p:cNvSpPr>
            <a:spLocks noGrp="1"/>
          </p:cNvSpPr>
          <p:nvPr>
            <p:ph type="sldNum" sz="quarter" idx="10"/>
          </p:nvPr>
        </p:nvSpPr>
        <p:spPr/>
        <p:txBody>
          <a:bodyPr/>
          <a:lstStyle/>
          <a:p>
            <a:fld id="{47E4A49B-025E-44ED-A50F-8CCF54329FE0}" type="slidenum">
              <a:rPr lang="en-US" smtClean="0"/>
              <a:t>1</a:t>
            </a:fld>
            <a:endParaRPr lang="en-US"/>
          </a:p>
        </p:txBody>
      </p:sp>
    </p:spTree>
    <p:extLst>
      <p:ext uri="{BB962C8B-B14F-4D97-AF65-F5344CB8AC3E}">
        <p14:creationId xmlns:p14="http://schemas.microsoft.com/office/powerpoint/2010/main" val="1833122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4A49B-025E-44ED-A50F-8CCF54329FE0}" type="slidenum">
              <a:rPr lang="en-US" smtClean="0"/>
              <a:t>2</a:t>
            </a:fld>
            <a:endParaRPr lang="en-US"/>
          </a:p>
        </p:txBody>
      </p:sp>
    </p:spTree>
    <p:extLst>
      <p:ext uri="{BB962C8B-B14F-4D97-AF65-F5344CB8AC3E}">
        <p14:creationId xmlns:p14="http://schemas.microsoft.com/office/powerpoint/2010/main" val="270109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4A49B-025E-44ED-A50F-8CCF54329FE0}" type="slidenum">
              <a:rPr lang="en-US" smtClean="0"/>
              <a:t>3</a:t>
            </a:fld>
            <a:endParaRPr lang="en-US"/>
          </a:p>
        </p:txBody>
      </p:sp>
    </p:spTree>
    <p:extLst>
      <p:ext uri="{BB962C8B-B14F-4D97-AF65-F5344CB8AC3E}">
        <p14:creationId xmlns:p14="http://schemas.microsoft.com/office/powerpoint/2010/main" val="270109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4A49B-025E-44ED-A50F-8CCF54329FE0}" type="slidenum">
              <a:rPr lang="en-US" smtClean="0"/>
              <a:t>4</a:t>
            </a:fld>
            <a:endParaRPr lang="en-US"/>
          </a:p>
        </p:txBody>
      </p:sp>
    </p:spTree>
    <p:extLst>
      <p:ext uri="{BB962C8B-B14F-4D97-AF65-F5344CB8AC3E}">
        <p14:creationId xmlns:p14="http://schemas.microsoft.com/office/powerpoint/2010/main" val="270109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4A49B-025E-44ED-A50F-8CCF54329FE0}" type="slidenum">
              <a:rPr lang="en-US" smtClean="0"/>
              <a:t>11</a:t>
            </a:fld>
            <a:endParaRPr lang="en-US"/>
          </a:p>
        </p:txBody>
      </p:sp>
    </p:spTree>
    <p:extLst>
      <p:ext uri="{BB962C8B-B14F-4D97-AF65-F5344CB8AC3E}">
        <p14:creationId xmlns:p14="http://schemas.microsoft.com/office/powerpoint/2010/main" val="270109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4A49B-025E-44ED-A50F-8CCF54329FE0}" type="slidenum">
              <a:rPr lang="en-US" smtClean="0"/>
              <a:t>12</a:t>
            </a:fld>
            <a:endParaRPr lang="en-US"/>
          </a:p>
        </p:txBody>
      </p:sp>
    </p:spTree>
    <p:extLst>
      <p:ext uri="{BB962C8B-B14F-4D97-AF65-F5344CB8AC3E}">
        <p14:creationId xmlns:p14="http://schemas.microsoft.com/office/powerpoint/2010/main" val="270109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4A49B-025E-44ED-A50F-8CCF54329FE0}" type="slidenum">
              <a:rPr lang="en-US" smtClean="0"/>
              <a:t>13</a:t>
            </a:fld>
            <a:endParaRPr lang="en-US"/>
          </a:p>
        </p:txBody>
      </p:sp>
    </p:spTree>
    <p:extLst>
      <p:ext uri="{BB962C8B-B14F-4D97-AF65-F5344CB8AC3E}">
        <p14:creationId xmlns:p14="http://schemas.microsoft.com/office/powerpoint/2010/main" val="270109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summarize, sanctification is the same Greek word as holiness, “</a:t>
            </a:r>
            <a:r>
              <a:rPr lang="en-US" dirty="0" err="1" smtClean="0"/>
              <a:t>hagios</a:t>
            </a:r>
            <a:r>
              <a:rPr lang="en-US" dirty="0" smtClean="0"/>
              <a:t>,” meaning a separation. First, a once-for-all positional separation unto Christ at our salvation. Second, a practical progressive holiness in a believer’s life while awaiting the return of Christ. Third, we will be changed into His perfect likeness—holy, sanctified, and completely separated from the presence of evil.</a:t>
            </a:r>
          </a:p>
          <a:p>
            <a:endParaRPr lang="en-US" dirty="0" smtClean="0"/>
          </a:p>
          <a:p>
            <a:r>
              <a:rPr lang="en-US" dirty="0" smtClean="0"/>
              <a:t>Read more: http://www.gotquestions.org/sanctification.html#ixzz3EYrouDYU</a:t>
            </a:r>
            <a:endParaRPr lang="en-US" dirty="0"/>
          </a:p>
        </p:txBody>
      </p:sp>
      <p:sp>
        <p:nvSpPr>
          <p:cNvPr id="4" name="Slide Number Placeholder 3"/>
          <p:cNvSpPr>
            <a:spLocks noGrp="1"/>
          </p:cNvSpPr>
          <p:nvPr>
            <p:ph type="sldNum" sz="quarter" idx="10"/>
          </p:nvPr>
        </p:nvSpPr>
        <p:spPr/>
        <p:txBody>
          <a:bodyPr/>
          <a:lstStyle/>
          <a:p>
            <a:fld id="{47E4A49B-025E-44ED-A50F-8CCF54329FE0}" type="slidenum">
              <a:rPr lang="en-US" smtClean="0"/>
              <a:t>14</a:t>
            </a:fld>
            <a:endParaRPr lang="en-US"/>
          </a:p>
        </p:txBody>
      </p:sp>
    </p:spTree>
    <p:extLst>
      <p:ext uri="{BB962C8B-B14F-4D97-AF65-F5344CB8AC3E}">
        <p14:creationId xmlns:p14="http://schemas.microsoft.com/office/powerpoint/2010/main" val="228496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229E17-BDE3-4114-9953-44854F5F679E}"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265898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29E17-BDE3-4114-9953-44854F5F679E}"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122722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29E17-BDE3-4114-9953-44854F5F679E}"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248756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29E17-BDE3-4114-9953-44854F5F679E}"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425709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229E17-BDE3-4114-9953-44854F5F679E}"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223820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229E17-BDE3-4114-9953-44854F5F679E}"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364621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229E17-BDE3-4114-9953-44854F5F679E}" type="datetimeFigureOut">
              <a:rPr lang="en-US" smtClean="0"/>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3366891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229E17-BDE3-4114-9953-44854F5F679E}" type="datetimeFigureOut">
              <a:rPr lang="en-US" smtClean="0"/>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334711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29E17-BDE3-4114-9953-44854F5F679E}" type="datetimeFigureOut">
              <a:rPr lang="en-US" smtClean="0"/>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89303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29E17-BDE3-4114-9953-44854F5F679E}"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15268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29E17-BDE3-4114-9953-44854F5F679E}"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DF24D-723F-4105-A989-FEB080B631D2}" type="slidenum">
              <a:rPr lang="en-US" smtClean="0"/>
              <a:t>‹#›</a:t>
            </a:fld>
            <a:endParaRPr lang="en-US"/>
          </a:p>
        </p:txBody>
      </p:sp>
    </p:spTree>
    <p:extLst>
      <p:ext uri="{BB962C8B-B14F-4D97-AF65-F5344CB8AC3E}">
        <p14:creationId xmlns:p14="http://schemas.microsoft.com/office/powerpoint/2010/main" val="966809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29E17-BDE3-4114-9953-44854F5F679E}" type="datetimeFigureOut">
              <a:rPr lang="en-US" smtClean="0"/>
              <a:t>9/26/2014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DF24D-723F-4105-A989-FEB080B631D2}" type="slidenum">
              <a:rPr lang="en-US" smtClean="0"/>
              <a:t>‹#›</a:t>
            </a:fld>
            <a:endParaRPr lang="en-US"/>
          </a:p>
        </p:txBody>
      </p:sp>
    </p:spTree>
    <p:extLst>
      <p:ext uri="{BB962C8B-B14F-4D97-AF65-F5344CB8AC3E}">
        <p14:creationId xmlns:p14="http://schemas.microsoft.com/office/powerpoint/2010/main" val="2929250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44" y="-1447800"/>
            <a:ext cx="9262476" cy="4809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44" y="3362194"/>
            <a:ext cx="9183144" cy="3495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4550" y="1905000"/>
            <a:ext cx="8839200" cy="2554545"/>
          </a:xfrm>
          <a:prstGeom prst="rect">
            <a:avLst/>
          </a:prstGeom>
          <a:noFill/>
        </p:spPr>
        <p:txBody>
          <a:bodyPr wrap="square" rtlCol="0">
            <a:spAutoFit/>
          </a:bodyPr>
          <a:lstStyle/>
          <a:p>
            <a:pPr algn="ctr"/>
            <a:r>
              <a:rPr lang="en-US" sz="8800" b="1" dirty="0" smtClean="0">
                <a:solidFill>
                  <a:schemeClr val="bg1"/>
                </a:solidFill>
                <a:effectLst>
                  <a:outerShdw blurRad="38100" dist="38100" dir="2700000" algn="tl">
                    <a:srgbClr val="000000">
                      <a:alpha val="43137"/>
                    </a:srgbClr>
                  </a:outerShdw>
                </a:effectLst>
              </a:rPr>
              <a:t>‘</a:t>
            </a:r>
            <a:r>
              <a:rPr lang="en-US" sz="8800" b="1" dirty="0" err="1" smtClean="0">
                <a:solidFill>
                  <a:schemeClr val="bg1"/>
                </a:solidFill>
                <a:effectLst>
                  <a:outerShdw blurRad="38100" dist="38100" dir="2700000" algn="tl">
                    <a:srgbClr val="000000">
                      <a:alpha val="43137"/>
                    </a:srgbClr>
                  </a:outerShdw>
                </a:effectLst>
                <a:latin typeface="Symbol" panose="05050102010706020507" pitchFamily="18" charset="2"/>
              </a:rPr>
              <a:t>agios</a:t>
            </a:r>
            <a:r>
              <a:rPr lang="en-US" sz="8800" b="1" dirty="0" smtClean="0">
                <a:solidFill>
                  <a:schemeClr val="bg1"/>
                </a:solidFill>
                <a:effectLst>
                  <a:outerShdw blurRad="38100" dist="38100" dir="2700000" algn="tl">
                    <a:srgbClr val="000000">
                      <a:alpha val="43137"/>
                    </a:srgbClr>
                  </a:outerShdw>
                </a:effectLst>
                <a:latin typeface="Symbol" panose="05050102010706020507" pitchFamily="18" charset="2"/>
              </a:rPr>
              <a:t> - </a:t>
            </a:r>
            <a:r>
              <a:rPr lang="en-US" sz="8800" b="1" dirty="0" err="1" smtClean="0">
                <a:solidFill>
                  <a:schemeClr val="bg1"/>
                </a:solidFill>
                <a:effectLst>
                  <a:outerShdw blurRad="38100" dist="38100" dir="2700000" algn="tl">
                    <a:srgbClr val="000000">
                      <a:alpha val="43137"/>
                    </a:srgbClr>
                  </a:outerShdw>
                </a:effectLst>
              </a:rPr>
              <a:t>Hagios</a:t>
            </a:r>
            <a:endParaRPr lang="en-US" sz="8800" b="1" dirty="0" smtClean="0">
              <a:solidFill>
                <a:schemeClr val="bg1"/>
              </a:solidFill>
              <a:effectLst>
                <a:outerShdw blurRad="38100" dist="38100" dir="2700000" algn="tl">
                  <a:srgbClr val="000000">
                    <a:alpha val="43137"/>
                  </a:srgbClr>
                </a:outerShdw>
              </a:effectLst>
            </a:endParaRPr>
          </a:p>
          <a:p>
            <a:pPr algn="ctr"/>
            <a:r>
              <a:rPr lang="en-US" sz="7200" b="1" dirty="0" smtClean="0">
                <a:effectLst>
                  <a:outerShdw blurRad="38100" dist="38100" dir="2700000" algn="tl">
                    <a:srgbClr val="000000">
                      <a:alpha val="43137"/>
                    </a:srgbClr>
                  </a:outerShdw>
                </a:effectLst>
              </a:rPr>
              <a:t>Past -  Present - Future</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570634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75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5759" y="1066800"/>
            <a:ext cx="8229600" cy="1938992"/>
          </a:xfrm>
          <a:prstGeom prst="rect">
            <a:avLst/>
          </a:prstGeom>
          <a:noFill/>
        </p:spPr>
        <p:txBody>
          <a:bodyPr wrap="square" rtlCol="0">
            <a:spAutoFit/>
          </a:bodyPr>
          <a:lstStyle/>
          <a:p>
            <a:pPr lvl="0"/>
            <a:r>
              <a:rPr lang="en-US" sz="4000" b="1" dirty="0" smtClean="0">
                <a:solidFill>
                  <a:schemeClr val="bg1"/>
                </a:solidFill>
                <a:effectLst>
                  <a:outerShdw blurRad="38100" dist="38100" dir="2700000" algn="tl">
                    <a:srgbClr val="000000">
                      <a:alpha val="43137"/>
                    </a:srgbClr>
                  </a:outerShdw>
                </a:effectLst>
              </a:rPr>
              <a:t>7 But the manifestation of the Spirit is given to each one for the profit of all</a:t>
            </a:r>
          </a:p>
          <a:p>
            <a:pPr lvl="0"/>
            <a:r>
              <a:rPr lang="en-US" sz="4000" b="1" dirty="0" smtClean="0">
                <a:solidFill>
                  <a:schemeClr val="bg1"/>
                </a:solidFill>
                <a:effectLst>
                  <a:outerShdw blurRad="38100" dist="38100" dir="2700000" algn="tl">
                    <a:srgbClr val="000000">
                      <a:alpha val="43137"/>
                    </a:srgbClr>
                  </a:outerShdw>
                </a:effectLst>
              </a:rPr>
              <a:t> 1 Corinthians 12:7 (NKJV)</a:t>
            </a:r>
            <a:endParaRPr lang="en-US"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242354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63460" y="1139868"/>
            <a:ext cx="7467600" cy="1015663"/>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rPr>
              <a:t>Future</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919656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90500" y="457200"/>
            <a:ext cx="8763000" cy="3826689"/>
          </a:xfrm>
          <a:prstGeom prst="rect">
            <a:avLst/>
          </a:prstGeom>
        </p:spPr>
        <p:txBody>
          <a:bodyPr wrap="square">
            <a:spAutoFit/>
          </a:bodyPr>
          <a:lstStyle/>
          <a:p>
            <a:r>
              <a:rPr lang="en-US" sz="4000" baseline="30000" dirty="0" smtClean="0">
                <a:effectLst>
                  <a:outerShdw blurRad="38100" dist="38100" dir="2700000" algn="tl">
                    <a:srgbClr val="000000">
                      <a:alpha val="43137"/>
                    </a:srgbClr>
                  </a:outerShdw>
                </a:effectLst>
              </a:rPr>
              <a:t> </a:t>
            </a:r>
          </a:p>
          <a:p>
            <a:r>
              <a:rPr lang="en-US" sz="4400" b="1" baseline="30000" dirty="0" smtClean="0">
                <a:effectLst>
                  <a:outerShdw blurRad="38100" dist="38100" dir="2700000" algn="tl">
                    <a:srgbClr val="000000">
                      <a:alpha val="43137"/>
                    </a:srgbClr>
                  </a:outerShdw>
                </a:effectLst>
              </a:rPr>
              <a:t>52 in a moment, in the twinkling of an eye, at the last trumpet. For the trumpet will sound, and the dead will be raised incorruptible, and we shall be changed. 53 For this corruptible must put on incorruption, and this mortal must put on immortality. </a:t>
            </a:r>
          </a:p>
          <a:p>
            <a:r>
              <a:rPr lang="en-US" sz="4400" b="1" baseline="30000" dirty="0" smtClean="0">
                <a:effectLst>
                  <a:outerShdw blurRad="38100" dist="38100" dir="2700000" algn="tl">
                    <a:srgbClr val="000000">
                      <a:alpha val="43137"/>
                    </a:srgbClr>
                  </a:outerShdw>
                </a:effectLst>
              </a:rPr>
              <a:t>1 Corinthians 15:52-53 (NKJV)</a:t>
            </a:r>
          </a:p>
          <a:p>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772597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90500" y="457200"/>
            <a:ext cx="8763000" cy="4975721"/>
          </a:xfrm>
          <a:prstGeom prst="rect">
            <a:avLst/>
          </a:prstGeom>
        </p:spPr>
        <p:txBody>
          <a:bodyPr wrap="square">
            <a:spAutoFit/>
          </a:bodyPr>
          <a:lstStyle/>
          <a:p>
            <a:endParaRPr lang="en-US" sz="4000" baseline="30000" dirty="0" smtClean="0">
              <a:effectLst>
                <a:outerShdw blurRad="38100" dist="38100" dir="2700000" algn="tl">
                  <a:srgbClr val="000000">
                    <a:alpha val="43137"/>
                  </a:srgbClr>
                </a:outerShdw>
              </a:effectLst>
            </a:endParaRPr>
          </a:p>
          <a:p>
            <a:r>
              <a:rPr lang="en-US" sz="4800" b="1" baseline="30000" dirty="0" smtClean="0">
                <a:effectLst>
                  <a:outerShdw blurRad="38100" dist="38100" dir="2700000" algn="tl">
                    <a:srgbClr val="000000">
                      <a:alpha val="43137"/>
                    </a:srgbClr>
                  </a:outerShdw>
                </a:effectLst>
              </a:rPr>
              <a:t>20 For our citizenship is in heaven, from which we also eagerly wait for the Savior, the Lord Jesus Christ, 21 who will transform our lowly body that it may be conformed to His glorious body, according to the working by which He is able even to subdue all things to Himself.</a:t>
            </a:r>
          </a:p>
          <a:p>
            <a:r>
              <a:rPr lang="en-US" sz="4800" b="1" baseline="30000" dirty="0" smtClean="0">
                <a:effectLst>
                  <a:outerShdw blurRad="38100" dist="38100" dir="2700000" algn="tl">
                    <a:srgbClr val="000000">
                      <a:alpha val="43137"/>
                    </a:srgbClr>
                  </a:outerShdw>
                </a:effectLst>
              </a:rPr>
              <a:t> Philippians 3:20-21 (NKJV)</a:t>
            </a:r>
          </a:p>
          <a:p>
            <a:endParaRPr lang="en-US" sz="4000" baseline="30000" dirty="0" smtClean="0">
              <a:effectLst>
                <a:outerShdw blurRad="38100" dist="38100" dir="2700000" algn="tl">
                  <a:srgbClr val="000000">
                    <a:alpha val="43137"/>
                  </a:srgbClr>
                </a:outerShdw>
              </a:effectLst>
            </a:endParaRPr>
          </a:p>
          <a:p>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86572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2050" name="Picture 2" descr="http://julieamarxhausen.files.wordpress.com/2011/07/holine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1"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23955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52500" y="1143000"/>
            <a:ext cx="7239000" cy="1200329"/>
          </a:xfrm>
          <a:prstGeom prst="rect">
            <a:avLst/>
          </a:prstGeom>
          <a:noFill/>
        </p:spPr>
        <p:txBody>
          <a:bodyPr wrap="square" rtlCol="0">
            <a:spAutoFit/>
          </a:bodyPr>
          <a:lstStyle/>
          <a:p>
            <a:pPr algn="ctr"/>
            <a:r>
              <a:rPr lang="en-US" sz="7200" b="1" dirty="0" smtClean="0">
                <a:effectLst>
                  <a:outerShdw blurRad="38100" dist="38100" dir="2700000" algn="tl">
                    <a:srgbClr val="000000">
                      <a:alpha val="43137"/>
                    </a:srgbClr>
                  </a:outerShdw>
                </a:effectLst>
              </a:rPr>
              <a:t>Past</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135258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90500" y="457200"/>
            <a:ext cx="8763000" cy="3170099"/>
          </a:xfrm>
          <a:prstGeom prst="rect">
            <a:avLst/>
          </a:prstGeom>
        </p:spPr>
        <p:txBody>
          <a:bodyPr wrap="square">
            <a:spAutoFit/>
          </a:bodyPr>
          <a:lstStyle/>
          <a:p>
            <a:r>
              <a:rPr lang="en-US" sz="4000" baseline="30000" dirty="0" smtClean="0">
                <a:effectLst>
                  <a:outerShdw blurRad="38100" dist="38100" dir="2700000" algn="tl">
                    <a:srgbClr val="000000">
                      <a:alpha val="43137"/>
                    </a:srgbClr>
                  </a:outerShdw>
                </a:effectLst>
              </a:rPr>
              <a:t>11 </a:t>
            </a:r>
            <a:r>
              <a:rPr lang="en-US" sz="4000" dirty="0" smtClean="0">
                <a:effectLst>
                  <a:outerShdw blurRad="38100" dist="38100" dir="2700000" algn="tl">
                    <a:srgbClr val="000000">
                      <a:alpha val="43137"/>
                    </a:srgbClr>
                  </a:outerShdw>
                </a:effectLst>
              </a:rPr>
              <a:t>…But you were washed, but you were sanctified, but you were justified in the name of the Lord Jesus and by the Spirit of our God.</a:t>
            </a:r>
            <a:r>
              <a:rPr lang="en-US" sz="4000" dirty="0" smtClean="0">
                <a:effectLst>
                  <a:outerShdw blurRad="38100" dist="38100" dir="2700000" algn="tl">
                    <a:srgbClr val="000000">
                      <a:alpha val="43137"/>
                    </a:srgbClr>
                  </a:outerShdw>
                </a:effectLst>
              </a:rPr>
              <a:t> </a:t>
            </a:r>
          </a:p>
          <a:p>
            <a:r>
              <a:rPr lang="en-US" sz="4000" dirty="0" smtClean="0">
                <a:effectLst>
                  <a:outerShdw blurRad="38100" dist="38100" dir="2700000" algn="tl">
                    <a:srgbClr val="000000">
                      <a:alpha val="43137"/>
                    </a:srgbClr>
                  </a:outerShdw>
                </a:effectLst>
              </a:rPr>
              <a:t>1 Corinthians (NKJV)</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988275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90500" y="457200"/>
            <a:ext cx="8763000" cy="4237057"/>
          </a:xfrm>
          <a:prstGeom prst="rect">
            <a:avLst/>
          </a:prstGeom>
        </p:spPr>
        <p:txBody>
          <a:bodyPr wrap="square">
            <a:spAutoFit/>
          </a:bodyPr>
          <a:lstStyle/>
          <a:p>
            <a:r>
              <a:rPr lang="en-US" sz="4000" baseline="30000" dirty="0" smtClean="0">
                <a:effectLst>
                  <a:outerShdw blurRad="38100" dist="38100" dir="2700000" algn="tl">
                    <a:srgbClr val="000000">
                      <a:alpha val="43137"/>
                    </a:srgbClr>
                  </a:outerShdw>
                </a:effectLst>
              </a:rPr>
              <a:t> </a:t>
            </a:r>
          </a:p>
          <a:p>
            <a:r>
              <a:rPr lang="en-US" sz="4400" b="1" baseline="30000" dirty="0" smtClean="0">
                <a:effectLst>
                  <a:outerShdw blurRad="38100" dist="38100" dir="2700000" algn="tl">
                    <a:srgbClr val="000000">
                      <a:alpha val="43137"/>
                    </a:srgbClr>
                  </a:outerShdw>
                </a:effectLst>
              </a:rPr>
              <a:t>13 In Him you also trusted, after you heard the word of truth, the gospel of your salvation; in whom also, having believed, you were sealed with the Holy Spirit of promise, 14 who[a] is the guarantee of our inheritance until the redemption of the purchased possession, to the praise of His glory.</a:t>
            </a:r>
          </a:p>
          <a:p>
            <a:r>
              <a:rPr lang="en-US" sz="4000" baseline="30000" dirty="0" smtClean="0">
                <a:effectLst>
                  <a:outerShdw blurRad="38100" dist="38100" dir="2700000" algn="tl">
                    <a:srgbClr val="000000">
                      <a:alpha val="43137"/>
                    </a:srgbClr>
                  </a:outerShdw>
                </a:effectLst>
              </a:rPr>
              <a:t> Ephesians 1:13-14 (NKJV)</a:t>
            </a:r>
          </a:p>
          <a:p>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743815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75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295400" y="1143000"/>
            <a:ext cx="6553200" cy="1107996"/>
          </a:xfrm>
          <a:prstGeom prst="rect">
            <a:avLst/>
          </a:prstGeom>
          <a:noFill/>
        </p:spPr>
        <p:txBody>
          <a:bodyPr wrap="square" rtlCol="0">
            <a:spAutoFit/>
          </a:bodyPr>
          <a:lstStyle/>
          <a:p>
            <a:pPr algn="ctr"/>
            <a:r>
              <a:rPr lang="en-US" sz="6600" b="1" dirty="0" smtClean="0">
                <a:solidFill>
                  <a:schemeClr val="bg1">
                    <a:lumMod val="95000"/>
                  </a:schemeClr>
                </a:solidFill>
                <a:effectLst>
                  <a:outerShdw blurRad="38100" dist="38100" dir="2700000" algn="tl">
                    <a:srgbClr val="000000">
                      <a:alpha val="43137"/>
                    </a:srgbClr>
                  </a:outerShdw>
                </a:effectLst>
              </a:rPr>
              <a:t>Present</a:t>
            </a:r>
            <a:endParaRPr lang="en-US" sz="6600"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17584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75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78701" y="685800"/>
            <a:ext cx="7848599" cy="3477875"/>
          </a:xfrm>
          <a:prstGeom prst="rect">
            <a:avLst/>
          </a:prstGeom>
          <a:noFill/>
        </p:spPr>
        <p:txBody>
          <a:bodyPr wrap="square" rtlCol="0">
            <a:spAutoFit/>
          </a:bodyPr>
          <a:lstStyle/>
          <a:p>
            <a:pPr lvl="0"/>
            <a:r>
              <a:rPr lang="en-US" sz="4000" b="1" dirty="0">
                <a:solidFill>
                  <a:schemeClr val="bg1"/>
                </a:solidFill>
                <a:effectLst>
                  <a:outerShdw blurRad="38100" dist="38100" dir="2700000" algn="tl">
                    <a:srgbClr val="000000">
                      <a:alpha val="43137"/>
                    </a:srgbClr>
                  </a:outerShdw>
                </a:effectLst>
              </a:rPr>
              <a:t>Therefore I </a:t>
            </a:r>
            <a:r>
              <a:rPr lang="en-US" sz="6000" b="1" dirty="0">
                <a:solidFill>
                  <a:schemeClr val="bg1"/>
                </a:solidFill>
                <a:effectLst>
                  <a:outerShdw blurRad="38100" dist="38100" dir="2700000" algn="tl">
                    <a:srgbClr val="000000">
                      <a:alpha val="43137"/>
                    </a:srgbClr>
                  </a:outerShdw>
                </a:effectLst>
              </a:rPr>
              <a:t>urge</a:t>
            </a:r>
            <a:r>
              <a:rPr lang="en-US" sz="4000" b="1" dirty="0">
                <a:solidFill>
                  <a:schemeClr val="bg1"/>
                </a:solidFill>
                <a:effectLst>
                  <a:outerShdw blurRad="38100" dist="38100" dir="2700000" algn="tl">
                    <a:srgbClr val="000000">
                      <a:alpha val="43137"/>
                    </a:srgbClr>
                  </a:outerShdw>
                </a:effectLst>
              </a:rPr>
              <a:t> you, brethren, by the mercies of God, to present </a:t>
            </a:r>
          </a:p>
          <a:p>
            <a:pPr lvl="0"/>
            <a:r>
              <a:rPr lang="en-US" sz="4000" b="1" dirty="0">
                <a:solidFill>
                  <a:schemeClr val="bg1"/>
                </a:solidFill>
                <a:effectLst>
                  <a:outerShdw blurRad="38100" dist="38100" dir="2700000" algn="tl">
                    <a:srgbClr val="000000">
                      <a:alpha val="43137"/>
                    </a:srgbClr>
                  </a:outerShdw>
                </a:effectLst>
              </a:rPr>
              <a:t>your bodies a living and </a:t>
            </a:r>
            <a:r>
              <a:rPr lang="en-US" sz="4000" b="1" u="sng" dirty="0">
                <a:solidFill>
                  <a:schemeClr val="bg1"/>
                </a:solidFill>
                <a:effectLst>
                  <a:outerShdw blurRad="38100" dist="38100" dir="2700000" algn="tl">
                    <a:srgbClr val="000000">
                      <a:alpha val="43137"/>
                    </a:srgbClr>
                  </a:outerShdw>
                </a:effectLst>
              </a:rPr>
              <a:t>holy</a:t>
            </a:r>
            <a:r>
              <a:rPr lang="en-US" sz="4000" b="1" dirty="0">
                <a:solidFill>
                  <a:schemeClr val="bg1"/>
                </a:solidFill>
                <a:effectLst>
                  <a:outerShdw blurRad="38100" dist="38100" dir="2700000" algn="tl">
                    <a:srgbClr val="000000">
                      <a:alpha val="43137"/>
                    </a:srgbClr>
                  </a:outerShdw>
                </a:effectLst>
              </a:rPr>
              <a:t> sacrifice, acceptable to God </a:t>
            </a:r>
          </a:p>
          <a:p>
            <a:pPr lvl="0"/>
            <a:r>
              <a:rPr lang="en-US" sz="4000" b="1" dirty="0">
                <a:solidFill>
                  <a:schemeClr val="bg1"/>
                </a:solidFill>
                <a:effectLst>
                  <a:outerShdw blurRad="38100" dist="38100" dir="2700000" algn="tl">
                    <a:srgbClr val="000000">
                      <a:alpha val="43137"/>
                    </a:srgbClr>
                  </a:outerShdw>
                </a:effectLst>
              </a:rPr>
              <a:t>Rom 12:1</a:t>
            </a:r>
            <a:endParaRPr lang="en-US"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082775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75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50101" y="685800"/>
            <a:ext cx="8229600" cy="3477875"/>
          </a:xfrm>
          <a:prstGeom prst="rect">
            <a:avLst/>
          </a:prstGeom>
          <a:noFill/>
        </p:spPr>
        <p:txBody>
          <a:bodyPr wrap="square" rtlCol="0">
            <a:spAutoFit/>
          </a:bodyPr>
          <a:lstStyle/>
          <a:p>
            <a:pPr lvl="0"/>
            <a:r>
              <a:rPr lang="en-US" sz="4000" b="1" dirty="0">
                <a:solidFill>
                  <a:schemeClr val="bg1"/>
                </a:solidFill>
                <a:effectLst>
                  <a:outerShdw blurRad="38100" dist="38100" dir="2700000" algn="tl">
                    <a:srgbClr val="000000">
                      <a:alpha val="43137"/>
                    </a:srgbClr>
                  </a:outerShdw>
                </a:effectLst>
              </a:rPr>
              <a:t>Therefore I urge you, brethren, by </a:t>
            </a:r>
          </a:p>
          <a:p>
            <a:pPr lvl="0"/>
            <a:r>
              <a:rPr lang="en-US" sz="4000" b="1" dirty="0">
                <a:solidFill>
                  <a:schemeClr val="bg1"/>
                </a:solidFill>
                <a:effectLst>
                  <a:outerShdw blurRad="38100" dist="38100" dir="2700000" algn="tl">
                    <a:srgbClr val="000000">
                      <a:alpha val="43137"/>
                    </a:srgbClr>
                  </a:outerShdw>
                </a:effectLst>
              </a:rPr>
              <a:t>the mercies of God, to </a:t>
            </a:r>
            <a:r>
              <a:rPr lang="en-US" sz="6000" b="1" dirty="0">
                <a:solidFill>
                  <a:schemeClr val="bg1"/>
                </a:solidFill>
                <a:effectLst>
                  <a:outerShdw blurRad="38100" dist="38100" dir="2700000" algn="tl">
                    <a:srgbClr val="000000">
                      <a:alpha val="43137"/>
                    </a:srgbClr>
                  </a:outerShdw>
                </a:effectLst>
              </a:rPr>
              <a:t>present</a:t>
            </a:r>
            <a:r>
              <a:rPr lang="en-US" sz="4000" b="1" dirty="0">
                <a:solidFill>
                  <a:schemeClr val="bg1"/>
                </a:solidFill>
                <a:effectLst>
                  <a:outerShdw blurRad="38100" dist="38100" dir="2700000" algn="tl">
                    <a:srgbClr val="000000">
                      <a:alpha val="43137"/>
                    </a:srgbClr>
                  </a:outerShdw>
                </a:effectLst>
              </a:rPr>
              <a:t> your bodies a living and </a:t>
            </a:r>
            <a:r>
              <a:rPr lang="en-US" sz="4000" b="1" u="sng" dirty="0">
                <a:solidFill>
                  <a:schemeClr val="bg1"/>
                </a:solidFill>
                <a:effectLst>
                  <a:outerShdw blurRad="38100" dist="38100" dir="2700000" algn="tl">
                    <a:srgbClr val="000000">
                      <a:alpha val="43137"/>
                    </a:srgbClr>
                  </a:outerShdw>
                </a:effectLst>
              </a:rPr>
              <a:t>holy</a:t>
            </a:r>
            <a:r>
              <a:rPr lang="en-US" sz="4000" b="1" dirty="0">
                <a:solidFill>
                  <a:schemeClr val="bg1"/>
                </a:solidFill>
                <a:effectLst>
                  <a:outerShdw blurRad="38100" dist="38100" dir="2700000" algn="tl">
                    <a:srgbClr val="000000">
                      <a:alpha val="43137"/>
                    </a:srgbClr>
                  </a:outerShdw>
                </a:effectLst>
              </a:rPr>
              <a:t> sacrifice, acceptable to God </a:t>
            </a:r>
          </a:p>
          <a:p>
            <a:pPr lvl="0"/>
            <a:r>
              <a:rPr lang="en-US" sz="4000" b="1" dirty="0">
                <a:solidFill>
                  <a:schemeClr val="bg1"/>
                </a:solidFill>
                <a:effectLst>
                  <a:outerShdw blurRad="38100" dist="38100" dir="2700000" algn="tl">
                    <a:srgbClr val="000000">
                      <a:alpha val="43137"/>
                    </a:srgbClr>
                  </a:outerShdw>
                </a:effectLst>
              </a:rPr>
              <a:t>Rom 12:1</a:t>
            </a:r>
            <a:endParaRPr lang="en-US"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522491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75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50101" y="1371600"/>
            <a:ext cx="8229600" cy="1938992"/>
          </a:xfrm>
          <a:prstGeom prst="rect">
            <a:avLst/>
          </a:prstGeom>
          <a:noFill/>
        </p:spPr>
        <p:txBody>
          <a:bodyPr wrap="square" rtlCol="0">
            <a:spAutoFit/>
          </a:bodyPr>
          <a:lstStyle/>
          <a:p>
            <a:pPr lvl="0"/>
            <a:r>
              <a:rPr lang="en-US" sz="4000" b="1" dirty="0" smtClean="0">
                <a:solidFill>
                  <a:schemeClr val="bg1"/>
                </a:solidFill>
                <a:effectLst>
                  <a:outerShdw blurRad="38100" dist="38100" dir="2700000" algn="tl">
                    <a:srgbClr val="000000">
                      <a:alpha val="43137"/>
                    </a:srgbClr>
                  </a:outerShdw>
                </a:effectLst>
              </a:rPr>
              <a:t>Abhor what is evil .( Not of God ) </a:t>
            </a:r>
          </a:p>
          <a:p>
            <a:pPr lvl="0"/>
            <a:r>
              <a:rPr lang="en-US" sz="4000" b="1" dirty="0" smtClean="0">
                <a:solidFill>
                  <a:schemeClr val="bg1"/>
                </a:solidFill>
                <a:effectLst>
                  <a:outerShdw blurRad="38100" dist="38100" dir="2700000" algn="tl">
                    <a:srgbClr val="000000">
                      <a:alpha val="43137"/>
                    </a:srgbClr>
                  </a:outerShdw>
                </a:effectLst>
              </a:rPr>
              <a:t>Cling to what is good. ( Of God )</a:t>
            </a:r>
          </a:p>
          <a:p>
            <a:pPr lvl="0"/>
            <a:r>
              <a:rPr lang="en-US" sz="4000" b="1" dirty="0" smtClean="0">
                <a:solidFill>
                  <a:schemeClr val="bg1"/>
                </a:solidFill>
                <a:effectLst>
                  <a:outerShdw blurRad="38100" dist="38100" dir="2700000" algn="tl">
                    <a:srgbClr val="000000">
                      <a:alpha val="43137"/>
                    </a:srgbClr>
                  </a:outerShdw>
                </a:effectLst>
              </a:rPr>
              <a:t>Rom 12:9</a:t>
            </a:r>
            <a:endParaRPr lang="en-US"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221692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75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5759" y="685800"/>
            <a:ext cx="8229600" cy="3785652"/>
          </a:xfrm>
          <a:prstGeom prst="rect">
            <a:avLst/>
          </a:prstGeom>
          <a:noFill/>
        </p:spPr>
        <p:txBody>
          <a:bodyPr wrap="square" rtlCol="0">
            <a:spAutoFit/>
          </a:bodyPr>
          <a:lstStyle/>
          <a:p>
            <a:pPr lvl="0"/>
            <a:r>
              <a:rPr lang="en-US" sz="4000" b="1" dirty="0" smtClean="0">
                <a:solidFill>
                  <a:schemeClr val="bg1"/>
                </a:solidFill>
                <a:effectLst>
                  <a:outerShdw blurRad="38100" dist="38100" dir="2700000" algn="tl">
                    <a:srgbClr val="000000">
                      <a:alpha val="43137"/>
                    </a:srgbClr>
                  </a:outerShdw>
                </a:effectLst>
              </a:rPr>
              <a:t>7 Therefore, having these promises, beloved, let us cleanse ourselves from all filthiness of the flesh and spirit, perfecting holiness in the fear of God. 2 Corinthians 7:1 (NKJV)</a:t>
            </a:r>
          </a:p>
          <a:p>
            <a:pPr lvl="0"/>
            <a:endParaRPr lang="en-US" sz="4000" b="1"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14822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TotalTime>
  <Words>428</Words>
  <Application>Microsoft Office PowerPoint</Application>
  <PresentationFormat>On-screen Show (4:3)</PresentationFormat>
  <Paragraphs>41</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24</cp:revision>
  <dcterms:created xsi:type="dcterms:W3CDTF">2014-09-27T05:31:35Z</dcterms:created>
  <dcterms:modified xsi:type="dcterms:W3CDTF">2014-09-28T14:45:40Z</dcterms:modified>
</cp:coreProperties>
</file>