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64" r:id="rId3"/>
    <p:sldId id="265" r:id="rId4"/>
    <p:sldId id="266" r:id="rId5"/>
    <p:sldId id="267" r:id="rId6"/>
    <p:sldId id="268"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7" autoAdjust="0"/>
    <p:restoredTop sz="53604" autoAdjust="0"/>
  </p:normalViewPr>
  <p:slideViewPr>
    <p:cSldViewPr>
      <p:cViewPr varScale="1">
        <p:scale>
          <a:sx n="34" d="100"/>
          <a:sy n="34" d="100"/>
        </p:scale>
        <p:origin x="-1398" y="-7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185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4A17E-A864-407A-82F9-09512D1A9D7C}" type="datetimeFigureOut">
              <a:rPr lang="en-US" smtClean="0"/>
              <a:t>5/18/2014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AB8044-8B8C-441A-99E0-CFB8A0DD68A6}" type="slidenum">
              <a:rPr lang="en-US" smtClean="0"/>
              <a:t>‹#›</a:t>
            </a:fld>
            <a:endParaRPr lang="en-US"/>
          </a:p>
        </p:txBody>
      </p:sp>
    </p:spTree>
    <p:extLst>
      <p:ext uri="{BB962C8B-B14F-4D97-AF65-F5344CB8AC3E}">
        <p14:creationId xmlns:p14="http://schemas.microsoft.com/office/powerpoint/2010/main" val="237039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1AB8044-8B8C-441A-99E0-CFB8A0DD68A6}" type="slidenum">
              <a:rPr lang="en-US" smtClean="0"/>
              <a:t>2</a:t>
            </a:fld>
            <a:endParaRPr lang="en-US"/>
          </a:p>
        </p:txBody>
      </p:sp>
      <p:sp>
        <p:nvSpPr>
          <p:cNvPr id="5" name="Notes Placeholder 4"/>
          <p:cNvSpPr>
            <a:spLocks noGrp="1"/>
          </p:cNvSpPr>
          <p:nvPr>
            <p:ph type="body" sz="quarter" idx="11"/>
          </p:nvPr>
        </p:nvSpPr>
        <p:spPr/>
        <p:txBody>
          <a:bodyPr/>
          <a:lstStyle/>
          <a:p>
            <a:endParaRPr lang="en-US"/>
          </a:p>
        </p:txBody>
      </p:sp>
      <p:sp>
        <p:nvSpPr>
          <p:cNvPr id="6" name="Notes Placeholder 5"/>
          <p:cNvSpPr>
            <a:spLocks noGrp="1"/>
          </p:cNvSpPr>
          <p:nvPr>
            <p:ph type="body" idx="1"/>
          </p:nvPr>
        </p:nvSpPr>
        <p:spPr/>
        <p:txBody>
          <a:bodyPr>
            <a:normAutofit fontScale="92500"/>
          </a:bodyPr>
          <a:lstStyle/>
          <a:p>
            <a:r>
              <a:rPr lang="en-US" i="1" dirty="0" smtClean="0"/>
              <a:t>Col 3:18 “Wives, submit to your own husbands, as is fitting in the Lord.”</a:t>
            </a:r>
          </a:p>
          <a:p>
            <a:endParaRPr lang="en-US" i="1" dirty="0" smtClean="0"/>
          </a:p>
          <a:p>
            <a:r>
              <a:rPr lang="en-US" i="1" dirty="0" smtClean="0"/>
              <a:t>John Temple Bristow, in his book What Paul Really Said About Women, makes a regular point of criticizing English translations of many </a:t>
            </a:r>
            <a:r>
              <a:rPr lang="en-US" i="1" dirty="0" err="1" smtClean="0"/>
              <a:t>Koine</a:t>
            </a:r>
            <a:r>
              <a:rPr lang="en-US" i="1" dirty="0" smtClean="0"/>
              <a:t> words. One word (of many) he suggests is particularly poorly translated is "</a:t>
            </a:r>
            <a:r>
              <a:rPr lang="en-US" i="1" dirty="0" err="1" smtClean="0"/>
              <a:t>hupotassomai</a:t>
            </a:r>
            <a:r>
              <a:rPr lang="en-US" i="1" dirty="0" smtClean="0"/>
              <a:t>", usually translated "be subject to" (see especially Ephesians 5). Bristow makes a rather sweeping claim about the "real" meaning of this word as it pertains to the gender roles debate: </a:t>
            </a:r>
          </a:p>
          <a:p>
            <a:r>
              <a:rPr lang="en-US" i="1" dirty="0" err="1" smtClean="0"/>
              <a:t>Agapao</a:t>
            </a:r>
            <a:r>
              <a:rPr lang="en-US" dirty="0" smtClean="0"/>
              <a:t> is almost identical with </a:t>
            </a:r>
            <a:r>
              <a:rPr lang="en-US" i="1" dirty="0" err="1" smtClean="0"/>
              <a:t>hupotassomai</a:t>
            </a:r>
            <a:r>
              <a:rPr lang="en-US" dirty="0" smtClean="0"/>
              <a:t>. </a:t>
            </a:r>
          </a:p>
          <a:p>
            <a:endParaRPr lang="en-US" dirty="0" smtClean="0"/>
          </a:p>
          <a:p>
            <a:r>
              <a:rPr lang="en-US" dirty="0" smtClean="0"/>
              <a:t>Verse 	                    Verb 	            Subject 	                                Modifiers           Parsing</a:t>
            </a:r>
          </a:p>
          <a:p>
            <a:r>
              <a:rPr lang="en-US" dirty="0" smtClean="0"/>
              <a:t>Romans 13:1 	</a:t>
            </a:r>
            <a:r>
              <a:rPr lang="el-GR" dirty="0" smtClean="0"/>
              <a:t>υποτασσεσθω </a:t>
            </a:r>
            <a:r>
              <a:rPr lang="en-US" dirty="0" smtClean="0"/>
              <a:t>                  </a:t>
            </a:r>
            <a:r>
              <a:rPr lang="el-GR" dirty="0" smtClean="0"/>
              <a:t>"</a:t>
            </a:r>
            <a:r>
              <a:rPr lang="en-US" dirty="0" smtClean="0"/>
              <a:t>every soul"               "to governing authorities"           [1]</a:t>
            </a:r>
          </a:p>
          <a:p>
            <a:r>
              <a:rPr lang="en-US" dirty="0" smtClean="0"/>
              <a:t>Romans 13:5 	</a:t>
            </a:r>
            <a:r>
              <a:rPr lang="el-GR" dirty="0" smtClean="0"/>
              <a:t>υποτασσεσθαι </a:t>
            </a:r>
            <a:r>
              <a:rPr lang="en-US" dirty="0" smtClean="0"/>
              <a:t>         </a:t>
            </a:r>
            <a:r>
              <a:rPr lang="el-GR" dirty="0" smtClean="0"/>
              <a:t>"</a:t>
            </a:r>
            <a:r>
              <a:rPr lang="en-US" dirty="0" smtClean="0"/>
              <a:t>every soul" (implicit from 13:1) 	"to governing authorities" 	   [2]</a:t>
            </a:r>
          </a:p>
          <a:p>
            <a:r>
              <a:rPr lang="en-US" dirty="0" smtClean="0"/>
              <a:t>1 Corinthians 14:34 	</a:t>
            </a:r>
            <a:r>
              <a:rPr lang="el-GR" dirty="0" smtClean="0"/>
              <a:t>υποτασσεσθωσαν 	"</a:t>
            </a:r>
            <a:r>
              <a:rPr lang="en-US" dirty="0" smtClean="0"/>
              <a:t>the women" 	n/a 	                      [3]</a:t>
            </a:r>
          </a:p>
          <a:p>
            <a:r>
              <a:rPr lang="en-US" dirty="0" smtClean="0"/>
              <a:t>Ephesians 5:21 	</a:t>
            </a:r>
            <a:r>
              <a:rPr lang="el-GR" dirty="0" smtClean="0"/>
              <a:t>υποτασσομενοι 	</a:t>
            </a:r>
            <a:r>
              <a:rPr lang="en-US" dirty="0" smtClean="0"/>
              <a:t>you (implicit) 	"to one another" 	   [4] Ephesians 5:22 	</a:t>
            </a:r>
            <a:r>
              <a:rPr lang="el-GR" dirty="0" smtClean="0"/>
              <a:t>υποτασσεσθε 	"</a:t>
            </a:r>
            <a:r>
              <a:rPr lang="en-US" dirty="0" smtClean="0"/>
              <a:t>wives" 	              "to your husbands"                   [5]</a:t>
            </a:r>
          </a:p>
          <a:p>
            <a:r>
              <a:rPr lang="en-US" dirty="0" smtClean="0"/>
              <a:t>Ephesians 5:24 	</a:t>
            </a:r>
            <a:r>
              <a:rPr lang="el-GR" dirty="0" smtClean="0"/>
              <a:t>υποτασσεται 	</a:t>
            </a:r>
            <a:r>
              <a:rPr lang="en-US" dirty="0" smtClean="0"/>
              <a:t>           as "church"/so "wives"     "to Christ"/so "to their husbands"   [6]</a:t>
            </a:r>
          </a:p>
          <a:p>
            <a:r>
              <a:rPr lang="en-US" dirty="0" smtClean="0"/>
              <a:t>Colossians 3:18 	</a:t>
            </a:r>
            <a:r>
              <a:rPr lang="el-GR" dirty="0" smtClean="0"/>
              <a:t>υποτασσεσθε 	"</a:t>
            </a:r>
            <a:r>
              <a:rPr lang="en-US" dirty="0" smtClean="0"/>
              <a:t>the wives" 	              "to the (your) husbands"           [7]</a:t>
            </a:r>
          </a:p>
          <a:p>
            <a:r>
              <a:rPr lang="en-US" dirty="0" smtClean="0"/>
              <a:t>Titus 2:5 	                   </a:t>
            </a:r>
            <a:r>
              <a:rPr lang="el-GR" dirty="0" smtClean="0"/>
              <a:t>υποτασσομενας 	"</a:t>
            </a:r>
            <a:r>
              <a:rPr lang="en-US" dirty="0" smtClean="0"/>
              <a:t>young women" </a:t>
            </a:r>
            <a:r>
              <a:rPr lang="en-US" baseline="0" dirty="0" smtClean="0"/>
              <a:t>    </a:t>
            </a:r>
            <a:r>
              <a:rPr lang="en-US" dirty="0" smtClean="0"/>
              <a:t>"to their own husbands" 	[8]★</a:t>
            </a:r>
          </a:p>
          <a:p>
            <a:r>
              <a:rPr lang="en-US" dirty="0" smtClean="0"/>
              <a:t>Titus 2:9 	                   </a:t>
            </a:r>
            <a:r>
              <a:rPr lang="el-GR" dirty="0" smtClean="0"/>
              <a:t>υποτασσεσθαι 	"</a:t>
            </a:r>
            <a:r>
              <a:rPr lang="en-US" dirty="0" smtClean="0"/>
              <a:t>slaves" 	                   "to their masters" 	  [9]</a:t>
            </a:r>
          </a:p>
          <a:p>
            <a:r>
              <a:rPr lang="en-US" dirty="0" smtClean="0"/>
              <a:t>Titus 3:1 	                   </a:t>
            </a:r>
            <a:r>
              <a:rPr lang="el-GR" dirty="0" smtClean="0"/>
              <a:t>υποτασσεσθαι 	"</a:t>
            </a:r>
            <a:r>
              <a:rPr lang="en-US" dirty="0" smtClean="0"/>
              <a:t>them" (the congregation) 	"to governing authorities" 	[10]</a:t>
            </a:r>
          </a:p>
          <a:p>
            <a:r>
              <a:rPr lang="en-US" dirty="0" smtClean="0"/>
              <a:t>1 Peter 3:1 	                   </a:t>
            </a:r>
            <a:r>
              <a:rPr lang="el-GR" dirty="0" smtClean="0"/>
              <a:t>υποτασσομεναι 	"</a:t>
            </a:r>
            <a:r>
              <a:rPr lang="en-US" dirty="0" smtClean="0"/>
              <a:t>wives" 	                   "to your own husbands" [11]★</a:t>
            </a:r>
          </a:p>
          <a:p>
            <a:r>
              <a:rPr lang="en-US" dirty="0" smtClean="0"/>
              <a:t>1 Peter 3:5 	                   </a:t>
            </a:r>
            <a:r>
              <a:rPr lang="el-GR" dirty="0" smtClean="0"/>
              <a:t>υποτασσομεναι 	"</a:t>
            </a:r>
            <a:r>
              <a:rPr lang="en-US" dirty="0" smtClean="0"/>
              <a:t>holy women" 	"to their own husbands" [12]★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1AB8044-8B8C-441A-99E0-CFB8A0DD68A6}" type="slidenum">
              <a:rPr lang="en-US" smtClean="0"/>
              <a:t>3</a:t>
            </a:fld>
            <a:endParaRPr lang="en-US"/>
          </a:p>
        </p:txBody>
      </p:sp>
      <p:sp>
        <p:nvSpPr>
          <p:cNvPr id="5" name="Notes Placeholder 4"/>
          <p:cNvSpPr>
            <a:spLocks noGrp="1"/>
          </p:cNvSpPr>
          <p:nvPr>
            <p:ph type="body" sz="quarter" idx="11"/>
          </p:nvPr>
        </p:nvSpPr>
        <p:spPr/>
        <p:txBody>
          <a:bodyPr/>
          <a:lstStyle/>
          <a:p>
            <a:endParaRPr lang="en-US"/>
          </a:p>
        </p:txBody>
      </p:sp>
      <p:sp>
        <p:nvSpPr>
          <p:cNvPr id="6" name="Notes Placeholder 5"/>
          <p:cNvSpPr>
            <a:spLocks noGrp="1"/>
          </p:cNvSpPr>
          <p:nvPr>
            <p:ph type="body" idx="1"/>
          </p:nvPr>
        </p:nvSpPr>
        <p:spPr/>
        <p:txBody>
          <a:bodyPr>
            <a:normAutofit fontScale="92500"/>
          </a:bodyPr>
          <a:lstStyle/>
          <a:p>
            <a:r>
              <a:rPr lang="en-US" dirty="0" smtClean="0"/>
              <a:t>Col 3:19 “Husbands, love your wives and do not be bitter toward them.”</a:t>
            </a:r>
          </a:p>
          <a:p>
            <a:endParaRPr lang="en-US" dirty="0" smtClean="0"/>
          </a:p>
          <a:p>
            <a:r>
              <a:rPr lang="en-US" dirty="0" err="1" smtClean="0"/>
              <a:t>Agapate</a:t>
            </a:r>
            <a:r>
              <a:rPr lang="en-US" dirty="0" smtClean="0"/>
              <a:t>  </a:t>
            </a:r>
            <a:r>
              <a:rPr lang="el-GR" dirty="0" smtClean="0"/>
              <a:t>ἀγάπη, '</a:t>
            </a:r>
            <a:r>
              <a:rPr lang="en-US" dirty="0" smtClean="0"/>
              <a:t>agape‘ selfless love putting object</a:t>
            </a:r>
            <a:r>
              <a:rPr lang="en-US" baseline="0" dirty="0" smtClean="0"/>
              <a:t> of love before oneself</a:t>
            </a:r>
          </a:p>
          <a:p>
            <a:endParaRPr lang="en-US" baseline="0" dirty="0" smtClean="0"/>
          </a:p>
          <a:p>
            <a:r>
              <a:rPr lang="en-US" dirty="0" smtClean="0"/>
              <a:t>26 </a:t>
            </a:r>
            <a:r>
              <a:rPr lang="en-US" dirty="0" err="1" smtClean="0"/>
              <a:t>agápē</a:t>
            </a:r>
            <a:r>
              <a:rPr lang="en-US" dirty="0" smtClean="0"/>
              <a:t> – properly, love which centers in moral preference. So too in secular ancient Greek, 26 (</a:t>
            </a:r>
            <a:r>
              <a:rPr lang="en-US" dirty="0" err="1" smtClean="0"/>
              <a:t>agápē</a:t>
            </a:r>
            <a:r>
              <a:rPr lang="en-US" dirty="0" smtClean="0"/>
              <a:t>) focuses on preference; likewise the verb form (25 /</a:t>
            </a:r>
            <a:r>
              <a:rPr lang="en-US" dirty="0" err="1" smtClean="0"/>
              <a:t>agapáō</a:t>
            </a:r>
            <a:r>
              <a:rPr lang="en-US" dirty="0" smtClean="0"/>
              <a:t>) in antiquity meant "to prefer" (TDNT, 7). In the NT, 26 (</a:t>
            </a:r>
            <a:r>
              <a:rPr lang="en-US" dirty="0" err="1" smtClean="0"/>
              <a:t>agápē</a:t>
            </a:r>
            <a:r>
              <a:rPr lang="en-US" dirty="0" smtClean="0"/>
              <a:t>) typically refers to divine love (= what God prefers).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1AB8044-8B8C-441A-99E0-CFB8A0DD68A6}" type="slidenum">
              <a:rPr lang="en-US" smtClean="0"/>
              <a:t>4</a:t>
            </a:fld>
            <a:endParaRPr lang="en-US"/>
          </a:p>
        </p:txBody>
      </p:sp>
      <p:sp>
        <p:nvSpPr>
          <p:cNvPr id="5" name="Notes Placeholder 4"/>
          <p:cNvSpPr>
            <a:spLocks noGrp="1"/>
          </p:cNvSpPr>
          <p:nvPr>
            <p:ph type="body" sz="quarter" idx="11"/>
          </p:nvPr>
        </p:nvSpPr>
        <p:spPr/>
        <p:txBody>
          <a:bodyPr/>
          <a:lstStyle/>
          <a:p>
            <a:endParaRPr lang="en-US"/>
          </a:p>
        </p:txBody>
      </p:sp>
      <p:sp>
        <p:nvSpPr>
          <p:cNvPr id="6" name="Notes Placeholder 5"/>
          <p:cNvSpPr>
            <a:spLocks noGrp="1"/>
          </p:cNvSpPr>
          <p:nvPr>
            <p:ph type="body" idx="1"/>
          </p:nvPr>
        </p:nvSpPr>
        <p:spPr/>
        <p:txBody>
          <a:bodyPr>
            <a:normAutofit fontScale="92500"/>
          </a:bodyPr>
          <a:lstStyle/>
          <a:p>
            <a:r>
              <a:rPr lang="en-US" dirty="0" smtClean="0"/>
              <a:t>Col </a:t>
            </a:r>
            <a:r>
              <a:rPr lang="en-US" b="1" dirty="0" smtClean="0"/>
              <a:t>3:20</a:t>
            </a:r>
            <a:r>
              <a:rPr lang="en-US" b="1" baseline="0" dirty="0" smtClean="0"/>
              <a:t> “Children, obey your parents in all things, for this is well pleasing to the Lord.”</a:t>
            </a:r>
            <a:endParaRPr lang="en-US" b="1" dirty="0" smtClean="0"/>
          </a:p>
          <a:p>
            <a:endParaRPr lang="en-US" dirty="0" smtClean="0"/>
          </a:p>
          <a:p>
            <a:r>
              <a:rPr lang="el-GR" dirty="0" smtClean="0"/>
              <a:t>ὑπακούω</a:t>
            </a:r>
            <a:r>
              <a:rPr lang="en-US" dirty="0" smtClean="0"/>
              <a:t> </a:t>
            </a:r>
            <a:r>
              <a:rPr lang="en-US" dirty="0" err="1" smtClean="0"/>
              <a:t>hupakouo</a:t>
            </a:r>
            <a:r>
              <a:rPr lang="en-US" dirty="0" smtClean="0"/>
              <a:t> (pronounced hoop-</a:t>
            </a:r>
            <a:r>
              <a:rPr lang="en-US" dirty="0" err="1" smtClean="0"/>
              <a:t>ak</a:t>
            </a:r>
            <a:r>
              <a:rPr lang="en-US" dirty="0" smtClean="0"/>
              <a:t>-</a:t>
            </a:r>
            <a:r>
              <a:rPr lang="en-US" dirty="0" err="1" smtClean="0"/>
              <a:t>oo</a:t>
            </a:r>
            <a:r>
              <a:rPr lang="en-US" dirty="0" smtClean="0"/>
              <a:t>'-o) </a:t>
            </a:r>
            <a:r>
              <a:rPr lang="en-US" dirty="0" err="1" smtClean="0"/>
              <a:t>Hupakouo</a:t>
            </a:r>
            <a:r>
              <a:rPr lang="en-US" dirty="0" smtClean="0"/>
              <a:t> This Greek word is used widely throughout the New Testament. The word is really made up of two words: </a:t>
            </a:r>
            <a:r>
              <a:rPr lang="en-US" dirty="0" err="1" smtClean="0"/>
              <a:t>hupo</a:t>
            </a:r>
            <a:r>
              <a:rPr lang="en-US" dirty="0" smtClean="0"/>
              <a:t> meaning under or beneath, and </a:t>
            </a:r>
            <a:r>
              <a:rPr lang="en-US" dirty="0" err="1" smtClean="0"/>
              <a:t>akouo</a:t>
            </a:r>
            <a:r>
              <a:rPr lang="en-US" dirty="0" smtClean="0"/>
              <a:t> meaning to hear. Thus the meaning of the word could be stated as, "to hear under." It carried with it the thought of subordination, or the recognition of authority and wisdom. It is an attitude of hearing.</a:t>
            </a:r>
          </a:p>
          <a:p>
            <a:endParaRPr lang="en-US" dirty="0" smtClean="0"/>
          </a:p>
          <a:p>
            <a:r>
              <a:rPr lang="en-US" dirty="0" smtClean="0"/>
              <a:t>/</a:t>
            </a:r>
            <a:r>
              <a:rPr lang="en-US" dirty="0" err="1" smtClean="0"/>
              <a:t>hypakoúō</a:t>
            </a:r>
            <a:r>
              <a:rPr lang="en-US" dirty="0" smtClean="0"/>
              <a:t> ("obey") is acting under the authority of the one speaking, i.e. really listening to the one giving the charge (order). 5219 /</a:t>
            </a:r>
            <a:r>
              <a:rPr lang="en-US" dirty="0" err="1" smtClean="0"/>
              <a:t>hypakoúō</a:t>
            </a:r>
            <a:r>
              <a:rPr lang="en-US" dirty="0" smtClean="0"/>
              <a:t> ("to hearken, obey") suggests attentively listening, i.e. fully compliant (responsive).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1AB8044-8B8C-441A-99E0-CFB8A0DD68A6}" type="slidenum">
              <a:rPr lang="en-US" smtClean="0"/>
              <a:t>5</a:t>
            </a:fld>
            <a:endParaRPr lang="en-US"/>
          </a:p>
        </p:txBody>
      </p:sp>
      <p:sp>
        <p:nvSpPr>
          <p:cNvPr id="5" name="Notes Placeholder 4"/>
          <p:cNvSpPr>
            <a:spLocks noGrp="1"/>
          </p:cNvSpPr>
          <p:nvPr>
            <p:ph type="body" sz="quarter" idx="11"/>
          </p:nvPr>
        </p:nvSpPr>
        <p:spPr/>
        <p:txBody>
          <a:bodyPr/>
          <a:lstStyle/>
          <a:p>
            <a:endParaRPr lang="en-US"/>
          </a:p>
        </p:txBody>
      </p:sp>
      <p:sp>
        <p:nvSpPr>
          <p:cNvPr id="6" name="Notes Placeholder 5"/>
          <p:cNvSpPr>
            <a:spLocks noGrp="1"/>
          </p:cNvSpPr>
          <p:nvPr>
            <p:ph type="body" idx="1"/>
          </p:nvPr>
        </p:nvSpPr>
        <p:spPr/>
        <p:txBody>
          <a:bodyPr>
            <a:normAutofit fontScale="92500"/>
          </a:bodyPr>
          <a:lstStyle/>
          <a:p>
            <a:r>
              <a:rPr lang="en-US" dirty="0" smtClean="0"/>
              <a:t>Col 3:21 “Fathers, do not provoke your children, lest they become discouraged.”</a:t>
            </a:r>
          </a:p>
          <a:p>
            <a:endParaRPr lang="en-US" dirty="0" smtClean="0"/>
          </a:p>
          <a:p>
            <a:r>
              <a:rPr lang="en-US" dirty="0" smtClean="0"/>
              <a:t>Exacerbate to make more violent, bitter, or severe &lt;the new law only exacerbates the problem&gt;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1AB8044-8B8C-441A-99E0-CFB8A0DD68A6}" type="slidenum">
              <a:rPr lang="en-US" smtClean="0"/>
              <a:t>6</a:t>
            </a:fld>
            <a:endParaRPr lang="en-US"/>
          </a:p>
        </p:txBody>
      </p:sp>
      <p:sp>
        <p:nvSpPr>
          <p:cNvPr id="5" name="Notes Placeholder 4"/>
          <p:cNvSpPr>
            <a:spLocks noGrp="1"/>
          </p:cNvSpPr>
          <p:nvPr>
            <p:ph type="body" sz="quarter" idx="11"/>
          </p:nvPr>
        </p:nvSpPr>
        <p:spPr/>
        <p:txBody>
          <a:bodyPr/>
          <a:lstStyle/>
          <a:p>
            <a:endParaRPr lang="en-US"/>
          </a:p>
        </p:txBody>
      </p:sp>
      <p:sp>
        <p:nvSpPr>
          <p:cNvPr id="6" name="Notes Placeholder 5"/>
          <p:cNvSpPr>
            <a:spLocks noGrp="1"/>
          </p:cNvSpPr>
          <p:nvPr>
            <p:ph type="body" idx="1"/>
          </p:nvPr>
        </p:nvSpPr>
        <p:spPr/>
        <p:txBody>
          <a:bodyPr>
            <a:normAutofit fontScale="92500"/>
          </a:bodyPr>
          <a:lstStyle/>
          <a:p>
            <a:r>
              <a:rPr lang="en-US" dirty="0" smtClean="0"/>
              <a:t>Col 3: 22-23 “Bondservants, obey in all things your masters according to the flesh, not with </a:t>
            </a:r>
            <a:r>
              <a:rPr lang="en-US" dirty="0" err="1" smtClean="0"/>
              <a:t>eyeservice</a:t>
            </a:r>
            <a:r>
              <a:rPr lang="en-US" dirty="0" smtClean="0"/>
              <a:t>, as men-pleasers, but in sincerity of heart, fearing God. 23 And whatever you do, do it heartily, as to the Lord and not to men”</a:t>
            </a:r>
          </a:p>
          <a:p>
            <a:endParaRPr lang="en-US" dirty="0" smtClean="0"/>
          </a:p>
          <a:p>
            <a:r>
              <a:rPr lang="el-GR" dirty="0" smtClean="0"/>
              <a:t>ὑπακούω </a:t>
            </a:r>
            <a:r>
              <a:rPr lang="en-US" dirty="0" err="1" smtClean="0"/>
              <a:t>hupakouo</a:t>
            </a:r>
            <a:r>
              <a:rPr lang="en-US" dirty="0" smtClean="0"/>
              <a:t> (pronounced hoop-</a:t>
            </a:r>
            <a:r>
              <a:rPr lang="en-US" dirty="0" err="1" smtClean="0"/>
              <a:t>ak</a:t>
            </a:r>
            <a:r>
              <a:rPr lang="en-US" dirty="0" smtClean="0"/>
              <a:t>-</a:t>
            </a:r>
            <a:r>
              <a:rPr lang="en-US" dirty="0" err="1" smtClean="0"/>
              <a:t>oo</a:t>
            </a:r>
            <a:r>
              <a:rPr lang="en-US" dirty="0" smtClean="0"/>
              <a:t>'-o) </a:t>
            </a:r>
            <a:r>
              <a:rPr lang="en-US" dirty="0" err="1" smtClean="0"/>
              <a:t>Hupakouo</a:t>
            </a:r>
            <a:r>
              <a:rPr lang="en-US" dirty="0" smtClean="0"/>
              <a:t> listen and heed obey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8283D-DF25-4A24-BF8D-1BCD772AC9A3}"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283D-DF25-4A24-BF8D-1BCD772AC9A3}"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283D-DF25-4A24-BF8D-1BCD772AC9A3}"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283D-DF25-4A24-BF8D-1BCD772AC9A3}"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8283D-DF25-4A24-BF8D-1BCD772AC9A3}"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8283D-DF25-4A24-BF8D-1BCD772AC9A3}"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8283D-DF25-4A24-BF8D-1BCD772AC9A3}" type="datetimeFigureOut">
              <a:rPr lang="en-US" smtClean="0"/>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8283D-DF25-4A24-BF8D-1BCD772AC9A3}" type="datetimeFigureOut">
              <a:rPr lang="en-US" smtClean="0"/>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8283D-DF25-4A24-BF8D-1BCD772AC9A3}" type="datetimeFigureOut">
              <a:rPr lang="en-US" smtClean="0"/>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8283D-DF25-4A24-BF8D-1BCD772AC9A3}"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8283D-DF25-4A24-BF8D-1BCD772AC9A3}"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BD81F-5FED-4D88-B923-8A63223ED4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8283D-DF25-4A24-BF8D-1BCD772AC9A3}" type="datetimeFigureOut">
              <a:rPr lang="en-US" smtClean="0"/>
              <a:t>5/18/2014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BD81F-5FED-4D88-B923-8A63223ED4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527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 791.jpg"/>
          <p:cNvPicPr>
            <a:picLocks noGrp="1" noChangeAspect="1"/>
          </p:cNvPicPr>
          <p:nvPr>
            <p:ph idx="1"/>
          </p:nvPr>
        </p:nvPicPr>
        <p:blipFill>
          <a:blip r:embed="rId3"/>
          <a:stretch>
            <a:fillRect/>
          </a:stretch>
        </p:blipFill>
        <p:spPr>
          <a:xfrm>
            <a:off x="1" y="0"/>
            <a:ext cx="9144000" cy="6858000"/>
          </a:xfrm>
        </p:spPr>
      </p:pic>
      <p:sp>
        <p:nvSpPr>
          <p:cNvPr id="5" name="TextBox 4"/>
          <p:cNvSpPr txBox="1"/>
          <p:nvPr/>
        </p:nvSpPr>
        <p:spPr>
          <a:xfrm>
            <a:off x="1066800" y="609600"/>
            <a:ext cx="7010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rPr>
              <a:t> GRACE RELATIONSHIPS</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066800" y="2046514"/>
            <a:ext cx="7620000" cy="1938992"/>
          </a:xfrm>
          <a:prstGeom prst="rect">
            <a:avLst/>
          </a:prstGeom>
          <a:noFill/>
        </p:spPr>
        <p:txBody>
          <a:bodyPr wrap="square" rtlCol="0">
            <a:spAutoFit/>
          </a:bodyPr>
          <a:lstStyle/>
          <a:p>
            <a:r>
              <a:rPr lang="en-US" sz="4000" b="1" dirty="0" smtClean="0">
                <a:solidFill>
                  <a:schemeClr val="bg1"/>
                </a:solidFill>
              </a:rPr>
              <a:t>Colossians 3: 18</a:t>
            </a:r>
          </a:p>
          <a:p>
            <a:r>
              <a:rPr lang="en-US" sz="4000" b="1" dirty="0" smtClean="0">
                <a:solidFill>
                  <a:schemeClr val="bg1"/>
                </a:solidFill>
              </a:rPr>
              <a:t>Wife </a:t>
            </a:r>
            <a:r>
              <a:rPr lang="en-US" sz="4000" b="1" dirty="0" smtClean="0">
                <a:solidFill>
                  <a:schemeClr val="bg1"/>
                </a:solidFill>
                <a:sym typeface="Wingdings" panose="05000000000000000000" pitchFamily="2" charset="2"/>
              </a:rPr>
              <a:t> Husband</a:t>
            </a:r>
            <a:endParaRPr lang="en-US" sz="4000" b="1" dirty="0" smtClean="0">
              <a:solidFill>
                <a:schemeClr val="bg1"/>
              </a:solidFill>
            </a:endParaRPr>
          </a:p>
          <a:p>
            <a:r>
              <a:rPr lang="en-US" sz="4000" b="1" dirty="0" smtClean="0">
                <a:solidFill>
                  <a:schemeClr val="bg1"/>
                </a:solidFill>
              </a:rPr>
              <a:t>‘</a:t>
            </a:r>
            <a:r>
              <a:rPr lang="el-GR" sz="4000" b="1" dirty="0" smtClean="0">
                <a:solidFill>
                  <a:schemeClr val="bg1"/>
                </a:solidFill>
              </a:rPr>
              <a:t>υποτασσω</a:t>
            </a:r>
            <a:r>
              <a:rPr lang="en-US" sz="4000" b="1" dirty="0">
                <a:solidFill>
                  <a:schemeClr val="bg1"/>
                </a:solidFill>
              </a:rPr>
              <a:t> - </a:t>
            </a:r>
            <a:r>
              <a:rPr lang="en-US" sz="4000" b="1" dirty="0" err="1">
                <a:solidFill>
                  <a:schemeClr val="bg1"/>
                </a:solidFill>
              </a:rPr>
              <a:t>hupotasso</a:t>
            </a:r>
            <a:endParaRPr lang="en-US" sz="4000" b="1" dirty="0">
              <a:solidFill>
                <a:schemeClr val="bg1"/>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 791.jpg"/>
          <p:cNvPicPr>
            <a:picLocks noGrp="1" noChangeAspect="1"/>
          </p:cNvPicPr>
          <p:nvPr>
            <p:ph idx="1"/>
          </p:nvPr>
        </p:nvPicPr>
        <p:blipFill>
          <a:blip r:embed="rId3"/>
          <a:stretch>
            <a:fillRect/>
          </a:stretch>
        </p:blipFill>
        <p:spPr>
          <a:xfrm>
            <a:off x="1" y="0"/>
            <a:ext cx="9144000" cy="6858000"/>
          </a:xfrm>
        </p:spPr>
      </p:pic>
      <p:sp>
        <p:nvSpPr>
          <p:cNvPr id="5" name="TextBox 4"/>
          <p:cNvSpPr txBox="1"/>
          <p:nvPr/>
        </p:nvSpPr>
        <p:spPr>
          <a:xfrm>
            <a:off x="1066800" y="609600"/>
            <a:ext cx="7010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rPr>
              <a:t>GRACE RELATIONSHIPS</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066800" y="2046514"/>
            <a:ext cx="7620000" cy="1323439"/>
          </a:xfrm>
          <a:prstGeom prst="rect">
            <a:avLst/>
          </a:prstGeom>
          <a:noFill/>
        </p:spPr>
        <p:txBody>
          <a:bodyPr wrap="square" rtlCol="0">
            <a:spAutoFit/>
          </a:bodyPr>
          <a:lstStyle/>
          <a:p>
            <a:r>
              <a:rPr lang="en-US" sz="4000" b="1" dirty="0" smtClean="0">
                <a:solidFill>
                  <a:schemeClr val="bg1"/>
                </a:solidFill>
              </a:rPr>
              <a:t>Colossians 3:19</a:t>
            </a:r>
          </a:p>
          <a:p>
            <a:r>
              <a:rPr lang="en-US" sz="4000" b="1" dirty="0" smtClean="0">
                <a:solidFill>
                  <a:schemeClr val="bg1"/>
                </a:solidFill>
              </a:rPr>
              <a:t>Husband </a:t>
            </a:r>
            <a:r>
              <a:rPr lang="en-US" sz="4000" b="1" dirty="0" smtClean="0">
                <a:solidFill>
                  <a:schemeClr val="bg1"/>
                </a:solidFill>
                <a:sym typeface="Wingdings" panose="05000000000000000000" pitchFamily="2" charset="2"/>
              </a:rPr>
              <a:t> Wife</a:t>
            </a:r>
            <a:endParaRPr lang="en-US" dirty="0">
              <a:solidFill>
                <a:schemeClr val="bg1"/>
              </a:solidFill>
            </a:endParaRPr>
          </a:p>
        </p:txBody>
      </p:sp>
    </p:spTree>
    <p:extLst>
      <p:ext uri="{BB962C8B-B14F-4D97-AF65-F5344CB8AC3E}">
        <p14:creationId xmlns:p14="http://schemas.microsoft.com/office/powerpoint/2010/main" val="366979587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 791.jpg"/>
          <p:cNvPicPr>
            <a:picLocks noGrp="1" noChangeAspect="1"/>
          </p:cNvPicPr>
          <p:nvPr>
            <p:ph idx="1"/>
          </p:nvPr>
        </p:nvPicPr>
        <p:blipFill>
          <a:blip r:embed="rId3"/>
          <a:stretch>
            <a:fillRect/>
          </a:stretch>
        </p:blipFill>
        <p:spPr>
          <a:xfrm>
            <a:off x="1" y="0"/>
            <a:ext cx="9144000" cy="6858000"/>
          </a:xfrm>
        </p:spPr>
      </p:pic>
      <p:sp>
        <p:nvSpPr>
          <p:cNvPr id="5" name="TextBox 4"/>
          <p:cNvSpPr txBox="1"/>
          <p:nvPr/>
        </p:nvSpPr>
        <p:spPr>
          <a:xfrm>
            <a:off x="1066800" y="609600"/>
            <a:ext cx="7010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rPr>
              <a:t>GRACE RELATIONSHIPS</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066800" y="2046514"/>
            <a:ext cx="7620000" cy="1323439"/>
          </a:xfrm>
          <a:prstGeom prst="rect">
            <a:avLst/>
          </a:prstGeom>
          <a:noFill/>
        </p:spPr>
        <p:txBody>
          <a:bodyPr wrap="square" rtlCol="0">
            <a:spAutoFit/>
          </a:bodyPr>
          <a:lstStyle/>
          <a:p>
            <a:r>
              <a:rPr lang="en-US" sz="4000" b="1" dirty="0" smtClean="0">
                <a:solidFill>
                  <a:schemeClr val="bg1"/>
                </a:solidFill>
              </a:rPr>
              <a:t>Colossians 3:20</a:t>
            </a:r>
          </a:p>
          <a:p>
            <a:r>
              <a:rPr lang="en-US" sz="4000" b="1" dirty="0" smtClean="0">
                <a:solidFill>
                  <a:schemeClr val="bg1"/>
                </a:solidFill>
              </a:rPr>
              <a:t>Children </a:t>
            </a:r>
            <a:r>
              <a:rPr lang="en-US" sz="4000" b="1" dirty="0" smtClean="0">
                <a:solidFill>
                  <a:schemeClr val="bg1"/>
                </a:solidFill>
                <a:sym typeface="Wingdings" panose="05000000000000000000" pitchFamily="2" charset="2"/>
              </a:rPr>
              <a:t> Parent</a:t>
            </a:r>
            <a:endParaRPr lang="en-US" dirty="0">
              <a:solidFill>
                <a:schemeClr val="bg1"/>
              </a:solidFill>
            </a:endParaRPr>
          </a:p>
        </p:txBody>
      </p:sp>
    </p:spTree>
    <p:extLst>
      <p:ext uri="{BB962C8B-B14F-4D97-AF65-F5344CB8AC3E}">
        <p14:creationId xmlns:p14="http://schemas.microsoft.com/office/powerpoint/2010/main" val="63526404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 791.jpg"/>
          <p:cNvPicPr>
            <a:picLocks noGrp="1" noChangeAspect="1"/>
          </p:cNvPicPr>
          <p:nvPr>
            <p:ph idx="1"/>
          </p:nvPr>
        </p:nvPicPr>
        <p:blipFill>
          <a:blip r:embed="rId3"/>
          <a:stretch>
            <a:fillRect/>
          </a:stretch>
        </p:blipFill>
        <p:spPr>
          <a:xfrm>
            <a:off x="1" y="0"/>
            <a:ext cx="9144000" cy="6858000"/>
          </a:xfrm>
        </p:spPr>
      </p:pic>
      <p:sp>
        <p:nvSpPr>
          <p:cNvPr id="5" name="TextBox 4"/>
          <p:cNvSpPr txBox="1"/>
          <p:nvPr/>
        </p:nvSpPr>
        <p:spPr>
          <a:xfrm>
            <a:off x="1066800" y="609600"/>
            <a:ext cx="7010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rPr>
              <a:t>GRACE RELATIONSHIPS</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066800" y="2046514"/>
            <a:ext cx="7620000" cy="1323439"/>
          </a:xfrm>
          <a:prstGeom prst="rect">
            <a:avLst/>
          </a:prstGeom>
          <a:noFill/>
        </p:spPr>
        <p:txBody>
          <a:bodyPr wrap="square" rtlCol="0">
            <a:spAutoFit/>
          </a:bodyPr>
          <a:lstStyle/>
          <a:p>
            <a:r>
              <a:rPr lang="en-US" sz="4000" b="1" dirty="0" smtClean="0">
                <a:solidFill>
                  <a:schemeClr val="bg1"/>
                </a:solidFill>
              </a:rPr>
              <a:t>Colossians 3: 21</a:t>
            </a:r>
          </a:p>
          <a:p>
            <a:r>
              <a:rPr lang="en-US" sz="4000" b="1" dirty="0" smtClean="0">
                <a:solidFill>
                  <a:schemeClr val="bg1"/>
                </a:solidFill>
              </a:rPr>
              <a:t>Father </a:t>
            </a:r>
            <a:r>
              <a:rPr lang="en-US" sz="4000" b="1" dirty="0" smtClean="0">
                <a:solidFill>
                  <a:schemeClr val="bg1"/>
                </a:solidFill>
                <a:sym typeface="Wingdings" panose="05000000000000000000" pitchFamily="2" charset="2"/>
              </a:rPr>
              <a:t> Child</a:t>
            </a:r>
            <a:endParaRPr lang="en-US" dirty="0">
              <a:solidFill>
                <a:schemeClr val="bg1"/>
              </a:solidFill>
            </a:endParaRPr>
          </a:p>
        </p:txBody>
      </p:sp>
    </p:spTree>
    <p:extLst>
      <p:ext uri="{BB962C8B-B14F-4D97-AF65-F5344CB8AC3E}">
        <p14:creationId xmlns:p14="http://schemas.microsoft.com/office/powerpoint/2010/main" val="116740699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icture 791.jpg"/>
          <p:cNvPicPr>
            <a:picLocks noGrp="1" noChangeAspect="1"/>
          </p:cNvPicPr>
          <p:nvPr>
            <p:ph idx="1"/>
          </p:nvPr>
        </p:nvPicPr>
        <p:blipFill>
          <a:blip r:embed="rId3"/>
          <a:stretch>
            <a:fillRect/>
          </a:stretch>
        </p:blipFill>
        <p:spPr>
          <a:xfrm>
            <a:off x="1" y="0"/>
            <a:ext cx="9144000" cy="6858000"/>
          </a:xfrm>
        </p:spPr>
      </p:pic>
      <p:sp>
        <p:nvSpPr>
          <p:cNvPr id="5" name="TextBox 4"/>
          <p:cNvSpPr txBox="1"/>
          <p:nvPr/>
        </p:nvSpPr>
        <p:spPr>
          <a:xfrm>
            <a:off x="1066800" y="609600"/>
            <a:ext cx="7010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rPr>
              <a:t>GRACE RELATIONSHIPS</a:t>
            </a:r>
            <a:endParaRPr lang="en-US" sz="36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066800" y="2046514"/>
            <a:ext cx="7620000" cy="1323439"/>
          </a:xfrm>
          <a:prstGeom prst="rect">
            <a:avLst/>
          </a:prstGeom>
          <a:noFill/>
        </p:spPr>
        <p:txBody>
          <a:bodyPr wrap="square" rtlCol="0">
            <a:spAutoFit/>
          </a:bodyPr>
          <a:lstStyle/>
          <a:p>
            <a:r>
              <a:rPr lang="en-US" sz="4000" b="1" dirty="0" smtClean="0">
                <a:solidFill>
                  <a:schemeClr val="bg1"/>
                </a:solidFill>
              </a:rPr>
              <a:t>Colossians 3:22,23</a:t>
            </a:r>
          </a:p>
          <a:p>
            <a:r>
              <a:rPr lang="en-US" sz="4000" b="1" dirty="0" smtClean="0">
                <a:solidFill>
                  <a:schemeClr val="bg1"/>
                </a:solidFill>
              </a:rPr>
              <a:t>Employee</a:t>
            </a:r>
            <a:r>
              <a:rPr lang="en-US" sz="4000" b="1" dirty="0" smtClean="0">
                <a:solidFill>
                  <a:schemeClr val="bg1"/>
                </a:solidFill>
                <a:sym typeface="Wingdings" panose="05000000000000000000" pitchFamily="2" charset="2"/>
              </a:rPr>
              <a:t> Employer</a:t>
            </a:r>
            <a:r>
              <a:rPr lang="el-GR"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412256801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40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1840</TotalTime>
  <Words>503</Words>
  <Application>Microsoft Office PowerPoint</Application>
  <PresentationFormat>On-screen Show (4:3)</PresentationFormat>
  <Paragraphs>54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GBC</cp:lastModifiedBy>
  <cp:revision>104</cp:revision>
  <dcterms:created xsi:type="dcterms:W3CDTF">2008-10-04T23:25:05Z</dcterms:created>
  <dcterms:modified xsi:type="dcterms:W3CDTF">2014-05-18T15:41:26Z</dcterms:modified>
</cp:coreProperties>
</file>