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0" r:id="rId2"/>
    <p:sldId id="264" r:id="rId3"/>
    <p:sldId id="257" r:id="rId4"/>
    <p:sldId id="258" r:id="rId5"/>
    <p:sldId id="265" r:id="rId6"/>
    <p:sldId id="259" r:id="rId7"/>
    <p:sldId id="260" r:id="rId8"/>
    <p:sldId id="262" r:id="rId9"/>
    <p:sldId id="256" r:id="rId10"/>
    <p:sldId id="263" r:id="rId11"/>
    <p:sldId id="271" r:id="rId12"/>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258" autoAdjust="0"/>
  </p:normalViewPr>
  <p:slideViewPr>
    <p:cSldViewPr>
      <p:cViewPr varScale="1">
        <p:scale>
          <a:sx n="58" d="100"/>
          <a:sy n="58" d="100"/>
        </p:scale>
        <p:origin x="-76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7910"/>
          </a:xfrm>
          <a:prstGeom prst="rect">
            <a:avLst/>
          </a:prstGeom>
        </p:spPr>
        <p:txBody>
          <a:bodyPr vert="horz" lIns="94101" tIns="47050" rIns="94101" bIns="47050" rtlCol="0"/>
          <a:lstStyle>
            <a:lvl1pPr algn="l" fontAlgn="auto">
              <a:spcBef>
                <a:spcPts val="0"/>
              </a:spcBef>
              <a:spcAft>
                <a:spcPts val="0"/>
              </a:spcAft>
              <a:defRPr sz="1200" smtClean="0">
                <a:latin typeface="+mn-lt"/>
              </a:defRPr>
            </a:lvl1pPr>
          </a:lstStyle>
          <a:p>
            <a:pPr>
              <a:defRPr/>
            </a:pPr>
            <a:endParaRPr lang="en-US"/>
          </a:p>
        </p:txBody>
      </p:sp>
      <p:sp>
        <p:nvSpPr>
          <p:cNvPr id="3" name="Date Placeholder 2"/>
          <p:cNvSpPr>
            <a:spLocks noGrp="1"/>
          </p:cNvSpPr>
          <p:nvPr>
            <p:ph type="dt" idx="1"/>
          </p:nvPr>
        </p:nvSpPr>
        <p:spPr>
          <a:xfrm>
            <a:off x="4008705" y="0"/>
            <a:ext cx="3066733" cy="467910"/>
          </a:xfrm>
          <a:prstGeom prst="rect">
            <a:avLst/>
          </a:prstGeom>
        </p:spPr>
        <p:txBody>
          <a:bodyPr vert="horz" lIns="94101" tIns="47050" rIns="94101" bIns="47050" rtlCol="0"/>
          <a:lstStyle>
            <a:lvl1pPr algn="r" fontAlgn="auto">
              <a:spcBef>
                <a:spcPts val="0"/>
              </a:spcBef>
              <a:spcAft>
                <a:spcPts val="0"/>
              </a:spcAft>
              <a:defRPr sz="1200" smtClean="0">
                <a:latin typeface="+mn-lt"/>
              </a:defRPr>
            </a:lvl1pPr>
          </a:lstStyle>
          <a:p>
            <a:pPr>
              <a:defRPr/>
            </a:pPr>
            <a:fld id="{7FCB0C1A-45F6-4DC7-B5CD-1256A8A8CEAF}" type="datetimeFigureOut">
              <a:rPr lang="en-US"/>
              <a:pPr>
                <a:defRPr/>
              </a:pPr>
              <a:t>4/19/2015</a:t>
            </a:fld>
            <a:endParaRPr lang="en-US"/>
          </a:p>
        </p:txBody>
      </p:sp>
      <p:sp>
        <p:nvSpPr>
          <p:cNvPr id="4" name="Slide Image Placeholder 3"/>
          <p:cNvSpPr>
            <a:spLocks noGrp="1" noRot="1" noChangeAspect="1"/>
          </p:cNvSpPr>
          <p:nvPr>
            <p:ph type="sldImg" idx="2"/>
          </p:nvPr>
        </p:nvSpPr>
        <p:spPr>
          <a:xfrm>
            <a:off x="1198563" y="703263"/>
            <a:ext cx="4679950" cy="3509962"/>
          </a:xfrm>
          <a:prstGeom prst="rect">
            <a:avLst/>
          </a:prstGeom>
          <a:noFill/>
          <a:ln w="12700">
            <a:solidFill>
              <a:prstClr val="black"/>
            </a:solidFill>
          </a:ln>
        </p:spPr>
        <p:txBody>
          <a:bodyPr vert="horz" lIns="94101" tIns="47050" rIns="94101" bIns="47050" rtlCol="0" anchor="ctr"/>
          <a:lstStyle/>
          <a:p>
            <a:pPr lvl="0"/>
            <a:endParaRPr lang="en-US" noProof="0" smtClean="0"/>
          </a:p>
        </p:txBody>
      </p:sp>
      <p:sp>
        <p:nvSpPr>
          <p:cNvPr id="5" name="Notes Placeholder 4"/>
          <p:cNvSpPr>
            <a:spLocks noGrp="1"/>
          </p:cNvSpPr>
          <p:nvPr>
            <p:ph type="body" sz="quarter" idx="3"/>
          </p:nvPr>
        </p:nvSpPr>
        <p:spPr>
          <a:xfrm>
            <a:off x="707708" y="4447583"/>
            <a:ext cx="5661660" cy="4212813"/>
          </a:xfrm>
          <a:prstGeom prst="rect">
            <a:avLst/>
          </a:prstGeom>
        </p:spPr>
        <p:txBody>
          <a:bodyPr vert="horz" lIns="94101" tIns="47050" rIns="94101" bIns="4705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93535"/>
            <a:ext cx="3066733" cy="467909"/>
          </a:xfrm>
          <a:prstGeom prst="rect">
            <a:avLst/>
          </a:prstGeom>
        </p:spPr>
        <p:txBody>
          <a:bodyPr vert="horz" lIns="94101" tIns="47050" rIns="94101" bIns="47050" rtlCol="0" anchor="b"/>
          <a:lstStyle>
            <a:lvl1pPr algn="l" fontAlgn="auto">
              <a:spcBef>
                <a:spcPts val="0"/>
              </a:spcBef>
              <a:spcAft>
                <a:spcPts val="0"/>
              </a:spcAft>
              <a:defRPr sz="1200" smtClean="0">
                <a:latin typeface="+mn-lt"/>
              </a:defRPr>
            </a:lvl1pPr>
          </a:lstStyle>
          <a:p>
            <a:pPr>
              <a:defRPr/>
            </a:pPr>
            <a:endParaRPr lang="en-US"/>
          </a:p>
        </p:txBody>
      </p:sp>
      <p:sp>
        <p:nvSpPr>
          <p:cNvPr id="7" name="Slide Number Placeholder 6"/>
          <p:cNvSpPr>
            <a:spLocks noGrp="1"/>
          </p:cNvSpPr>
          <p:nvPr>
            <p:ph type="sldNum" sz="quarter" idx="5"/>
          </p:nvPr>
        </p:nvSpPr>
        <p:spPr>
          <a:xfrm>
            <a:off x="4008705" y="8893535"/>
            <a:ext cx="3066733" cy="467909"/>
          </a:xfrm>
          <a:prstGeom prst="rect">
            <a:avLst/>
          </a:prstGeom>
        </p:spPr>
        <p:txBody>
          <a:bodyPr vert="horz" lIns="94101" tIns="47050" rIns="94101" bIns="47050" rtlCol="0" anchor="b"/>
          <a:lstStyle>
            <a:lvl1pPr algn="r" fontAlgn="auto">
              <a:spcBef>
                <a:spcPts val="0"/>
              </a:spcBef>
              <a:spcAft>
                <a:spcPts val="0"/>
              </a:spcAft>
              <a:defRPr sz="1200" smtClean="0">
                <a:latin typeface="+mn-lt"/>
              </a:defRPr>
            </a:lvl1pPr>
          </a:lstStyle>
          <a:p>
            <a:pPr>
              <a:defRPr/>
            </a:pPr>
            <a:fld id="{05137BFA-A46D-4182-8BCE-CD7F01DD9832}" type="slidenum">
              <a:rPr lang="en-US"/>
              <a:pPr>
                <a:defRPr/>
              </a:pPr>
              <a:t>‹#›</a:t>
            </a:fld>
            <a:endParaRPr lang="en-US"/>
          </a:p>
        </p:txBody>
      </p:sp>
    </p:spTree>
    <p:extLst>
      <p:ext uri="{BB962C8B-B14F-4D97-AF65-F5344CB8AC3E}">
        <p14:creationId xmlns:p14="http://schemas.microsoft.com/office/powerpoint/2010/main" val="42749991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fontAlgn="auto">
              <a:spcBef>
                <a:spcPts val="0"/>
              </a:spcBef>
              <a:spcAft>
                <a:spcPts val="0"/>
              </a:spcAft>
              <a:defRPr/>
            </a:pPr>
            <a:r>
              <a:rPr lang="en-US" dirty="0" smtClean="0"/>
              <a:t>Bill </a:t>
            </a:r>
            <a:r>
              <a:rPr lang="en-US" dirty="0" err="1" smtClean="0"/>
              <a:t>Hybels</a:t>
            </a:r>
            <a:r>
              <a:rPr lang="en-US" dirty="0" smtClean="0"/>
              <a:t> talks about this. Referring to Washington, D.C. in his book </a:t>
            </a:r>
            <a:r>
              <a:rPr lang="en-US" u="sng" dirty="0" smtClean="0"/>
              <a:t>Courageous Leadership</a:t>
            </a:r>
            <a:r>
              <a:rPr lang="en-US" dirty="0" smtClean="0"/>
              <a:t> he said, </a:t>
            </a:r>
            <a:endParaRPr lang="en-US" i="1" dirty="0" smtClean="0"/>
          </a:p>
          <a:p>
            <a:pPr fontAlgn="auto">
              <a:spcBef>
                <a:spcPts val="0"/>
              </a:spcBef>
              <a:spcAft>
                <a:spcPts val="0"/>
              </a:spcAft>
              <a:defRPr/>
            </a:pPr>
            <a:r>
              <a:rPr lang="en-US" i="1" dirty="0" smtClean="0"/>
              <a:t>"What I discovered was not how powerful those people are, but how limited their power really is. All they can do is rearrange the yard markers on the field of life. They can't change a human heart. They can't heal a wounded soul. They can't turn hatred into love. They can't bring about repentance, forgiveness, reconciliation, peace. They can't get to the core problem! Businessmen can provide sorely needed jobs. Wise educators can teach useful knowledge of the world. Self-help programs can offer effective methods of behavior modification. Advanced psychological techniques can aid self-understanding. And all this is good, but can any of it truly transform the human heart? I believe that only one power exists on this sorry planet that can do that. It's the power of the love of Jesus Christ-the love that conquers sin and wipes out shame and heals wounds and reconciles enemies and patches broken dreams and ultimately changes the world one life at a time. And what grips my heart every day is the knowledge that the radical message of that transforming love has been given to the church.</a:t>
            </a:r>
            <a:br>
              <a:rPr lang="en-US" i="1" dirty="0" smtClean="0"/>
            </a:br>
            <a:r>
              <a:rPr lang="en-US" i="1" dirty="0" smtClean="0"/>
              <a:t/>
            </a:r>
            <a:br>
              <a:rPr lang="en-US" i="1" dirty="0" smtClean="0"/>
            </a:br>
            <a:r>
              <a:rPr lang="en-US" i="1" dirty="0" smtClean="0"/>
              <a:t>This means the future of the world rests in the hands of local congregations like yours and mine. It's the church or it's lights out. Without churches so filled with the power of God that they can't help but spill goodness and peace and love and joy into the world, depravity will win the day; evil will flood the world. But it doesn't have to happen that way. Strong, growing communities of faith can turn the tide of history." </a:t>
            </a:r>
            <a:endParaRPr lang="en-US" dirty="0"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570" indent="-294065">
              <a:defRPr>
                <a:solidFill>
                  <a:schemeClr val="tx1"/>
                </a:solidFill>
                <a:latin typeface="Calibri" pitchFamily="34" charset="0"/>
              </a:defRPr>
            </a:lvl2pPr>
            <a:lvl3pPr marL="1176261" indent="-235252">
              <a:defRPr>
                <a:solidFill>
                  <a:schemeClr val="tx1"/>
                </a:solidFill>
                <a:latin typeface="Calibri" pitchFamily="34" charset="0"/>
              </a:defRPr>
            </a:lvl3pPr>
            <a:lvl4pPr marL="1646766" indent="-235252">
              <a:defRPr>
                <a:solidFill>
                  <a:schemeClr val="tx1"/>
                </a:solidFill>
                <a:latin typeface="Calibri" pitchFamily="34" charset="0"/>
              </a:defRPr>
            </a:lvl4pPr>
            <a:lvl5pPr marL="2117270" indent="-235252">
              <a:defRPr>
                <a:solidFill>
                  <a:schemeClr val="tx1"/>
                </a:solidFill>
                <a:latin typeface="Calibri" pitchFamily="34" charset="0"/>
              </a:defRPr>
            </a:lvl5pPr>
            <a:lvl6pPr marL="2587775" indent="-235252" fontAlgn="base">
              <a:spcBef>
                <a:spcPct val="0"/>
              </a:spcBef>
              <a:spcAft>
                <a:spcPct val="0"/>
              </a:spcAft>
              <a:defRPr>
                <a:solidFill>
                  <a:schemeClr val="tx1"/>
                </a:solidFill>
                <a:latin typeface="Calibri" pitchFamily="34" charset="0"/>
              </a:defRPr>
            </a:lvl6pPr>
            <a:lvl7pPr marL="3058279" indent="-235252" fontAlgn="base">
              <a:spcBef>
                <a:spcPct val="0"/>
              </a:spcBef>
              <a:spcAft>
                <a:spcPct val="0"/>
              </a:spcAft>
              <a:defRPr>
                <a:solidFill>
                  <a:schemeClr val="tx1"/>
                </a:solidFill>
                <a:latin typeface="Calibri" pitchFamily="34" charset="0"/>
              </a:defRPr>
            </a:lvl7pPr>
            <a:lvl8pPr marL="3528784" indent="-235252" fontAlgn="base">
              <a:spcBef>
                <a:spcPct val="0"/>
              </a:spcBef>
              <a:spcAft>
                <a:spcPct val="0"/>
              </a:spcAft>
              <a:defRPr>
                <a:solidFill>
                  <a:schemeClr val="tx1"/>
                </a:solidFill>
                <a:latin typeface="Calibri" pitchFamily="34" charset="0"/>
              </a:defRPr>
            </a:lvl8pPr>
            <a:lvl9pPr marL="3999288" indent="-235252"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5CFA23B-9CDB-4DC4-ABD9-55EE31251D9A}" type="slidenum">
              <a:rPr lang="en-US" altLang="en-US"/>
              <a:pPr fontAlgn="base">
                <a:spcBef>
                  <a:spcPct val="0"/>
                </a:spcBef>
                <a:spcAft>
                  <a:spcPct val="0"/>
                </a:spcAft>
              </a:pPr>
              <a:t>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5137BFA-A46D-4182-8BCE-CD7F01DD9832}" type="slidenum">
              <a:rPr lang="en-US" smtClean="0"/>
              <a:pPr>
                <a:defRPr/>
              </a:pPr>
              <a:t>3</a:t>
            </a:fld>
            <a:endParaRPr lang="en-US"/>
          </a:p>
        </p:txBody>
      </p:sp>
    </p:spTree>
    <p:extLst>
      <p:ext uri="{BB962C8B-B14F-4D97-AF65-F5344CB8AC3E}">
        <p14:creationId xmlns:p14="http://schemas.microsoft.com/office/powerpoint/2010/main" val="594240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570" indent="-294065">
              <a:defRPr>
                <a:solidFill>
                  <a:schemeClr val="tx1"/>
                </a:solidFill>
                <a:latin typeface="Calibri" pitchFamily="34" charset="0"/>
              </a:defRPr>
            </a:lvl2pPr>
            <a:lvl3pPr marL="1176261" indent="-235252">
              <a:defRPr>
                <a:solidFill>
                  <a:schemeClr val="tx1"/>
                </a:solidFill>
                <a:latin typeface="Calibri" pitchFamily="34" charset="0"/>
              </a:defRPr>
            </a:lvl3pPr>
            <a:lvl4pPr marL="1646766" indent="-235252">
              <a:defRPr>
                <a:solidFill>
                  <a:schemeClr val="tx1"/>
                </a:solidFill>
                <a:latin typeface="Calibri" pitchFamily="34" charset="0"/>
              </a:defRPr>
            </a:lvl4pPr>
            <a:lvl5pPr marL="2117270" indent="-235252">
              <a:defRPr>
                <a:solidFill>
                  <a:schemeClr val="tx1"/>
                </a:solidFill>
                <a:latin typeface="Calibri" pitchFamily="34" charset="0"/>
              </a:defRPr>
            </a:lvl5pPr>
            <a:lvl6pPr marL="2587775" indent="-235252" fontAlgn="base">
              <a:spcBef>
                <a:spcPct val="0"/>
              </a:spcBef>
              <a:spcAft>
                <a:spcPct val="0"/>
              </a:spcAft>
              <a:defRPr>
                <a:solidFill>
                  <a:schemeClr val="tx1"/>
                </a:solidFill>
                <a:latin typeface="Calibri" pitchFamily="34" charset="0"/>
              </a:defRPr>
            </a:lvl6pPr>
            <a:lvl7pPr marL="3058279" indent="-235252" fontAlgn="base">
              <a:spcBef>
                <a:spcPct val="0"/>
              </a:spcBef>
              <a:spcAft>
                <a:spcPct val="0"/>
              </a:spcAft>
              <a:defRPr>
                <a:solidFill>
                  <a:schemeClr val="tx1"/>
                </a:solidFill>
                <a:latin typeface="Calibri" pitchFamily="34" charset="0"/>
              </a:defRPr>
            </a:lvl7pPr>
            <a:lvl8pPr marL="3528784" indent="-235252" fontAlgn="base">
              <a:spcBef>
                <a:spcPct val="0"/>
              </a:spcBef>
              <a:spcAft>
                <a:spcPct val="0"/>
              </a:spcAft>
              <a:defRPr>
                <a:solidFill>
                  <a:schemeClr val="tx1"/>
                </a:solidFill>
                <a:latin typeface="Calibri" pitchFamily="34" charset="0"/>
              </a:defRPr>
            </a:lvl8pPr>
            <a:lvl9pPr marL="3999288" indent="-235252"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937212B-0839-4654-B0E1-28A8891D148B}" type="slidenum">
              <a:rPr lang="en-US" altLang="en-US"/>
              <a:pPr fontAlgn="base">
                <a:spcBef>
                  <a:spcPct val="0"/>
                </a:spcBef>
                <a:spcAft>
                  <a:spcPct val="0"/>
                </a:spcAft>
              </a:pPr>
              <a:t>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a:bodyPr>
          <a:lstStyle/>
          <a:p>
            <a:pPr fontAlgn="auto">
              <a:spcBef>
                <a:spcPts val="0"/>
              </a:spcBef>
              <a:spcAft>
                <a:spcPts val="0"/>
              </a:spcAft>
              <a:defRPr/>
            </a:pPr>
            <a:r>
              <a:rPr lang="en-US" dirty="0" smtClean="0"/>
              <a:t>Apollo thirteen analogy </a:t>
            </a:r>
          </a:p>
          <a:p>
            <a:pPr fontAlgn="auto">
              <a:spcBef>
                <a:spcPts val="0"/>
              </a:spcBef>
              <a:spcAft>
                <a:spcPts val="0"/>
              </a:spcAft>
              <a:defRPr/>
            </a:pPr>
            <a:r>
              <a:rPr lang="en-US" dirty="0" smtClean="0"/>
              <a:t>Based off of real events of one of the worst NASA tragedy's. In 1971, NASA plans to send out people to the Moon for a lunar mission. They have chosen astronauts Jim Lovell, </a:t>
            </a:r>
            <a:r>
              <a:rPr lang="en-US" dirty="0" err="1" smtClean="0"/>
              <a:t>Frad</a:t>
            </a:r>
            <a:r>
              <a:rPr lang="en-US" dirty="0" smtClean="0"/>
              <a:t> </a:t>
            </a:r>
            <a:r>
              <a:rPr lang="en-US" dirty="0" err="1" smtClean="0"/>
              <a:t>Haise</a:t>
            </a:r>
            <a:r>
              <a:rPr lang="en-US" dirty="0" smtClean="0"/>
              <a:t>, and Jack </a:t>
            </a:r>
            <a:r>
              <a:rPr lang="en-US" dirty="0" err="1" smtClean="0"/>
              <a:t>Swigert</a:t>
            </a:r>
            <a:r>
              <a:rPr lang="en-US" dirty="0" smtClean="0"/>
              <a:t>. They have launched into outer space successfully, however, a slight fault from inside the space module caused an explosion that turned the exploration into a test for survival for the crew of Apollo 13. While </a:t>
            </a:r>
            <a:r>
              <a:rPr lang="en-US" dirty="0" err="1" smtClean="0"/>
              <a:t>Loveel</a:t>
            </a:r>
            <a:r>
              <a:rPr lang="en-US" dirty="0" smtClean="0"/>
              <a:t>, </a:t>
            </a:r>
            <a:r>
              <a:rPr lang="en-US" dirty="0" err="1" smtClean="0"/>
              <a:t>Haise</a:t>
            </a:r>
            <a:r>
              <a:rPr lang="en-US" dirty="0" smtClean="0"/>
              <a:t>, and </a:t>
            </a:r>
            <a:r>
              <a:rPr lang="en-US" dirty="0" err="1" smtClean="0"/>
              <a:t>Swigert</a:t>
            </a:r>
            <a:r>
              <a:rPr lang="en-US" dirty="0" smtClean="0"/>
              <a:t> try to survive in space. The workers at NASA (including Ken Mattingly) try to figure out a way to get the astronauts home safely</a:t>
            </a:r>
          </a:p>
          <a:p>
            <a:pPr fontAlgn="auto">
              <a:spcBef>
                <a:spcPts val="0"/>
              </a:spcBef>
              <a:spcAft>
                <a:spcPts val="0"/>
              </a:spcAft>
              <a:defRPr/>
            </a:pPr>
            <a:endParaRPr lang="en-US" dirty="0" smtClean="0"/>
          </a:p>
          <a:p>
            <a:pPr fontAlgn="auto">
              <a:spcBef>
                <a:spcPts val="0"/>
              </a:spcBef>
              <a:spcAft>
                <a:spcPts val="0"/>
              </a:spcAft>
              <a:defRPr/>
            </a:pPr>
            <a:r>
              <a:rPr lang="en-US" dirty="0" smtClean="0"/>
              <a:t>Now-do you understand what happened? They didn't have enough electricity to use the computer to steer as they made this critical 39 second burn so Lovell came up with the idea of using the planet earth-their goal destination-as their point of reference. He knew that as long as they were able to keep it in view through the window they'd be okay. And it worked. It was probably the most stressful 39 seconds of their lives but it worked. Lovell and his crew kept their goal in sight and were able to steer to a safe re-entry. By not losing sight of that reference point, those three astronauts avoided disaster. </a:t>
            </a:r>
          </a:p>
          <a:p>
            <a:pPr fontAlgn="auto">
              <a:spcBef>
                <a:spcPts val="0"/>
              </a:spcBef>
              <a:spcAft>
                <a:spcPts val="0"/>
              </a:spcAft>
              <a:defRPr/>
            </a:pPr>
            <a:endParaRPr lang="en-US" dirty="0" smtClean="0"/>
          </a:p>
          <a:p>
            <a:pPr fontAlgn="auto">
              <a:spcBef>
                <a:spcPts val="0"/>
              </a:spcBef>
              <a:spcAft>
                <a:spcPts val="0"/>
              </a:spcAft>
              <a:defRPr/>
            </a:pPr>
            <a:r>
              <a:rPr lang="en-US" dirty="0" smtClean="0"/>
              <a:t>unfortunately the sad truth is many churches perish instead of prosper. They cease to grow because they don't have a clear vision to steer towards. </a:t>
            </a:r>
          </a:p>
          <a:p>
            <a:pPr fontAlgn="auto">
              <a:spcBef>
                <a:spcPts val="0"/>
              </a:spcBef>
              <a:spcAft>
                <a:spcPts val="0"/>
              </a:spcAft>
              <a:defRPr/>
            </a:pPr>
            <a:r>
              <a:rPr lang="en-US" dirty="0" smtClean="0"/>
              <a:t>I mean, they don't know why they are where they are-they don't know what they are supposed to be doing. They've never figured out what God wants them to do when it comes to the unique contribution they are supposed to bring to His Kingdom and so they just sort of go through the motions of being a church. If nothing happens to change this, they eventually become just an empty shell. Outside they LOOK like a church but nothing significant happens inside</a:t>
            </a:r>
          </a:p>
          <a:p>
            <a:pPr fontAlgn="auto">
              <a:spcBef>
                <a:spcPts val="0"/>
              </a:spcBef>
              <a:spcAft>
                <a:spcPts val="0"/>
              </a:spcAft>
              <a:defRPr/>
            </a:pPr>
            <a:r>
              <a:rPr lang="en-US" dirty="0" smtClean="0"/>
              <a:t>That’s not the case here at GBC</a:t>
            </a:r>
          </a:p>
          <a:p>
            <a:pPr fontAlgn="auto">
              <a:spcBef>
                <a:spcPts val="0"/>
              </a:spcBef>
              <a:spcAft>
                <a:spcPts val="0"/>
              </a:spcAft>
              <a:defRPr/>
            </a:pPr>
            <a:endParaRPr 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570" indent="-294065">
              <a:defRPr>
                <a:solidFill>
                  <a:schemeClr val="tx1"/>
                </a:solidFill>
                <a:latin typeface="Calibri" pitchFamily="34" charset="0"/>
              </a:defRPr>
            </a:lvl2pPr>
            <a:lvl3pPr marL="1176261" indent="-235252">
              <a:defRPr>
                <a:solidFill>
                  <a:schemeClr val="tx1"/>
                </a:solidFill>
                <a:latin typeface="Calibri" pitchFamily="34" charset="0"/>
              </a:defRPr>
            </a:lvl3pPr>
            <a:lvl4pPr marL="1646766" indent="-235252">
              <a:defRPr>
                <a:solidFill>
                  <a:schemeClr val="tx1"/>
                </a:solidFill>
                <a:latin typeface="Calibri" pitchFamily="34" charset="0"/>
              </a:defRPr>
            </a:lvl4pPr>
            <a:lvl5pPr marL="2117270" indent="-235252">
              <a:defRPr>
                <a:solidFill>
                  <a:schemeClr val="tx1"/>
                </a:solidFill>
                <a:latin typeface="Calibri" pitchFamily="34" charset="0"/>
              </a:defRPr>
            </a:lvl5pPr>
            <a:lvl6pPr marL="2587775" indent="-235252" fontAlgn="base">
              <a:spcBef>
                <a:spcPct val="0"/>
              </a:spcBef>
              <a:spcAft>
                <a:spcPct val="0"/>
              </a:spcAft>
              <a:defRPr>
                <a:solidFill>
                  <a:schemeClr val="tx1"/>
                </a:solidFill>
                <a:latin typeface="Calibri" pitchFamily="34" charset="0"/>
              </a:defRPr>
            </a:lvl6pPr>
            <a:lvl7pPr marL="3058279" indent="-235252" fontAlgn="base">
              <a:spcBef>
                <a:spcPct val="0"/>
              </a:spcBef>
              <a:spcAft>
                <a:spcPct val="0"/>
              </a:spcAft>
              <a:defRPr>
                <a:solidFill>
                  <a:schemeClr val="tx1"/>
                </a:solidFill>
                <a:latin typeface="Calibri" pitchFamily="34" charset="0"/>
              </a:defRPr>
            </a:lvl7pPr>
            <a:lvl8pPr marL="3528784" indent="-235252" fontAlgn="base">
              <a:spcBef>
                <a:spcPct val="0"/>
              </a:spcBef>
              <a:spcAft>
                <a:spcPct val="0"/>
              </a:spcAft>
              <a:defRPr>
                <a:solidFill>
                  <a:schemeClr val="tx1"/>
                </a:solidFill>
                <a:latin typeface="Calibri" pitchFamily="34" charset="0"/>
              </a:defRPr>
            </a:lvl8pPr>
            <a:lvl9pPr marL="3999288" indent="-235252"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0E3B0E9-82C8-48C8-976A-AAA305F3A727}" type="slidenum">
              <a:rPr lang="en-US" altLang="en-US"/>
              <a:pPr fontAlgn="base">
                <a:spcBef>
                  <a:spcPct val="0"/>
                </a:spcBef>
                <a:spcAft>
                  <a:spcPct val="0"/>
                </a:spcAft>
              </a:pPr>
              <a:t>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2 </a:t>
            </a:r>
            <a:r>
              <a:rPr lang="en-US" altLang="en-US" dirty="0" err="1" smtClean="0"/>
              <a:t>tim</a:t>
            </a:r>
            <a:r>
              <a:rPr lang="en-US" altLang="en-US" dirty="0" smtClean="0"/>
              <a:t> 2:2And the things that you have heard from me among many witnesses, commit these to faithful men who will be able to teach others also.</a:t>
            </a:r>
          </a:p>
          <a:p>
            <a:pPr>
              <a:spcBef>
                <a:spcPct val="0"/>
              </a:spcBef>
            </a:pPr>
            <a:endParaRPr lang="en-US" altLang="en-US" dirty="0" smtClean="0"/>
          </a:p>
          <a:p>
            <a:pPr>
              <a:spcBef>
                <a:spcPct val="0"/>
              </a:spcBef>
            </a:pPr>
            <a:r>
              <a:rPr lang="en-US" altLang="en-US" dirty="0" smtClean="0"/>
              <a:t>What Paul is saying here is that this is a life style changing doctrine not just head knowledge but shoe leather stuff He goes on to say </a:t>
            </a:r>
          </a:p>
          <a:p>
            <a:pPr>
              <a:spcBef>
                <a:spcPct val="0"/>
              </a:spcBef>
            </a:pPr>
            <a:r>
              <a:rPr lang="en-US" altLang="en-US" dirty="0" smtClean="0"/>
              <a:t>2 Tim 2:3-5</a:t>
            </a:r>
          </a:p>
          <a:p>
            <a:pPr>
              <a:spcBef>
                <a:spcPct val="0"/>
              </a:spcBef>
            </a:pPr>
            <a:r>
              <a:rPr lang="en-US" altLang="en-US" dirty="0" smtClean="0"/>
              <a:t>You therefore must endure hardship as a good soldier of Jesus Christ. 4 No one engaged in warfare entangles himself with the affairs of life, that he may please him who enlisted him as a soldier. 5 And also if anyone competes in athletics, he is not crowned unless he competes according to the rules.</a:t>
            </a:r>
          </a:p>
          <a:p>
            <a:pPr>
              <a:spcBef>
                <a:spcPct val="0"/>
              </a:spcBef>
            </a:pPr>
            <a:endParaRPr lang="en-US" altLang="en-US" dirty="0" smtClean="0"/>
          </a:p>
          <a:p>
            <a:pPr>
              <a:spcBef>
                <a:spcPct val="0"/>
              </a:spcBef>
            </a:pPr>
            <a:r>
              <a:rPr lang="en-US" altLang="en-US" dirty="0" smtClean="0"/>
              <a:t>The truth of Grace are these rules  the truth of Grace its what we are focused on what is in our window to guide us as we traverse our dangerous course.</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570" indent="-294065">
              <a:defRPr>
                <a:solidFill>
                  <a:schemeClr val="tx1"/>
                </a:solidFill>
                <a:latin typeface="Calibri" pitchFamily="34" charset="0"/>
              </a:defRPr>
            </a:lvl2pPr>
            <a:lvl3pPr marL="1176261" indent="-235252">
              <a:defRPr>
                <a:solidFill>
                  <a:schemeClr val="tx1"/>
                </a:solidFill>
                <a:latin typeface="Calibri" pitchFamily="34" charset="0"/>
              </a:defRPr>
            </a:lvl3pPr>
            <a:lvl4pPr marL="1646766" indent="-235252">
              <a:defRPr>
                <a:solidFill>
                  <a:schemeClr val="tx1"/>
                </a:solidFill>
                <a:latin typeface="Calibri" pitchFamily="34" charset="0"/>
              </a:defRPr>
            </a:lvl4pPr>
            <a:lvl5pPr marL="2117270" indent="-235252">
              <a:defRPr>
                <a:solidFill>
                  <a:schemeClr val="tx1"/>
                </a:solidFill>
                <a:latin typeface="Calibri" pitchFamily="34" charset="0"/>
              </a:defRPr>
            </a:lvl5pPr>
            <a:lvl6pPr marL="2587775" indent="-235252" fontAlgn="base">
              <a:spcBef>
                <a:spcPct val="0"/>
              </a:spcBef>
              <a:spcAft>
                <a:spcPct val="0"/>
              </a:spcAft>
              <a:defRPr>
                <a:solidFill>
                  <a:schemeClr val="tx1"/>
                </a:solidFill>
                <a:latin typeface="Calibri" pitchFamily="34" charset="0"/>
              </a:defRPr>
            </a:lvl6pPr>
            <a:lvl7pPr marL="3058279" indent="-235252" fontAlgn="base">
              <a:spcBef>
                <a:spcPct val="0"/>
              </a:spcBef>
              <a:spcAft>
                <a:spcPct val="0"/>
              </a:spcAft>
              <a:defRPr>
                <a:solidFill>
                  <a:schemeClr val="tx1"/>
                </a:solidFill>
                <a:latin typeface="Calibri" pitchFamily="34" charset="0"/>
              </a:defRPr>
            </a:lvl7pPr>
            <a:lvl8pPr marL="3528784" indent="-235252" fontAlgn="base">
              <a:spcBef>
                <a:spcPct val="0"/>
              </a:spcBef>
              <a:spcAft>
                <a:spcPct val="0"/>
              </a:spcAft>
              <a:defRPr>
                <a:solidFill>
                  <a:schemeClr val="tx1"/>
                </a:solidFill>
                <a:latin typeface="Calibri" pitchFamily="34" charset="0"/>
              </a:defRPr>
            </a:lvl8pPr>
            <a:lvl9pPr marL="3999288" indent="-235252"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DCBEF83-A96B-4B90-81F4-1785659C2FF0}" type="slidenum">
              <a:rPr lang="en-US" altLang="en-US"/>
              <a:pPr fontAlgn="base">
                <a:spcBef>
                  <a:spcPct val="0"/>
                </a:spcBef>
                <a:spcAft>
                  <a:spcPct val="0"/>
                </a:spcAft>
              </a:pPr>
              <a:t>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The truths of grace are our core values</a:t>
            </a:r>
          </a:p>
          <a:p>
            <a:pPr>
              <a:spcBef>
                <a:spcPct val="0"/>
              </a:spcBef>
            </a:pPr>
            <a:r>
              <a:rPr lang="en-US" altLang="en-US" smtClean="0"/>
              <a:t>It is what propels us though life.</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570" indent="-294065">
              <a:defRPr>
                <a:solidFill>
                  <a:schemeClr val="tx1"/>
                </a:solidFill>
                <a:latin typeface="Calibri" pitchFamily="34" charset="0"/>
              </a:defRPr>
            </a:lvl2pPr>
            <a:lvl3pPr marL="1176261" indent="-235252">
              <a:defRPr>
                <a:solidFill>
                  <a:schemeClr val="tx1"/>
                </a:solidFill>
                <a:latin typeface="Calibri" pitchFamily="34" charset="0"/>
              </a:defRPr>
            </a:lvl3pPr>
            <a:lvl4pPr marL="1646766" indent="-235252">
              <a:defRPr>
                <a:solidFill>
                  <a:schemeClr val="tx1"/>
                </a:solidFill>
                <a:latin typeface="Calibri" pitchFamily="34" charset="0"/>
              </a:defRPr>
            </a:lvl4pPr>
            <a:lvl5pPr marL="2117270" indent="-235252">
              <a:defRPr>
                <a:solidFill>
                  <a:schemeClr val="tx1"/>
                </a:solidFill>
                <a:latin typeface="Calibri" pitchFamily="34" charset="0"/>
              </a:defRPr>
            </a:lvl5pPr>
            <a:lvl6pPr marL="2587775" indent="-235252" fontAlgn="base">
              <a:spcBef>
                <a:spcPct val="0"/>
              </a:spcBef>
              <a:spcAft>
                <a:spcPct val="0"/>
              </a:spcAft>
              <a:defRPr>
                <a:solidFill>
                  <a:schemeClr val="tx1"/>
                </a:solidFill>
                <a:latin typeface="Calibri" pitchFamily="34" charset="0"/>
              </a:defRPr>
            </a:lvl6pPr>
            <a:lvl7pPr marL="3058279" indent="-235252" fontAlgn="base">
              <a:spcBef>
                <a:spcPct val="0"/>
              </a:spcBef>
              <a:spcAft>
                <a:spcPct val="0"/>
              </a:spcAft>
              <a:defRPr>
                <a:solidFill>
                  <a:schemeClr val="tx1"/>
                </a:solidFill>
                <a:latin typeface="Calibri" pitchFamily="34" charset="0"/>
              </a:defRPr>
            </a:lvl7pPr>
            <a:lvl8pPr marL="3528784" indent="-235252" fontAlgn="base">
              <a:spcBef>
                <a:spcPct val="0"/>
              </a:spcBef>
              <a:spcAft>
                <a:spcPct val="0"/>
              </a:spcAft>
              <a:defRPr>
                <a:solidFill>
                  <a:schemeClr val="tx1"/>
                </a:solidFill>
                <a:latin typeface="Calibri" pitchFamily="34" charset="0"/>
              </a:defRPr>
            </a:lvl8pPr>
            <a:lvl9pPr marL="3999288" indent="-235252"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62B3191-37AC-4057-87BC-A58C3FDD59B7}" type="slidenum">
              <a:rPr lang="en-US" altLang="en-US"/>
              <a:pPr fontAlgn="base">
                <a:spcBef>
                  <a:spcPct val="0"/>
                </a:spcBef>
                <a:spcAft>
                  <a:spcPct val="0"/>
                </a:spcAft>
              </a:pPr>
              <a:t>7</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009"/>
            <a:r>
              <a:rPr lang="en-US" b="1" dirty="0">
                <a:solidFill>
                  <a:schemeClr val="bg1"/>
                </a:solidFill>
                <a:effectLst>
                  <a:outerShdw blurRad="38100" dist="38100" dir="2700000" algn="tl">
                    <a:srgbClr val="000000">
                      <a:alpha val="43137"/>
                    </a:srgbClr>
                  </a:outerShdw>
                </a:effectLst>
              </a:rPr>
              <a:t>Our First core Value ; Grow in doctrinal Integrity: Interpreting Scripture by Pauline revelation as given by Jesus Christ.</a:t>
            </a:r>
          </a:p>
          <a:p>
            <a:pPr fontAlgn="auto">
              <a:spcBef>
                <a:spcPts val="0"/>
              </a:spcBef>
              <a:spcAft>
                <a:spcPts val="0"/>
              </a:spcAft>
              <a:defRPr/>
            </a:pPr>
            <a:endParaRPr lang="en-US" b="1" dirty="0">
              <a:solidFill>
                <a:srgbClr val="FFCC00"/>
              </a:solidFill>
              <a:effectLst>
                <a:outerShdw blurRad="38100" dist="38100" dir="2700000" algn="tl">
                  <a:srgbClr val="000000">
                    <a:alpha val="43137"/>
                  </a:srgbClr>
                </a:outerShdw>
              </a:effectLst>
            </a:endParaRPr>
          </a:p>
          <a:p>
            <a:pPr fontAlgn="auto">
              <a:spcBef>
                <a:spcPts val="0"/>
              </a:spcBef>
              <a:spcAft>
                <a:spcPts val="0"/>
              </a:spcAft>
              <a:defRPr/>
            </a:pPr>
            <a:r>
              <a:rPr lang="en-US" b="1" dirty="0">
                <a:solidFill>
                  <a:srgbClr val="FFCC00"/>
                </a:solidFill>
                <a:effectLst>
                  <a:outerShdw blurRad="38100" dist="38100" dir="2700000" algn="tl">
                    <a:srgbClr val="000000">
                      <a:alpha val="43137"/>
                    </a:srgbClr>
                  </a:outerShdw>
                </a:effectLst>
              </a:rPr>
              <a:t>2 Tim. 2:15 </a:t>
            </a:r>
          </a:p>
          <a:p>
            <a:pPr fontAlgn="auto">
              <a:spcBef>
                <a:spcPts val="0"/>
              </a:spcBef>
              <a:spcAft>
                <a:spcPts val="0"/>
              </a:spcAft>
              <a:defRPr/>
            </a:pPr>
            <a:r>
              <a:rPr lang="en-US" b="1" dirty="0">
                <a:solidFill>
                  <a:srgbClr val="FFCC00"/>
                </a:solidFill>
                <a:effectLst>
                  <a:outerShdw blurRad="38100" dist="38100" dir="2700000" algn="tl">
                    <a:srgbClr val="000000">
                      <a:alpha val="43137"/>
                    </a:srgbClr>
                  </a:outerShdw>
                </a:effectLst>
              </a:rPr>
              <a:t>Be diligent to present yourself approved to God, a worker who does not need to be ashamed, rightly dividing the word of truth</a:t>
            </a:r>
            <a:r>
              <a:rPr lang="en-US" b="1" dirty="0">
                <a:solidFill>
                  <a:srgbClr val="FFFF00"/>
                </a:solidFill>
                <a:effectLst>
                  <a:outerShdw blurRad="38100" dist="38100" dir="2700000" algn="tl">
                    <a:srgbClr val="000000">
                      <a:alpha val="43137"/>
                    </a:srgbClr>
                  </a:outerShdw>
                </a:effectLst>
              </a:rPr>
              <a:t>.</a:t>
            </a:r>
          </a:p>
          <a:p>
            <a:endParaRPr lang="en-US" dirty="0"/>
          </a:p>
        </p:txBody>
      </p:sp>
      <p:sp>
        <p:nvSpPr>
          <p:cNvPr id="4" name="Slide Number Placeholder 3"/>
          <p:cNvSpPr>
            <a:spLocks noGrp="1"/>
          </p:cNvSpPr>
          <p:nvPr>
            <p:ph type="sldNum" sz="quarter" idx="10"/>
          </p:nvPr>
        </p:nvSpPr>
        <p:spPr/>
        <p:txBody>
          <a:bodyPr/>
          <a:lstStyle/>
          <a:p>
            <a:pPr>
              <a:defRPr/>
            </a:pPr>
            <a:fld id="{05137BFA-A46D-4182-8BCE-CD7F01DD9832}" type="slidenum">
              <a:rPr lang="en-US" smtClean="0"/>
              <a:pPr>
                <a:defRPr/>
              </a:pPr>
              <a:t>8</a:t>
            </a:fld>
            <a:endParaRPr lang="en-US"/>
          </a:p>
        </p:txBody>
      </p:sp>
    </p:spTree>
    <p:extLst>
      <p:ext uri="{BB962C8B-B14F-4D97-AF65-F5344CB8AC3E}">
        <p14:creationId xmlns:p14="http://schemas.microsoft.com/office/powerpoint/2010/main" val="4222522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19 For though I am free from all </a:t>
            </a:r>
            <a:r>
              <a:rPr lang="en-US" altLang="en-US" i="1" dirty="0" smtClean="0"/>
              <a:t>men,</a:t>
            </a:r>
            <a:r>
              <a:rPr lang="en-US" altLang="en-US" dirty="0" smtClean="0"/>
              <a:t> I have made myself a servant to all, that I might win the more; 20 and to the Jews I became as a Jew, that I might win Jews; to those </a:t>
            </a:r>
            <a:r>
              <a:rPr lang="en-US" altLang="en-US" i="1" dirty="0" smtClean="0"/>
              <a:t>who are</a:t>
            </a:r>
            <a:r>
              <a:rPr lang="en-US" altLang="en-US" dirty="0" smtClean="0"/>
              <a:t> under the law, as under the law,</a:t>
            </a:r>
            <a:r>
              <a:rPr lang="en-US" altLang="en-US" baseline="30000" dirty="0" smtClean="0"/>
              <a:t>[</a:t>
            </a:r>
            <a:r>
              <a:rPr lang="en-US" altLang="en-US" baseline="30000" dirty="0" smtClean="0">
                <a:hlinkClick r:id="" action="ppaction://noaction"/>
              </a:rPr>
              <a:t>c</a:t>
            </a:r>
            <a:r>
              <a:rPr lang="en-US" altLang="en-US" baseline="30000" dirty="0" smtClean="0"/>
              <a:t>]</a:t>
            </a:r>
            <a:r>
              <a:rPr lang="en-US" altLang="en-US" dirty="0" smtClean="0"/>
              <a:t> that I might win those </a:t>
            </a:r>
            <a:r>
              <a:rPr lang="en-US" altLang="en-US" i="1" dirty="0" smtClean="0"/>
              <a:t>who are</a:t>
            </a:r>
            <a:r>
              <a:rPr lang="en-US" altLang="en-US" dirty="0" smtClean="0"/>
              <a:t> under the law; 21 to those </a:t>
            </a:r>
            <a:r>
              <a:rPr lang="en-US" altLang="en-US" i="1" dirty="0" smtClean="0"/>
              <a:t>who are</a:t>
            </a:r>
            <a:r>
              <a:rPr lang="en-US" altLang="en-US" dirty="0" smtClean="0"/>
              <a:t> without law, as without law (not being without law toward God,</a:t>
            </a:r>
            <a:r>
              <a:rPr lang="en-US" altLang="en-US" baseline="30000" dirty="0" smtClean="0"/>
              <a:t>[</a:t>
            </a:r>
            <a:r>
              <a:rPr lang="en-US" altLang="en-US" baseline="30000" dirty="0" smtClean="0">
                <a:hlinkClick r:id="" action="ppaction://noaction"/>
              </a:rPr>
              <a:t>d</a:t>
            </a:r>
            <a:r>
              <a:rPr lang="en-US" altLang="en-US" baseline="30000" dirty="0" smtClean="0"/>
              <a:t>]</a:t>
            </a:r>
            <a:r>
              <a:rPr lang="en-US" altLang="en-US" dirty="0" smtClean="0"/>
              <a:t> but under law toward Christ</a:t>
            </a:r>
            <a:r>
              <a:rPr lang="en-US" altLang="en-US" baseline="30000" dirty="0" smtClean="0"/>
              <a:t>[</a:t>
            </a:r>
            <a:r>
              <a:rPr lang="en-US" altLang="en-US" baseline="30000" dirty="0" smtClean="0">
                <a:hlinkClick r:id="" action="ppaction://noaction"/>
              </a:rPr>
              <a:t>e</a:t>
            </a:r>
            <a:r>
              <a:rPr lang="en-US" altLang="en-US" baseline="30000" dirty="0" smtClean="0"/>
              <a:t>]</a:t>
            </a:r>
            <a:r>
              <a:rPr lang="en-US" altLang="en-US" dirty="0" smtClean="0"/>
              <a:t>), that I might win those </a:t>
            </a:r>
            <a:r>
              <a:rPr lang="en-US" altLang="en-US" i="1" dirty="0" smtClean="0"/>
              <a:t>who are</a:t>
            </a:r>
            <a:r>
              <a:rPr lang="en-US" altLang="en-US" dirty="0" smtClean="0"/>
              <a:t> without law; 22 to the weak I became as</a:t>
            </a:r>
            <a:r>
              <a:rPr lang="en-US" altLang="en-US" baseline="30000" dirty="0" smtClean="0"/>
              <a:t>[</a:t>
            </a:r>
            <a:r>
              <a:rPr lang="en-US" altLang="en-US" baseline="30000" dirty="0" smtClean="0">
                <a:hlinkClick r:id="" action="ppaction://noaction"/>
              </a:rPr>
              <a:t>f</a:t>
            </a:r>
            <a:r>
              <a:rPr lang="en-US" altLang="en-US" baseline="30000" dirty="0" smtClean="0"/>
              <a:t>]</a:t>
            </a:r>
            <a:r>
              <a:rPr lang="en-US" altLang="en-US" dirty="0" smtClean="0"/>
              <a:t> weak, that I might win the weak. I have become all things to all </a:t>
            </a:r>
            <a:r>
              <a:rPr lang="en-US" altLang="en-US" i="1" dirty="0" smtClean="0"/>
              <a:t>men,</a:t>
            </a:r>
            <a:r>
              <a:rPr lang="en-US" altLang="en-US" dirty="0" smtClean="0"/>
              <a:t> that I might by all means save some. 23 Now this I do for the gospel’s sake, that I may be partaker of it with </a:t>
            </a:r>
            <a:r>
              <a:rPr lang="en-US" altLang="en-US" i="1" dirty="0" smtClean="0"/>
              <a:t>you.</a:t>
            </a:r>
            <a:r>
              <a:rPr lang="en-US" altLang="en-US" dirty="0" smtClean="0"/>
              <a:t> </a:t>
            </a:r>
            <a:endParaRPr lang="en-US" altLang="en-US" b="1" dirty="0" smtClean="0"/>
          </a:p>
          <a:p>
            <a:pPr>
              <a:spcBef>
                <a:spcPct val="0"/>
              </a:spcBef>
            </a:pPr>
            <a:r>
              <a:rPr lang="en-US" altLang="en-US" dirty="0" smtClean="0"/>
              <a:t>   </a:t>
            </a:r>
            <a:br>
              <a:rPr lang="en-US" altLang="en-US" dirty="0" smtClean="0"/>
            </a:br>
            <a:r>
              <a:rPr lang="en-US" altLang="en-US" dirty="0" smtClean="0"/>
              <a:t>24 Do you not know that those who run in a race all run, but one receives the prize? Run in such a way that you may obtain </a:t>
            </a:r>
            <a:r>
              <a:rPr lang="en-US" altLang="en-US" i="1" dirty="0" smtClean="0"/>
              <a:t>it.</a:t>
            </a:r>
            <a:r>
              <a:rPr lang="en-US" altLang="en-US" dirty="0" smtClean="0"/>
              <a:t> 25 And everyone who competes </a:t>
            </a:r>
            <a:r>
              <a:rPr lang="en-US" altLang="en-US" i="1" dirty="0" smtClean="0"/>
              <a:t>for the prize</a:t>
            </a:r>
            <a:r>
              <a:rPr lang="en-US" altLang="en-US" dirty="0" smtClean="0"/>
              <a:t> is temperate in all things. Now they </a:t>
            </a:r>
            <a:r>
              <a:rPr lang="en-US" altLang="en-US" i="1" dirty="0" smtClean="0"/>
              <a:t>do it</a:t>
            </a:r>
            <a:r>
              <a:rPr lang="en-US" altLang="en-US" dirty="0" smtClean="0"/>
              <a:t> to obtain a perishable crown, but we </a:t>
            </a:r>
            <a:r>
              <a:rPr lang="en-US" altLang="en-US" i="1" dirty="0" smtClean="0"/>
              <a:t>for</a:t>
            </a:r>
            <a:r>
              <a:rPr lang="en-US" altLang="en-US" dirty="0" smtClean="0"/>
              <a:t> an imperishable </a:t>
            </a:r>
            <a:r>
              <a:rPr lang="en-US" altLang="en-US" i="1" dirty="0" smtClean="0"/>
              <a:t>crown.</a:t>
            </a:r>
            <a:r>
              <a:rPr lang="en-US" altLang="en-US" dirty="0" smtClean="0"/>
              <a:t> 26 Therefore I run thus: not with uncertainty. Thus I fight: not as </a:t>
            </a:r>
            <a:r>
              <a:rPr lang="en-US" altLang="en-US" i="1" dirty="0" smtClean="0"/>
              <a:t>one who</a:t>
            </a:r>
            <a:r>
              <a:rPr lang="en-US" altLang="en-US" dirty="0" smtClean="0"/>
              <a:t> beats the air. 27 But I discipline my body and bring </a:t>
            </a:r>
            <a:r>
              <a:rPr lang="en-US" altLang="en-US" i="1" dirty="0" smtClean="0"/>
              <a:t>it</a:t>
            </a:r>
            <a:r>
              <a:rPr lang="en-US" altLang="en-US" dirty="0" smtClean="0"/>
              <a:t> into subjection, lest, when I have preached to others, I myself should become disqualified.</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570" indent="-294065">
              <a:defRPr>
                <a:solidFill>
                  <a:schemeClr val="tx1"/>
                </a:solidFill>
                <a:latin typeface="Calibri" pitchFamily="34" charset="0"/>
              </a:defRPr>
            </a:lvl2pPr>
            <a:lvl3pPr marL="1176261" indent="-235252">
              <a:defRPr>
                <a:solidFill>
                  <a:schemeClr val="tx1"/>
                </a:solidFill>
                <a:latin typeface="Calibri" pitchFamily="34" charset="0"/>
              </a:defRPr>
            </a:lvl3pPr>
            <a:lvl4pPr marL="1646766" indent="-235252">
              <a:defRPr>
                <a:solidFill>
                  <a:schemeClr val="tx1"/>
                </a:solidFill>
                <a:latin typeface="Calibri" pitchFamily="34" charset="0"/>
              </a:defRPr>
            </a:lvl4pPr>
            <a:lvl5pPr marL="2117270" indent="-235252">
              <a:defRPr>
                <a:solidFill>
                  <a:schemeClr val="tx1"/>
                </a:solidFill>
                <a:latin typeface="Calibri" pitchFamily="34" charset="0"/>
              </a:defRPr>
            </a:lvl5pPr>
            <a:lvl6pPr marL="2587775" indent="-235252" fontAlgn="base">
              <a:spcBef>
                <a:spcPct val="0"/>
              </a:spcBef>
              <a:spcAft>
                <a:spcPct val="0"/>
              </a:spcAft>
              <a:defRPr>
                <a:solidFill>
                  <a:schemeClr val="tx1"/>
                </a:solidFill>
                <a:latin typeface="Calibri" pitchFamily="34" charset="0"/>
              </a:defRPr>
            </a:lvl6pPr>
            <a:lvl7pPr marL="3058279" indent="-235252" fontAlgn="base">
              <a:spcBef>
                <a:spcPct val="0"/>
              </a:spcBef>
              <a:spcAft>
                <a:spcPct val="0"/>
              </a:spcAft>
              <a:defRPr>
                <a:solidFill>
                  <a:schemeClr val="tx1"/>
                </a:solidFill>
                <a:latin typeface="Calibri" pitchFamily="34" charset="0"/>
              </a:defRPr>
            </a:lvl7pPr>
            <a:lvl8pPr marL="3528784" indent="-235252" fontAlgn="base">
              <a:spcBef>
                <a:spcPct val="0"/>
              </a:spcBef>
              <a:spcAft>
                <a:spcPct val="0"/>
              </a:spcAft>
              <a:defRPr>
                <a:solidFill>
                  <a:schemeClr val="tx1"/>
                </a:solidFill>
                <a:latin typeface="Calibri" pitchFamily="34" charset="0"/>
              </a:defRPr>
            </a:lvl8pPr>
            <a:lvl9pPr marL="3999288" indent="-235252"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1918CBC-8637-444E-B77F-CC36FF0D029C}" type="slidenum">
              <a:rPr lang="en-US" altLang="en-US"/>
              <a:pPr fontAlgn="base">
                <a:spcBef>
                  <a:spcPct val="0"/>
                </a:spcBef>
                <a:spcAft>
                  <a:spcPct val="0"/>
                </a:spcAft>
              </a:pPr>
              <a:t>9</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5137BFA-A46D-4182-8BCE-CD7F01DD9832}" type="slidenum">
              <a:rPr lang="en-US" smtClean="0"/>
              <a:pPr>
                <a:defRPr/>
              </a:pPr>
              <a:t>10</a:t>
            </a:fld>
            <a:endParaRPr lang="en-US"/>
          </a:p>
        </p:txBody>
      </p:sp>
    </p:spTree>
    <p:extLst>
      <p:ext uri="{BB962C8B-B14F-4D97-AF65-F5344CB8AC3E}">
        <p14:creationId xmlns:p14="http://schemas.microsoft.com/office/powerpoint/2010/main" val="935862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196448C-3B62-4720-B487-B40A4AF86CAA}" type="datetimeFigureOut">
              <a:rPr lang="en-US"/>
              <a:pPr>
                <a:defRPr/>
              </a:pPr>
              <a:t>4/19/2015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11AFD1-3AC1-4D9C-946A-BC4F974A5CF1}" type="slidenum">
              <a:rPr lang="en-US"/>
              <a:pPr>
                <a:defRPr/>
              </a:pPr>
              <a:t>‹#›</a:t>
            </a:fld>
            <a:endParaRPr lang="en-US"/>
          </a:p>
        </p:txBody>
      </p:sp>
    </p:spTree>
    <p:extLst>
      <p:ext uri="{BB962C8B-B14F-4D97-AF65-F5344CB8AC3E}">
        <p14:creationId xmlns:p14="http://schemas.microsoft.com/office/powerpoint/2010/main" val="1707927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3F9ABF0-3568-4A2C-85DF-400DC3EEBFA1}" type="datetimeFigureOut">
              <a:rPr lang="en-US"/>
              <a:pPr>
                <a:defRPr/>
              </a:pPr>
              <a:t>4/19/2015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D0A454-0CDB-42D4-9C82-AF7D278011A2}" type="slidenum">
              <a:rPr lang="en-US"/>
              <a:pPr>
                <a:defRPr/>
              </a:pPr>
              <a:t>‹#›</a:t>
            </a:fld>
            <a:endParaRPr lang="en-US"/>
          </a:p>
        </p:txBody>
      </p:sp>
    </p:spTree>
    <p:extLst>
      <p:ext uri="{BB962C8B-B14F-4D97-AF65-F5344CB8AC3E}">
        <p14:creationId xmlns:p14="http://schemas.microsoft.com/office/powerpoint/2010/main" val="2807023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DF62E95-FE01-4679-8277-208ED30D93DC}" type="datetimeFigureOut">
              <a:rPr lang="en-US"/>
              <a:pPr>
                <a:defRPr/>
              </a:pPr>
              <a:t>4/19/2015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38BB8F-E153-4C54-BC03-8C9D92DA1352}" type="slidenum">
              <a:rPr lang="en-US"/>
              <a:pPr>
                <a:defRPr/>
              </a:pPr>
              <a:t>‹#›</a:t>
            </a:fld>
            <a:endParaRPr lang="en-US"/>
          </a:p>
        </p:txBody>
      </p:sp>
    </p:spTree>
    <p:extLst>
      <p:ext uri="{BB962C8B-B14F-4D97-AF65-F5344CB8AC3E}">
        <p14:creationId xmlns:p14="http://schemas.microsoft.com/office/powerpoint/2010/main" val="305306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ED902F-0B8D-4379-AF22-02666F3768E8}" type="datetimeFigureOut">
              <a:rPr lang="en-US"/>
              <a:pPr>
                <a:defRPr/>
              </a:pPr>
              <a:t>4/19/2015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FAAAFC-7F71-4791-A7ED-3B957F34463B}" type="slidenum">
              <a:rPr lang="en-US"/>
              <a:pPr>
                <a:defRPr/>
              </a:pPr>
              <a:t>‹#›</a:t>
            </a:fld>
            <a:endParaRPr lang="en-US"/>
          </a:p>
        </p:txBody>
      </p:sp>
    </p:spTree>
    <p:extLst>
      <p:ext uri="{BB962C8B-B14F-4D97-AF65-F5344CB8AC3E}">
        <p14:creationId xmlns:p14="http://schemas.microsoft.com/office/powerpoint/2010/main" val="3166528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AB287E3-A5C7-45E2-971C-3F6DD92FFDCD}" type="datetimeFigureOut">
              <a:rPr lang="en-US"/>
              <a:pPr>
                <a:defRPr/>
              </a:pPr>
              <a:t>4/19/2015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1D0B2C-762F-407A-8587-76EA3C76F4E4}" type="slidenum">
              <a:rPr lang="en-US"/>
              <a:pPr>
                <a:defRPr/>
              </a:pPr>
              <a:t>‹#›</a:t>
            </a:fld>
            <a:endParaRPr lang="en-US"/>
          </a:p>
        </p:txBody>
      </p:sp>
    </p:spTree>
    <p:extLst>
      <p:ext uri="{BB962C8B-B14F-4D97-AF65-F5344CB8AC3E}">
        <p14:creationId xmlns:p14="http://schemas.microsoft.com/office/powerpoint/2010/main" val="2009685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0A7D186-10DC-4374-89FA-E983757145B9}" type="datetimeFigureOut">
              <a:rPr lang="en-US"/>
              <a:pPr>
                <a:defRPr/>
              </a:pPr>
              <a:t>4/19/2015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BB7414-1456-4C2B-92FB-70DF112B6E13}" type="slidenum">
              <a:rPr lang="en-US"/>
              <a:pPr>
                <a:defRPr/>
              </a:pPr>
              <a:t>‹#›</a:t>
            </a:fld>
            <a:endParaRPr lang="en-US"/>
          </a:p>
        </p:txBody>
      </p:sp>
    </p:spTree>
    <p:extLst>
      <p:ext uri="{BB962C8B-B14F-4D97-AF65-F5344CB8AC3E}">
        <p14:creationId xmlns:p14="http://schemas.microsoft.com/office/powerpoint/2010/main" val="2377999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195B65C-15C9-49E8-83F7-E127B9AA532C}" type="datetimeFigureOut">
              <a:rPr lang="en-US"/>
              <a:pPr>
                <a:defRPr/>
              </a:pPr>
              <a:t>4/19/2015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A2DB915-7FD1-4B76-8F45-868B7996E2F5}" type="slidenum">
              <a:rPr lang="en-US"/>
              <a:pPr>
                <a:defRPr/>
              </a:pPr>
              <a:t>‹#›</a:t>
            </a:fld>
            <a:endParaRPr lang="en-US"/>
          </a:p>
        </p:txBody>
      </p:sp>
    </p:spTree>
    <p:extLst>
      <p:ext uri="{BB962C8B-B14F-4D97-AF65-F5344CB8AC3E}">
        <p14:creationId xmlns:p14="http://schemas.microsoft.com/office/powerpoint/2010/main" val="1033366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4B34A3D-6F8E-4160-99BB-1674CDFBD339}" type="datetimeFigureOut">
              <a:rPr lang="en-US"/>
              <a:pPr>
                <a:defRPr/>
              </a:pPr>
              <a:t>4/19/2015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3F20CED-69EF-467A-A5FD-DC2C3D09629E}" type="slidenum">
              <a:rPr lang="en-US"/>
              <a:pPr>
                <a:defRPr/>
              </a:pPr>
              <a:t>‹#›</a:t>
            </a:fld>
            <a:endParaRPr lang="en-US"/>
          </a:p>
        </p:txBody>
      </p:sp>
    </p:spTree>
    <p:extLst>
      <p:ext uri="{BB962C8B-B14F-4D97-AF65-F5344CB8AC3E}">
        <p14:creationId xmlns:p14="http://schemas.microsoft.com/office/powerpoint/2010/main" val="2790415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1916098-D120-4060-862E-0F5716E3CB4D}" type="datetimeFigureOut">
              <a:rPr lang="en-US"/>
              <a:pPr>
                <a:defRPr/>
              </a:pPr>
              <a:t>4/19/2015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90ABA12-7D34-4411-B4A6-A3FBC592B0DC}" type="slidenum">
              <a:rPr lang="en-US"/>
              <a:pPr>
                <a:defRPr/>
              </a:pPr>
              <a:t>‹#›</a:t>
            </a:fld>
            <a:endParaRPr lang="en-US"/>
          </a:p>
        </p:txBody>
      </p:sp>
    </p:spTree>
    <p:extLst>
      <p:ext uri="{BB962C8B-B14F-4D97-AF65-F5344CB8AC3E}">
        <p14:creationId xmlns:p14="http://schemas.microsoft.com/office/powerpoint/2010/main" val="2198341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AD54A1-2854-4E4F-8745-C3EF5A6C05FC}" type="datetimeFigureOut">
              <a:rPr lang="en-US"/>
              <a:pPr>
                <a:defRPr/>
              </a:pPr>
              <a:t>4/19/2015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5E90EE-2D49-4D8E-9A59-A6B34EB405A9}" type="slidenum">
              <a:rPr lang="en-US"/>
              <a:pPr>
                <a:defRPr/>
              </a:pPr>
              <a:t>‹#›</a:t>
            </a:fld>
            <a:endParaRPr lang="en-US"/>
          </a:p>
        </p:txBody>
      </p:sp>
    </p:spTree>
    <p:extLst>
      <p:ext uri="{BB962C8B-B14F-4D97-AF65-F5344CB8AC3E}">
        <p14:creationId xmlns:p14="http://schemas.microsoft.com/office/powerpoint/2010/main" val="2936511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3C84559-5F83-48AE-B65E-00ABE5775A4F}" type="datetimeFigureOut">
              <a:rPr lang="en-US"/>
              <a:pPr>
                <a:defRPr/>
              </a:pPr>
              <a:t>4/19/2015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2F0D156-F6CF-4353-91A5-29EBFD02DE45}" type="slidenum">
              <a:rPr lang="en-US"/>
              <a:pPr>
                <a:defRPr/>
              </a:pPr>
              <a:t>‹#›</a:t>
            </a:fld>
            <a:endParaRPr lang="en-US"/>
          </a:p>
        </p:txBody>
      </p:sp>
    </p:spTree>
    <p:extLst>
      <p:ext uri="{BB962C8B-B14F-4D97-AF65-F5344CB8AC3E}">
        <p14:creationId xmlns:p14="http://schemas.microsoft.com/office/powerpoint/2010/main" val="3793454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F26790B4-52ED-49BD-8529-7D483707339A}" type="datetimeFigureOut">
              <a:rPr lang="en-US"/>
              <a:pPr>
                <a:defRPr/>
              </a:pPr>
              <a:t>4/19/2015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7A4B77DF-A2C8-45C7-8C92-A5988707DCA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tomwhitestudio.com/jesus-christ-welcomes-children-lifesize-bronze-statues.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8050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altLang="en-US" smtClean="0"/>
          </a:p>
        </p:txBody>
      </p:sp>
      <p:sp>
        <p:nvSpPr>
          <p:cNvPr id="10243" name="Content Placeholder 2"/>
          <p:cNvSpPr>
            <a:spLocks noGrp="1"/>
          </p:cNvSpPr>
          <p:nvPr>
            <p:ph idx="1"/>
          </p:nvPr>
        </p:nvSpPr>
        <p:spPr/>
        <p:txBody>
          <a:bodyPr/>
          <a:lstStyle/>
          <a:p>
            <a:pPr lvl="2"/>
            <a:endParaRPr lang="en-US" altLang="en-US" smtClean="0"/>
          </a:p>
        </p:txBody>
      </p:sp>
      <p:pic>
        <p:nvPicPr>
          <p:cNvPr id="10244" name="Picture 2" descr="Jesus Christ statues by Christian artist and sculptor, Tom Whit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371600" y="609600"/>
            <a:ext cx="7772400" cy="1323975"/>
          </a:xfrm>
          <a:prstGeom prst="rect">
            <a:avLst/>
          </a:prstGeom>
          <a:noFill/>
        </p:spPr>
        <p:txBody>
          <a:bodyPr>
            <a:spAutoFit/>
          </a:bodyPr>
          <a:lstStyle/>
          <a:p>
            <a:pPr fontAlgn="auto">
              <a:spcBef>
                <a:spcPts val="0"/>
              </a:spcBef>
              <a:spcAft>
                <a:spcPts val="0"/>
              </a:spcAft>
              <a:defRPr/>
            </a:pPr>
            <a:r>
              <a:rPr lang="en-US" sz="4800" b="1" dirty="0">
                <a:solidFill>
                  <a:schemeClr val="bg1"/>
                </a:solidFill>
                <a:effectLst>
                  <a:outerShdw blurRad="38100" dist="38100" dir="2700000" algn="tl">
                    <a:srgbClr val="000000">
                      <a:alpha val="43137"/>
                    </a:srgbClr>
                  </a:outerShdw>
                </a:effectLst>
                <a:latin typeface="+mn-lt"/>
              </a:rPr>
              <a:t>G</a:t>
            </a:r>
            <a:r>
              <a:rPr lang="en-US" sz="3200" b="1" dirty="0">
                <a:solidFill>
                  <a:schemeClr val="bg1"/>
                </a:solidFill>
                <a:effectLst>
                  <a:outerShdw blurRad="38100" dist="38100" dir="2700000" algn="tl">
                    <a:srgbClr val="000000">
                      <a:alpha val="43137"/>
                    </a:srgbClr>
                  </a:outerShdw>
                </a:effectLst>
                <a:latin typeface="+mn-lt"/>
              </a:rPr>
              <a:t>-Grow in Doctrinal Integrity “that</a:t>
            </a:r>
            <a:r>
              <a:rPr lang="en-US" sz="3200" dirty="0">
                <a:latin typeface="+mn-lt"/>
              </a:rPr>
              <a:t> </a:t>
            </a:r>
            <a:r>
              <a:rPr lang="en-US" sz="3200" b="1" dirty="0">
                <a:solidFill>
                  <a:schemeClr val="bg1"/>
                </a:solidFill>
                <a:latin typeface="+mn-lt"/>
              </a:rPr>
              <a:t>I might by all means save some</a:t>
            </a:r>
            <a:r>
              <a:rPr lang="en-US" sz="3200" b="1" dirty="0">
                <a:solidFill>
                  <a:schemeClr val="bg1"/>
                </a:solidFill>
                <a:effectLst>
                  <a:outerShdw blurRad="38100" dist="38100" dir="2700000" algn="tl">
                    <a:srgbClr val="000000">
                      <a:alpha val="43137"/>
                    </a:srgbClr>
                  </a:outerShdw>
                </a:effectLst>
                <a:latin typeface="+mn-lt"/>
              </a:rPr>
              <a:t> “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36625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endParaRPr lang="en-US" altLang="en-US" smtClean="0"/>
          </a:p>
        </p:txBody>
      </p:sp>
      <p:pic>
        <p:nvPicPr>
          <p:cNvPr id="2051" name="Content Placeholder 3" descr="Picture 791.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5" name="TextBox 4"/>
          <p:cNvSpPr txBox="1"/>
          <p:nvPr/>
        </p:nvSpPr>
        <p:spPr>
          <a:xfrm>
            <a:off x="1066800" y="609600"/>
            <a:ext cx="7010400" cy="646113"/>
          </a:xfrm>
          <a:prstGeom prst="rect">
            <a:avLst/>
          </a:prstGeom>
          <a:noFill/>
        </p:spPr>
        <p:txBody>
          <a:bodyPr>
            <a:spAutoFit/>
          </a:bodyPr>
          <a:lstStyle/>
          <a:p>
            <a:pPr algn="ctr" fontAlgn="auto">
              <a:spcBef>
                <a:spcPts val="0"/>
              </a:spcBef>
              <a:spcAft>
                <a:spcPts val="0"/>
              </a:spcAft>
              <a:defRPr/>
            </a:pPr>
            <a:r>
              <a:rPr lang="en-US" sz="3600" b="1" dirty="0">
                <a:solidFill>
                  <a:srgbClr val="FFCC00"/>
                </a:solidFill>
                <a:effectLst>
                  <a:outerShdw blurRad="38100" dist="38100" dir="2700000" algn="tl">
                    <a:srgbClr val="000000">
                      <a:alpha val="43137"/>
                    </a:srgbClr>
                  </a:outerShdw>
                </a:effectLst>
                <a:latin typeface="+mn-lt"/>
              </a:rPr>
              <a:t>Propelling</a:t>
            </a:r>
            <a:r>
              <a:rPr lang="en-US" sz="3600" dirty="0">
                <a:solidFill>
                  <a:srgbClr val="FFCC00"/>
                </a:solidFill>
                <a:effectLst>
                  <a:outerShdw blurRad="38100" dist="38100" dir="2700000" algn="tl">
                    <a:srgbClr val="000000">
                      <a:alpha val="43137"/>
                    </a:srgbClr>
                  </a:outerShdw>
                </a:effectLst>
                <a:latin typeface="+mn-lt"/>
              </a:rPr>
              <a:t>  </a:t>
            </a:r>
            <a:r>
              <a:rPr lang="en-US" sz="3600" b="1" dirty="0">
                <a:solidFill>
                  <a:srgbClr val="FFCC00"/>
                </a:solidFill>
                <a:effectLst>
                  <a:outerShdw blurRad="38100" dist="38100" dir="2700000" algn="tl">
                    <a:srgbClr val="000000">
                      <a:alpha val="43137"/>
                    </a:srgbClr>
                  </a:outerShdw>
                </a:effectLst>
                <a:latin typeface="+mn-lt"/>
              </a:rPr>
              <a:t>G.R.A.C.E.</a:t>
            </a:r>
          </a:p>
        </p:txBody>
      </p:sp>
      <p:sp>
        <p:nvSpPr>
          <p:cNvPr id="6" name="TextBox 5"/>
          <p:cNvSpPr txBox="1"/>
          <p:nvPr/>
        </p:nvSpPr>
        <p:spPr>
          <a:xfrm>
            <a:off x="381000" y="1295400"/>
            <a:ext cx="8763000" cy="2985433"/>
          </a:xfrm>
          <a:prstGeom prst="rect">
            <a:avLst/>
          </a:prstGeom>
          <a:noFill/>
        </p:spPr>
        <p:txBody>
          <a:bodyPr>
            <a:spAutoFit/>
          </a:bodyPr>
          <a:lstStyle/>
          <a:p>
            <a:pPr fontAlgn="auto">
              <a:spcBef>
                <a:spcPts val="0"/>
              </a:spcBef>
              <a:spcAft>
                <a:spcPts val="0"/>
              </a:spcAft>
              <a:defRPr/>
            </a:pPr>
            <a:r>
              <a:rPr lang="en-US" sz="2800" b="1" dirty="0">
                <a:solidFill>
                  <a:srgbClr val="FFCC00"/>
                </a:solidFill>
                <a:effectLst>
                  <a:outerShdw blurRad="38100" dist="38100" dir="2700000" algn="tl">
                    <a:srgbClr val="000000">
                      <a:alpha val="43137"/>
                    </a:srgbClr>
                  </a:outerShdw>
                </a:effectLst>
                <a:latin typeface="+mn-lt"/>
              </a:rPr>
              <a:t>Where is the real Power?</a:t>
            </a:r>
          </a:p>
          <a:p>
            <a:pPr fontAlgn="auto">
              <a:spcBef>
                <a:spcPts val="0"/>
              </a:spcBef>
              <a:spcAft>
                <a:spcPts val="0"/>
              </a:spcAft>
              <a:buFont typeface="Arial" pitchFamily="34" charset="0"/>
              <a:buChar char="•"/>
              <a:defRPr/>
            </a:pPr>
            <a:r>
              <a:rPr lang="en-US" sz="2800" b="1" dirty="0">
                <a:solidFill>
                  <a:srgbClr val="FFCC00"/>
                </a:solidFill>
                <a:effectLst>
                  <a:outerShdw blurRad="38100" dist="38100" dir="2700000" algn="tl">
                    <a:srgbClr val="000000">
                      <a:alpha val="43137"/>
                    </a:srgbClr>
                  </a:outerShdw>
                </a:effectLst>
                <a:latin typeface="+mn-lt"/>
              </a:rPr>
              <a:t>   Wall Street?</a:t>
            </a:r>
          </a:p>
          <a:p>
            <a:pPr fontAlgn="auto">
              <a:spcBef>
                <a:spcPts val="0"/>
              </a:spcBef>
              <a:spcAft>
                <a:spcPts val="0"/>
              </a:spcAft>
              <a:buFont typeface="Arial" pitchFamily="34" charset="0"/>
              <a:buChar char="•"/>
              <a:defRPr/>
            </a:pPr>
            <a:r>
              <a:rPr lang="en-US" sz="2800" b="1" dirty="0">
                <a:solidFill>
                  <a:srgbClr val="FFCC00"/>
                </a:solidFill>
                <a:effectLst>
                  <a:outerShdw blurRad="38100" dist="38100" dir="2700000" algn="tl">
                    <a:srgbClr val="000000">
                      <a:alpha val="43137"/>
                    </a:srgbClr>
                  </a:outerShdw>
                </a:effectLst>
                <a:latin typeface="+mn-lt"/>
              </a:rPr>
              <a:t>   Washington?</a:t>
            </a:r>
          </a:p>
          <a:p>
            <a:pPr fontAlgn="auto">
              <a:spcBef>
                <a:spcPts val="0"/>
              </a:spcBef>
              <a:spcAft>
                <a:spcPts val="0"/>
              </a:spcAft>
              <a:buFont typeface="Arial" pitchFamily="34" charset="0"/>
              <a:buChar char="•"/>
              <a:defRPr/>
            </a:pPr>
            <a:r>
              <a:rPr lang="en-US" sz="4800" b="1" dirty="0">
                <a:solidFill>
                  <a:srgbClr val="FFCC00"/>
                </a:solidFill>
                <a:effectLst>
                  <a:outerShdw blurRad="38100" dist="38100" dir="2700000" algn="tl">
                    <a:srgbClr val="000000">
                      <a:alpha val="43137"/>
                    </a:srgbClr>
                  </a:outerShdw>
                </a:effectLst>
                <a:latin typeface="+mn-lt"/>
              </a:rPr>
              <a:t>The Church!!!!!!</a:t>
            </a:r>
          </a:p>
          <a:p>
            <a:pPr fontAlgn="auto">
              <a:spcBef>
                <a:spcPts val="0"/>
              </a:spcBef>
              <a:spcAft>
                <a:spcPts val="0"/>
              </a:spcAft>
              <a:defRPr/>
            </a:pPr>
            <a:endParaRPr lang="en-US" sz="2800" b="1" dirty="0">
              <a:solidFill>
                <a:schemeClr val="bg1"/>
              </a:solidFill>
              <a:effectLst>
                <a:outerShdw blurRad="38100" dist="38100" dir="2700000" algn="tl">
                  <a:srgbClr val="000000">
                    <a:alpha val="43137"/>
                  </a:srgbClr>
                </a:outerShdw>
              </a:effectLst>
              <a:latin typeface="+mn-lt"/>
            </a:endParaRPr>
          </a:p>
          <a:p>
            <a:pPr fontAlgn="auto">
              <a:spcBef>
                <a:spcPts val="0"/>
              </a:spcBef>
              <a:spcAft>
                <a:spcPts val="0"/>
              </a:spcAft>
              <a:defRPr/>
            </a:pPr>
            <a:endParaRPr lang="en-US" sz="2800" b="1" u="sng" dirty="0">
              <a:solidFill>
                <a:schemeClr val="bg1"/>
              </a:solidFill>
              <a:effectLst>
                <a:outerShdw blurRad="38100" dist="38100" dir="2700000" algn="tl">
                  <a:srgbClr val="000000">
                    <a:alpha val="43137"/>
                  </a:srgbClr>
                </a:outerShdw>
              </a:effectLst>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ircle(in)">
                                      <p:cBhvr>
                                        <p:cTn id="17" dur="20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circle(in)">
                                      <p:cBhvr>
                                        <p:cTn id="22"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endParaRPr lang="en-US" altLang="en-US" smtClean="0"/>
          </a:p>
        </p:txBody>
      </p:sp>
      <p:pic>
        <p:nvPicPr>
          <p:cNvPr id="3075" name="Content Placeholder 3" descr="Picture 844.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5" name="TextBox 4"/>
          <p:cNvSpPr txBox="1"/>
          <p:nvPr/>
        </p:nvSpPr>
        <p:spPr>
          <a:xfrm>
            <a:off x="609600" y="762000"/>
            <a:ext cx="7086600" cy="1570038"/>
          </a:xfrm>
          <a:prstGeom prst="rect">
            <a:avLst/>
          </a:prstGeom>
          <a:noFill/>
        </p:spPr>
        <p:txBody>
          <a:bodyPr>
            <a:spAutoFit/>
          </a:bodyPr>
          <a:lstStyle/>
          <a:p>
            <a:pPr fontAlgn="auto">
              <a:spcBef>
                <a:spcPts val="0"/>
              </a:spcBef>
              <a:spcAft>
                <a:spcPts val="0"/>
              </a:spcAft>
              <a:defRPr/>
            </a:pPr>
            <a:r>
              <a:rPr lang="en-US" sz="4800" b="1" dirty="0">
                <a:solidFill>
                  <a:srgbClr val="FFCC00"/>
                </a:solidFill>
                <a:effectLst>
                  <a:outerShdw blurRad="38100" dist="38100" dir="2700000" algn="tl">
                    <a:srgbClr val="000000">
                      <a:alpha val="43137"/>
                    </a:srgbClr>
                  </a:outerShdw>
                </a:effectLst>
                <a:latin typeface="+mn-lt"/>
              </a:rPr>
              <a:t>When I say the Church I don’t mean a building</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endParaRPr lang="en-US" altLang="en-US" smtClean="0"/>
          </a:p>
        </p:txBody>
      </p:sp>
      <p:pic>
        <p:nvPicPr>
          <p:cNvPr id="4099" name="Content Placeholder 3" descr="Picture 580.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542" y="0"/>
            <a:ext cx="9144000" cy="7086600"/>
          </a:xfrm>
        </p:spPr>
      </p:pic>
      <p:sp>
        <p:nvSpPr>
          <p:cNvPr id="6" name="TextBox 5"/>
          <p:cNvSpPr txBox="1"/>
          <p:nvPr/>
        </p:nvSpPr>
        <p:spPr>
          <a:xfrm rot="10800000" flipV="1">
            <a:off x="609600" y="228600"/>
            <a:ext cx="7848600" cy="3476625"/>
          </a:xfrm>
          <a:prstGeom prst="rect">
            <a:avLst/>
          </a:prstGeom>
          <a:noFill/>
        </p:spPr>
        <p:txBody>
          <a:bodyPr>
            <a:spAutoFit/>
          </a:bodyPr>
          <a:lstStyle/>
          <a:p>
            <a:pPr fontAlgn="auto">
              <a:spcBef>
                <a:spcPts val="0"/>
              </a:spcBef>
              <a:spcAft>
                <a:spcPts val="0"/>
              </a:spcAft>
              <a:defRPr/>
            </a:pPr>
            <a:r>
              <a:rPr lang="en-US" sz="4400" b="1" dirty="0">
                <a:solidFill>
                  <a:schemeClr val="bg1"/>
                </a:solidFill>
                <a:effectLst>
                  <a:outerShdw blurRad="38100" dist="38100" dir="2700000" algn="tl">
                    <a:srgbClr val="000000">
                      <a:alpha val="43137"/>
                    </a:srgbClr>
                  </a:outerShdw>
                </a:effectLst>
                <a:latin typeface="+mn-lt"/>
              </a:rPr>
              <a:t>             </a:t>
            </a:r>
            <a:r>
              <a:rPr lang="en-US" sz="4400" b="1" dirty="0">
                <a:solidFill>
                  <a:srgbClr val="FFCC00"/>
                </a:solidFill>
                <a:effectLst>
                  <a:outerShdw blurRad="38100" dist="38100" dir="2700000" algn="tl">
                    <a:srgbClr val="000000">
                      <a:alpha val="43137"/>
                    </a:srgbClr>
                  </a:outerShdw>
                </a:effectLst>
                <a:latin typeface="+mn-lt"/>
              </a:rPr>
              <a:t>Buildings Come and Go</a:t>
            </a:r>
          </a:p>
          <a:p>
            <a:pPr fontAlgn="auto">
              <a:spcBef>
                <a:spcPts val="0"/>
              </a:spcBef>
              <a:spcAft>
                <a:spcPts val="0"/>
              </a:spcAft>
              <a:defRPr/>
            </a:pPr>
            <a:r>
              <a:rPr lang="en-US" sz="4400" b="1" dirty="0">
                <a:solidFill>
                  <a:srgbClr val="FFCC00"/>
                </a:solidFill>
                <a:effectLst>
                  <a:outerShdw blurRad="38100" dist="38100" dir="2700000" algn="tl">
                    <a:srgbClr val="000000">
                      <a:alpha val="43137"/>
                    </a:srgbClr>
                  </a:outerShdw>
                </a:effectLst>
                <a:latin typeface="+mn-lt"/>
              </a:rPr>
              <a:t>In our </a:t>
            </a:r>
            <a:r>
              <a:rPr lang="en-US" sz="4400" b="1" dirty="0" smtClean="0">
                <a:solidFill>
                  <a:srgbClr val="FFCC00"/>
                </a:solidFill>
                <a:effectLst>
                  <a:outerShdw blurRad="38100" dist="38100" dir="2700000" algn="tl">
                    <a:srgbClr val="000000">
                      <a:alpha val="43137"/>
                    </a:srgbClr>
                  </a:outerShdw>
                </a:effectLst>
                <a:latin typeface="+mn-lt"/>
              </a:rPr>
              <a:t>69 </a:t>
            </a:r>
            <a:r>
              <a:rPr lang="en-US" sz="4400" b="1" dirty="0">
                <a:solidFill>
                  <a:srgbClr val="FFCC00"/>
                </a:solidFill>
                <a:effectLst>
                  <a:outerShdw blurRad="38100" dist="38100" dir="2700000" algn="tl">
                    <a:srgbClr val="000000">
                      <a:alpha val="43137"/>
                    </a:srgbClr>
                  </a:outerShdw>
                </a:effectLst>
                <a:latin typeface="+mn-lt"/>
              </a:rPr>
              <a:t>years of existence we’ve been through 4 buildings and many remodels.</a:t>
            </a:r>
          </a:p>
          <a:p>
            <a:pPr fontAlgn="auto">
              <a:spcBef>
                <a:spcPts val="0"/>
              </a:spcBef>
              <a:spcAft>
                <a:spcPts val="0"/>
              </a:spcAft>
              <a:defRPr/>
            </a:pPr>
            <a:endParaRPr lang="en-US" sz="4400" b="1" dirty="0">
              <a:solidFill>
                <a:schemeClr val="bg1"/>
              </a:solidFill>
              <a:effectLst>
                <a:outerShdw blurRad="38100" dist="38100" dir="2700000" algn="tl">
                  <a:srgbClr val="000000">
                    <a:alpha val="43137"/>
                  </a:srgbClr>
                </a:outerShdw>
              </a:effectLst>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677400" y="2817663"/>
            <a:ext cx="8534400" cy="3046413"/>
          </a:xfrm>
          <a:prstGeom prst="rect">
            <a:avLst/>
          </a:prstGeom>
        </p:spPr>
        <p:txBody>
          <a:bodyPr>
            <a:spAutoFit/>
          </a:bodyPr>
          <a:lstStyle/>
          <a:p>
            <a:pPr fontAlgn="auto">
              <a:spcBef>
                <a:spcPts val="0"/>
              </a:spcBef>
              <a:spcAft>
                <a:spcPts val="0"/>
              </a:spcAft>
              <a:buFont typeface="Arial" pitchFamily="34" charset="0"/>
              <a:buChar char="•"/>
              <a:defRPr/>
            </a:pPr>
            <a:r>
              <a:rPr lang="en-US" sz="3200" b="1" dirty="0">
                <a:solidFill>
                  <a:schemeClr val="bg1"/>
                </a:solidFill>
                <a:effectLst>
                  <a:outerShdw blurRad="38100" dist="38100" dir="2700000" algn="tl">
                    <a:srgbClr val="000000">
                      <a:alpha val="43137"/>
                    </a:srgbClr>
                  </a:outerShdw>
                </a:effectLst>
                <a:latin typeface="+mn-lt"/>
              </a:rPr>
              <a:t>2 </a:t>
            </a:r>
            <a:r>
              <a:rPr lang="en-US" sz="3200" b="1" dirty="0" err="1">
                <a:solidFill>
                  <a:schemeClr val="bg1"/>
                </a:solidFill>
                <a:effectLst>
                  <a:outerShdw blurRad="38100" dist="38100" dir="2700000" algn="tl">
                    <a:srgbClr val="000000">
                      <a:alpha val="43137"/>
                    </a:srgbClr>
                  </a:outerShdw>
                </a:effectLst>
                <a:latin typeface="+mn-lt"/>
              </a:rPr>
              <a:t>Cor</a:t>
            </a:r>
            <a:r>
              <a:rPr lang="en-US" sz="3200" b="1" dirty="0">
                <a:solidFill>
                  <a:schemeClr val="bg1"/>
                </a:solidFill>
                <a:effectLst>
                  <a:outerShdw blurRad="38100" dist="38100" dir="2700000" algn="tl">
                    <a:srgbClr val="000000">
                      <a:alpha val="43137"/>
                    </a:srgbClr>
                  </a:outerShdw>
                </a:effectLst>
                <a:latin typeface="+mn-lt"/>
              </a:rPr>
              <a:t> 5:18 </a:t>
            </a:r>
          </a:p>
          <a:p>
            <a:pPr fontAlgn="auto">
              <a:spcBef>
                <a:spcPts val="0"/>
              </a:spcBef>
              <a:spcAft>
                <a:spcPts val="0"/>
              </a:spcAft>
              <a:defRPr/>
            </a:pPr>
            <a:r>
              <a:rPr lang="en-US" sz="3200" b="1" dirty="0">
                <a:solidFill>
                  <a:schemeClr val="bg1"/>
                </a:solidFill>
                <a:effectLst>
                  <a:outerShdw blurRad="38100" dist="38100" dir="2700000" algn="tl">
                    <a:srgbClr val="000000">
                      <a:alpha val="43137"/>
                    </a:srgbClr>
                  </a:outerShdw>
                </a:effectLst>
                <a:latin typeface="+mn-lt"/>
              </a:rPr>
              <a:t>Now all things are of God, who has reconciled us to Himself through Jesus Christ, and has given us the ministry of reconciliation,  </a:t>
            </a:r>
          </a:p>
          <a:p>
            <a:pPr fontAlgn="auto">
              <a:spcBef>
                <a:spcPts val="0"/>
              </a:spcBef>
              <a:spcAft>
                <a:spcPts val="0"/>
              </a:spcAft>
              <a:defRPr/>
            </a:pPr>
            <a:r>
              <a:rPr lang="en-US" sz="3200" b="1" dirty="0">
                <a:solidFill>
                  <a:schemeClr val="bg1"/>
                </a:solidFill>
                <a:effectLst>
                  <a:outerShdw blurRad="38100" dist="38100" dir="2700000" algn="tl">
                    <a:srgbClr val="000000">
                      <a:alpha val="43137"/>
                    </a:srgbClr>
                  </a:outerShdw>
                </a:effectLst>
                <a:latin typeface="+mn-lt"/>
              </a:rPr>
              <a:t> </a:t>
            </a:r>
            <a:r>
              <a:rPr lang="en-US" sz="3200" b="1" u="sng" dirty="0">
                <a:solidFill>
                  <a:schemeClr val="bg1"/>
                </a:solidFill>
                <a:effectLst>
                  <a:outerShdw blurRad="38100" dist="38100" dir="2700000" algn="tl">
                    <a:srgbClr val="000000">
                      <a:alpha val="43137"/>
                    </a:srgbClr>
                  </a:outerShdw>
                </a:effectLst>
                <a:latin typeface="+mn-lt"/>
              </a:rPr>
              <a:t>OUR MISSION</a:t>
            </a:r>
          </a:p>
          <a:p>
            <a:pPr fontAlgn="auto">
              <a:spcBef>
                <a:spcPts val="0"/>
              </a:spcBef>
              <a:spcAft>
                <a:spcPts val="0"/>
              </a:spcAft>
              <a:defRPr/>
            </a:pPr>
            <a:r>
              <a:rPr lang="en-US" sz="3200" b="1" dirty="0">
                <a:solidFill>
                  <a:schemeClr val="bg1"/>
                </a:solidFill>
                <a:effectLst>
                  <a:outerShdw blurRad="38100" dist="38100" dir="2700000" algn="tl">
                    <a:srgbClr val="000000">
                      <a:alpha val="43137"/>
                    </a:srgbClr>
                  </a:outerShdw>
                </a:effectLst>
                <a:latin typeface="+mn-lt"/>
              </a:rPr>
              <a:t>“ Equipping the Saints to reconcile the World”</a:t>
            </a:r>
            <a:endParaRPr lang="en-US" sz="3200" dirty="0">
              <a:latin typeface="+mn-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55" y="0"/>
            <a:ext cx="9333781" cy="6858000"/>
          </a:xfrm>
          <a:prstGeom prst="rect">
            <a:avLst/>
          </a:prstGeom>
        </p:spPr>
      </p:pic>
      <p:sp>
        <p:nvSpPr>
          <p:cNvPr id="4" name="TextBox 3"/>
          <p:cNvSpPr txBox="1"/>
          <p:nvPr/>
        </p:nvSpPr>
        <p:spPr>
          <a:xfrm>
            <a:off x="447135" y="304800"/>
            <a:ext cx="7924800" cy="1938992"/>
          </a:xfrm>
          <a:prstGeom prst="rect">
            <a:avLst/>
          </a:prstGeom>
          <a:noFill/>
        </p:spPr>
        <p:txBody>
          <a:bodyPr wrap="square" rtlCol="0">
            <a:spAutoFit/>
          </a:bodyPr>
          <a:lstStyle/>
          <a:p>
            <a:pPr lvl="0" fontAlgn="auto">
              <a:spcBef>
                <a:spcPts val="0"/>
              </a:spcBef>
              <a:spcAft>
                <a:spcPts val="0"/>
              </a:spcAft>
              <a:defRPr/>
            </a:pPr>
            <a:r>
              <a:rPr lang="en-US" sz="4000" b="1" dirty="0">
                <a:solidFill>
                  <a:srgbClr val="FFCC00"/>
                </a:solidFill>
                <a:effectLst>
                  <a:outerShdw blurRad="38100" dist="38100" dir="2700000" algn="tl">
                    <a:srgbClr val="000000">
                      <a:alpha val="43137"/>
                    </a:srgbClr>
                  </a:outerShdw>
                </a:effectLst>
                <a:latin typeface="Calibri"/>
              </a:rPr>
              <a:t>It’s the People with a Mission,  Vision and Core Values which make up the Church </a:t>
            </a:r>
          </a:p>
        </p:txBody>
      </p:sp>
      <p:sp>
        <p:nvSpPr>
          <p:cNvPr id="7" name="TextBox 6"/>
          <p:cNvSpPr txBox="1"/>
          <p:nvPr/>
        </p:nvSpPr>
        <p:spPr>
          <a:xfrm>
            <a:off x="389773" y="3429000"/>
            <a:ext cx="8382000" cy="3046988"/>
          </a:xfrm>
          <a:prstGeom prst="rect">
            <a:avLst/>
          </a:prstGeom>
          <a:noFill/>
        </p:spPr>
        <p:txBody>
          <a:bodyPr wrap="square" rtlCol="0">
            <a:spAutoFit/>
          </a:bodyPr>
          <a:lstStyle/>
          <a:p>
            <a:pPr lvl="4" fontAlgn="auto">
              <a:spcBef>
                <a:spcPts val="0"/>
              </a:spcBef>
              <a:spcAft>
                <a:spcPts val="0"/>
              </a:spcAft>
              <a:buFont typeface="Arial" pitchFamily="34" charset="0"/>
              <a:buChar char="•"/>
              <a:defRPr/>
            </a:pPr>
            <a:r>
              <a:rPr lang="en-US" sz="3200" b="1" dirty="0">
                <a:solidFill>
                  <a:srgbClr val="FFCC00"/>
                </a:solidFill>
                <a:effectLst>
                  <a:outerShdw blurRad="38100" dist="38100" dir="2700000" algn="tl">
                    <a:srgbClr val="000000">
                      <a:alpha val="43137"/>
                    </a:srgbClr>
                  </a:outerShdw>
                </a:effectLst>
                <a:latin typeface="Calibri"/>
              </a:rPr>
              <a:t>2 </a:t>
            </a:r>
            <a:r>
              <a:rPr lang="en-US" sz="3200" b="1" dirty="0" err="1">
                <a:solidFill>
                  <a:srgbClr val="FFCC00"/>
                </a:solidFill>
                <a:effectLst>
                  <a:outerShdw blurRad="38100" dist="38100" dir="2700000" algn="tl">
                    <a:srgbClr val="000000">
                      <a:alpha val="43137"/>
                    </a:srgbClr>
                  </a:outerShdw>
                </a:effectLst>
                <a:latin typeface="Calibri"/>
              </a:rPr>
              <a:t>Cor</a:t>
            </a:r>
            <a:r>
              <a:rPr lang="en-US" sz="3200" b="1" dirty="0">
                <a:solidFill>
                  <a:srgbClr val="FFCC00"/>
                </a:solidFill>
                <a:effectLst>
                  <a:outerShdw blurRad="38100" dist="38100" dir="2700000" algn="tl">
                    <a:srgbClr val="000000">
                      <a:alpha val="43137"/>
                    </a:srgbClr>
                  </a:outerShdw>
                </a:effectLst>
                <a:latin typeface="Calibri"/>
              </a:rPr>
              <a:t> 5:18 </a:t>
            </a:r>
          </a:p>
          <a:p>
            <a:pPr lvl="0" fontAlgn="auto">
              <a:spcBef>
                <a:spcPts val="0"/>
              </a:spcBef>
              <a:spcAft>
                <a:spcPts val="0"/>
              </a:spcAft>
              <a:defRPr/>
            </a:pPr>
            <a:r>
              <a:rPr lang="en-US" sz="3200" b="1" dirty="0">
                <a:solidFill>
                  <a:srgbClr val="FFCC00"/>
                </a:solidFill>
                <a:effectLst>
                  <a:outerShdw blurRad="38100" dist="38100" dir="2700000" algn="tl">
                    <a:srgbClr val="000000">
                      <a:alpha val="43137"/>
                    </a:srgbClr>
                  </a:outerShdw>
                </a:effectLst>
                <a:latin typeface="Calibri"/>
              </a:rPr>
              <a:t>Now all things are of God, who has reconciled us to Himself through Jesus Christ, and has given us the ministry of reconciliation,  </a:t>
            </a:r>
          </a:p>
          <a:p>
            <a:pPr lvl="0" fontAlgn="auto">
              <a:spcBef>
                <a:spcPts val="0"/>
              </a:spcBef>
              <a:spcAft>
                <a:spcPts val="0"/>
              </a:spcAft>
              <a:defRPr/>
            </a:pPr>
            <a:r>
              <a:rPr lang="en-US" sz="3200" b="1" dirty="0">
                <a:solidFill>
                  <a:srgbClr val="FFCC00"/>
                </a:solidFill>
                <a:effectLst>
                  <a:outerShdw blurRad="38100" dist="38100" dir="2700000" algn="tl">
                    <a:srgbClr val="000000">
                      <a:alpha val="43137"/>
                    </a:srgbClr>
                  </a:outerShdw>
                </a:effectLst>
                <a:latin typeface="Calibri"/>
              </a:rPr>
              <a:t> </a:t>
            </a:r>
            <a:r>
              <a:rPr lang="en-US" sz="3200" b="1" u="sng" dirty="0">
                <a:solidFill>
                  <a:srgbClr val="FFCC00"/>
                </a:solidFill>
                <a:effectLst>
                  <a:outerShdw blurRad="38100" dist="38100" dir="2700000" algn="tl">
                    <a:srgbClr val="000000">
                      <a:alpha val="43137"/>
                    </a:srgbClr>
                  </a:outerShdw>
                </a:effectLst>
                <a:latin typeface="Calibri"/>
              </a:rPr>
              <a:t>OUR MISSION</a:t>
            </a:r>
          </a:p>
          <a:p>
            <a:pPr lvl="0" fontAlgn="auto">
              <a:spcBef>
                <a:spcPts val="0"/>
              </a:spcBef>
              <a:spcAft>
                <a:spcPts val="0"/>
              </a:spcAft>
              <a:defRPr/>
            </a:pPr>
            <a:r>
              <a:rPr lang="en-US" sz="3200" b="1" dirty="0">
                <a:solidFill>
                  <a:srgbClr val="FFCC00"/>
                </a:solidFill>
                <a:effectLst>
                  <a:outerShdw blurRad="38100" dist="38100" dir="2700000" algn="tl">
                    <a:srgbClr val="000000">
                      <a:alpha val="43137"/>
                    </a:srgbClr>
                  </a:outerShdw>
                </a:effectLst>
                <a:latin typeface="Calibri"/>
              </a:rPr>
              <a:t>“ Equipping the Saints to reconcile the World”</a:t>
            </a:r>
            <a:endParaRPr lang="en-US" sz="3200" dirty="0">
              <a:solidFill>
                <a:srgbClr val="FFCC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2000"/>
                                        <p:tgtEl>
                                          <p:spTgt spid="6">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2000"/>
                                        <p:tgtEl>
                                          <p:spTgt spid="6">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20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circle(in)">
                                      <p:cBhvr>
                                        <p:cTn id="23" dur="2000"/>
                                        <p:tgtEl>
                                          <p:spTgt spid="7">
                                            <p:txEl>
                                              <p:pRg st="0" end="0"/>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circle(in)">
                                      <p:cBhvr>
                                        <p:cTn id="26" dur="2000"/>
                                        <p:tgtEl>
                                          <p:spTgt spid="7">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Effect transition="in" filter="circle(in)">
                                      <p:cBhvr>
                                        <p:cTn id="31" dur="2000"/>
                                        <p:tgtEl>
                                          <p:spTgt spid="7">
                                            <p:txEl>
                                              <p:pRg st="2" end="2"/>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Effect transition="in" filter="circle(in)">
                                      <p:cBhvr>
                                        <p:cTn id="34"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96400" cy="6858000"/>
          </a:xfrm>
          <a:prstGeom prst="rect">
            <a:avLst/>
          </a:prstGeom>
        </p:spPr>
      </p:pic>
      <p:sp>
        <p:nvSpPr>
          <p:cNvPr id="6" name="TextBox 5"/>
          <p:cNvSpPr txBox="1"/>
          <p:nvPr/>
        </p:nvSpPr>
        <p:spPr>
          <a:xfrm>
            <a:off x="228600" y="803344"/>
            <a:ext cx="8686800" cy="5632311"/>
          </a:xfrm>
          <a:prstGeom prst="rect">
            <a:avLst/>
          </a:prstGeom>
          <a:noFill/>
        </p:spPr>
        <p:txBody>
          <a:bodyPr wrap="square" rtlCol="0">
            <a:spAutoFit/>
          </a:bodyPr>
          <a:lstStyle/>
          <a:p>
            <a:pPr lvl="0" fontAlgn="auto">
              <a:spcBef>
                <a:spcPts val="0"/>
              </a:spcBef>
              <a:spcAft>
                <a:spcPts val="0"/>
              </a:spcAft>
              <a:defRPr/>
            </a:pPr>
            <a:r>
              <a:rPr lang="en-US" sz="4000" b="1" u="sng" dirty="0">
                <a:solidFill>
                  <a:srgbClr val="FFCC00"/>
                </a:solidFill>
                <a:effectLst>
                  <a:outerShdw blurRad="38100" dist="38100" dir="2700000" algn="tl">
                    <a:srgbClr val="000000">
                      <a:alpha val="43137"/>
                    </a:srgbClr>
                  </a:outerShdw>
                </a:effectLst>
                <a:latin typeface="Calibri"/>
              </a:rPr>
              <a:t>OUR VISION</a:t>
            </a:r>
          </a:p>
          <a:p>
            <a:pPr lvl="0" fontAlgn="auto">
              <a:spcBef>
                <a:spcPts val="0"/>
              </a:spcBef>
              <a:spcAft>
                <a:spcPts val="0"/>
              </a:spcAft>
              <a:defRPr/>
            </a:pPr>
            <a:r>
              <a:rPr lang="en-US" sz="4000" b="1" u="sng" dirty="0">
                <a:solidFill>
                  <a:srgbClr val="FFCC00"/>
                </a:solidFill>
                <a:effectLst>
                  <a:outerShdw blurRad="38100" dist="38100" dir="2700000" algn="tl">
                    <a:srgbClr val="000000">
                      <a:alpha val="43137"/>
                    </a:srgbClr>
                  </a:outerShdw>
                </a:effectLst>
                <a:latin typeface="Calibri"/>
              </a:rPr>
              <a:t>Living and sharing the truth of Grace</a:t>
            </a:r>
          </a:p>
          <a:p>
            <a:pPr lvl="0" fontAlgn="auto">
              <a:spcBef>
                <a:spcPts val="0"/>
              </a:spcBef>
              <a:spcAft>
                <a:spcPts val="0"/>
              </a:spcAft>
              <a:defRPr/>
            </a:pPr>
            <a:endParaRPr lang="en-US" sz="4000" b="1" u="sng" dirty="0">
              <a:solidFill>
                <a:srgbClr val="FFCC00"/>
              </a:solidFill>
              <a:effectLst>
                <a:outerShdw blurRad="38100" dist="38100" dir="2700000" algn="tl">
                  <a:srgbClr val="000000">
                    <a:alpha val="43137"/>
                  </a:srgbClr>
                </a:outerShdw>
              </a:effectLst>
              <a:latin typeface="Calibri"/>
            </a:endParaRPr>
          </a:p>
          <a:p>
            <a:pPr lvl="0" fontAlgn="auto">
              <a:spcBef>
                <a:spcPts val="0"/>
              </a:spcBef>
              <a:spcAft>
                <a:spcPts val="0"/>
              </a:spcAft>
              <a:defRPr/>
            </a:pPr>
            <a:endParaRPr lang="en-US" sz="4000" b="1" u="sng" dirty="0">
              <a:solidFill>
                <a:srgbClr val="FFCC00"/>
              </a:solidFill>
              <a:effectLst>
                <a:outerShdw blurRad="38100" dist="38100" dir="2700000" algn="tl">
                  <a:srgbClr val="000000">
                    <a:alpha val="43137"/>
                  </a:srgbClr>
                </a:outerShdw>
              </a:effectLst>
              <a:latin typeface="Calibri"/>
            </a:endParaRPr>
          </a:p>
          <a:p>
            <a:pPr lvl="0" fontAlgn="auto">
              <a:spcBef>
                <a:spcPts val="0"/>
              </a:spcBef>
              <a:spcAft>
                <a:spcPts val="0"/>
              </a:spcAft>
              <a:defRPr/>
            </a:pPr>
            <a:endParaRPr lang="en-US" sz="4000" b="1" u="sng" dirty="0">
              <a:solidFill>
                <a:srgbClr val="FFCC00"/>
              </a:solidFill>
              <a:effectLst>
                <a:outerShdw blurRad="38100" dist="38100" dir="2700000" algn="tl">
                  <a:srgbClr val="000000">
                    <a:alpha val="43137"/>
                  </a:srgbClr>
                </a:outerShdw>
              </a:effectLst>
              <a:latin typeface="Calibri"/>
            </a:endParaRPr>
          </a:p>
          <a:p>
            <a:pPr lvl="0" fontAlgn="auto">
              <a:spcBef>
                <a:spcPts val="0"/>
              </a:spcBef>
              <a:spcAft>
                <a:spcPts val="0"/>
              </a:spcAft>
              <a:defRPr/>
            </a:pPr>
            <a:r>
              <a:rPr lang="en-US" sz="4000" b="1" u="sng" dirty="0">
                <a:solidFill>
                  <a:srgbClr val="FFCC00"/>
                </a:solidFill>
                <a:effectLst>
                  <a:outerShdw blurRad="38100" dist="38100" dir="2700000" algn="tl">
                    <a:srgbClr val="000000">
                      <a:alpha val="43137"/>
                    </a:srgbClr>
                  </a:outerShdw>
                </a:effectLst>
                <a:latin typeface="Calibri"/>
              </a:rPr>
              <a:t>2 Tim 2:2</a:t>
            </a:r>
            <a:r>
              <a:rPr lang="en-US" sz="4000" b="1" dirty="0">
                <a:solidFill>
                  <a:srgbClr val="FFCC00"/>
                </a:solidFill>
                <a:effectLst>
                  <a:outerShdw blurRad="38100" dist="38100" dir="2700000" algn="tl">
                    <a:srgbClr val="000000">
                      <a:alpha val="43137"/>
                    </a:srgbClr>
                  </a:outerShdw>
                </a:effectLst>
                <a:latin typeface="Calibri"/>
              </a:rPr>
              <a:t> And the things that you have heard from me among many witnesses, commit these to faithful men / women who will be able to teach others also.</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0" y="742604"/>
            <a:ext cx="4876800" cy="1323975"/>
          </a:xfrm>
          <a:prstGeom prst="rect">
            <a:avLst/>
          </a:prstGeom>
          <a:noFill/>
        </p:spPr>
        <p:txBody>
          <a:bodyPr wrap="square">
            <a:spAutoFit/>
          </a:bodyPr>
          <a:lstStyle/>
          <a:p>
            <a:pPr fontAlgn="auto">
              <a:spcBef>
                <a:spcPts val="0"/>
              </a:spcBef>
              <a:spcAft>
                <a:spcPts val="0"/>
              </a:spcAft>
              <a:defRPr/>
            </a:pPr>
            <a:r>
              <a:rPr lang="en-US" sz="4000" b="1" u="sng" dirty="0">
                <a:solidFill>
                  <a:schemeClr val="bg1"/>
                </a:solidFill>
                <a:effectLst>
                  <a:outerShdw blurRad="38100" dist="38100" dir="2700000" algn="tl">
                    <a:srgbClr val="000000">
                      <a:alpha val="43137"/>
                    </a:srgbClr>
                  </a:outerShdw>
                </a:effectLst>
                <a:latin typeface="+mn-lt"/>
              </a:rPr>
              <a:t>Our Core Values</a:t>
            </a:r>
          </a:p>
          <a:p>
            <a:pPr fontAlgn="auto">
              <a:spcBef>
                <a:spcPts val="0"/>
              </a:spcBef>
              <a:spcAft>
                <a:spcPts val="0"/>
              </a:spcAft>
              <a:defRPr/>
            </a:pPr>
            <a:r>
              <a:rPr lang="en-US" sz="4000" b="1" dirty="0">
                <a:solidFill>
                  <a:schemeClr val="bg1"/>
                </a:solidFill>
                <a:effectLst>
                  <a:outerShdw blurRad="38100" dist="38100" dir="2700000" algn="tl">
                    <a:srgbClr val="000000">
                      <a:alpha val="43137"/>
                    </a:srgbClr>
                  </a:outerShdw>
                </a:effectLst>
                <a:latin typeface="+mn-lt"/>
              </a:rPr>
              <a:t>Propelling G.R.A.C.E.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601200" cy="6858000"/>
          </a:xfrm>
          <a:prstGeom prst="rect">
            <a:avLst/>
          </a:prstGeom>
        </p:spPr>
      </p:pic>
      <p:sp>
        <p:nvSpPr>
          <p:cNvPr id="4" name="TextBox 3"/>
          <p:cNvSpPr txBox="1"/>
          <p:nvPr/>
        </p:nvSpPr>
        <p:spPr>
          <a:xfrm>
            <a:off x="1066800" y="742604"/>
            <a:ext cx="7772400" cy="1323439"/>
          </a:xfrm>
          <a:prstGeom prst="rect">
            <a:avLst/>
          </a:prstGeom>
          <a:noFill/>
        </p:spPr>
        <p:txBody>
          <a:bodyPr wrap="square" rtlCol="0">
            <a:spAutoFit/>
          </a:bodyPr>
          <a:lstStyle/>
          <a:p>
            <a:pPr lvl="0" fontAlgn="auto">
              <a:spcBef>
                <a:spcPts val="0"/>
              </a:spcBef>
              <a:spcAft>
                <a:spcPts val="0"/>
              </a:spcAft>
              <a:defRPr/>
            </a:pPr>
            <a:r>
              <a:rPr lang="en-US" sz="4000" b="1" u="sng" dirty="0">
                <a:solidFill>
                  <a:srgbClr val="FFCC00"/>
                </a:solidFill>
                <a:effectLst>
                  <a:outerShdw blurRad="38100" dist="38100" dir="2700000" algn="tl">
                    <a:srgbClr val="000000">
                      <a:alpha val="43137"/>
                    </a:srgbClr>
                  </a:outerShdw>
                </a:effectLst>
                <a:latin typeface="Calibri"/>
              </a:rPr>
              <a:t>Our Core Values</a:t>
            </a:r>
          </a:p>
          <a:p>
            <a:pPr lvl="0" fontAlgn="auto">
              <a:spcBef>
                <a:spcPts val="0"/>
              </a:spcBef>
              <a:spcAft>
                <a:spcPts val="0"/>
              </a:spcAft>
              <a:defRPr/>
            </a:pPr>
            <a:r>
              <a:rPr lang="en-US" sz="4000" b="1" dirty="0">
                <a:solidFill>
                  <a:srgbClr val="FFCC00"/>
                </a:solidFill>
                <a:effectLst>
                  <a:outerShdw blurRad="38100" dist="38100" dir="2700000" algn="tl">
                    <a:srgbClr val="000000">
                      <a:alpha val="43137"/>
                    </a:srgbClr>
                  </a:outerShdw>
                </a:effectLst>
                <a:latin typeface="Calibri"/>
              </a:rPr>
              <a:t>Propelling G.R.A.C.E.</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228600" y="762000"/>
            <a:ext cx="8763000" cy="6352508"/>
          </a:xfrm>
          <a:prstGeom prst="rect">
            <a:avLst/>
          </a:prstGeom>
          <a:noFill/>
        </p:spPr>
        <p:txBody>
          <a:bodyPr wrap="square" rtlCol="0">
            <a:spAutoFit/>
          </a:bodyPr>
          <a:lstStyle/>
          <a:p>
            <a:pPr lvl="0" fontAlgn="auto">
              <a:spcBef>
                <a:spcPts val="0"/>
              </a:spcBef>
              <a:spcAft>
                <a:spcPts val="0"/>
              </a:spcAft>
              <a:defRPr/>
            </a:pPr>
            <a:r>
              <a:rPr lang="en-US" sz="3600" b="1" dirty="0">
                <a:solidFill>
                  <a:srgbClr val="FFCC00"/>
                </a:solidFill>
                <a:effectLst>
                  <a:outerShdw blurRad="38100" dist="38100" dir="2700000" algn="tl">
                    <a:srgbClr val="000000">
                      <a:alpha val="43137"/>
                    </a:srgbClr>
                  </a:outerShdw>
                </a:effectLst>
                <a:latin typeface="Calibri"/>
              </a:rPr>
              <a:t>G – </a:t>
            </a:r>
            <a:r>
              <a:rPr lang="en-US" sz="3600" b="1" u="sng" dirty="0">
                <a:solidFill>
                  <a:srgbClr val="FFCC00"/>
                </a:solidFill>
                <a:effectLst>
                  <a:outerShdw blurRad="38100" dist="38100" dir="2700000" algn="tl">
                    <a:srgbClr val="000000">
                      <a:alpha val="43137"/>
                    </a:srgbClr>
                  </a:outerShdw>
                </a:effectLst>
                <a:latin typeface="Calibri"/>
              </a:rPr>
              <a:t>Grow</a:t>
            </a:r>
            <a:r>
              <a:rPr lang="en-US" sz="3600" b="1" dirty="0">
                <a:solidFill>
                  <a:srgbClr val="FFCC00"/>
                </a:solidFill>
                <a:effectLst>
                  <a:outerShdw blurRad="38100" dist="38100" dir="2700000" algn="tl">
                    <a:srgbClr val="000000">
                      <a:alpha val="43137"/>
                    </a:srgbClr>
                  </a:outerShdw>
                </a:effectLst>
                <a:latin typeface="Calibri"/>
              </a:rPr>
              <a:t> in doctrinal integrity</a:t>
            </a:r>
          </a:p>
          <a:p>
            <a:pPr lvl="0" fontAlgn="auto">
              <a:spcBef>
                <a:spcPts val="0"/>
              </a:spcBef>
              <a:spcAft>
                <a:spcPts val="0"/>
              </a:spcAft>
              <a:defRPr/>
            </a:pPr>
            <a:endParaRPr lang="en-US" sz="3600" b="1" dirty="0">
              <a:solidFill>
                <a:srgbClr val="FFCC00"/>
              </a:solidFill>
              <a:effectLst>
                <a:outerShdw blurRad="38100" dist="38100" dir="2700000" algn="tl">
                  <a:srgbClr val="000000">
                    <a:alpha val="43137"/>
                  </a:srgbClr>
                </a:outerShdw>
              </a:effectLst>
              <a:latin typeface="Calibri"/>
            </a:endParaRPr>
          </a:p>
          <a:p>
            <a:pPr lvl="0" fontAlgn="auto">
              <a:spcBef>
                <a:spcPts val="0"/>
              </a:spcBef>
              <a:spcAft>
                <a:spcPts val="0"/>
              </a:spcAft>
              <a:defRPr/>
            </a:pPr>
            <a:endParaRPr lang="en-US" sz="3600" b="1" dirty="0">
              <a:solidFill>
                <a:srgbClr val="FFCC00"/>
              </a:solidFill>
              <a:effectLst>
                <a:outerShdw blurRad="38100" dist="38100" dir="2700000" algn="tl">
                  <a:srgbClr val="000000">
                    <a:alpha val="43137"/>
                  </a:srgbClr>
                </a:outerShdw>
              </a:effectLst>
              <a:latin typeface="Calibri"/>
            </a:endParaRPr>
          </a:p>
          <a:p>
            <a:pPr lvl="0" fontAlgn="auto">
              <a:spcBef>
                <a:spcPts val="0"/>
              </a:spcBef>
              <a:spcAft>
                <a:spcPts val="0"/>
              </a:spcAft>
              <a:defRPr/>
            </a:pPr>
            <a:endParaRPr lang="en-US" sz="3600" b="1" dirty="0">
              <a:solidFill>
                <a:srgbClr val="FFCC00"/>
              </a:solidFill>
              <a:effectLst>
                <a:outerShdw blurRad="38100" dist="38100" dir="2700000" algn="tl">
                  <a:srgbClr val="000000">
                    <a:alpha val="43137"/>
                  </a:srgbClr>
                </a:outerShdw>
              </a:effectLst>
              <a:latin typeface="Calibri"/>
            </a:endParaRPr>
          </a:p>
          <a:p>
            <a:pPr lvl="0" fontAlgn="auto">
              <a:spcBef>
                <a:spcPts val="0"/>
              </a:spcBef>
              <a:spcAft>
                <a:spcPts val="0"/>
              </a:spcAft>
              <a:defRPr/>
            </a:pPr>
            <a:endParaRPr lang="en-US" sz="3600" b="1" dirty="0">
              <a:solidFill>
                <a:srgbClr val="FFCC00"/>
              </a:solidFill>
              <a:effectLst>
                <a:outerShdw blurRad="38100" dist="38100" dir="2700000" algn="tl">
                  <a:srgbClr val="000000">
                    <a:alpha val="43137"/>
                  </a:srgbClr>
                </a:outerShdw>
              </a:effectLst>
              <a:latin typeface="Calibri"/>
            </a:endParaRPr>
          </a:p>
          <a:p>
            <a:pPr lvl="0" fontAlgn="auto">
              <a:spcBef>
                <a:spcPts val="0"/>
              </a:spcBef>
              <a:spcAft>
                <a:spcPts val="0"/>
              </a:spcAft>
              <a:defRPr/>
            </a:pPr>
            <a:endParaRPr lang="en-US" sz="3600" b="1" dirty="0">
              <a:solidFill>
                <a:srgbClr val="FFCC00"/>
              </a:solidFill>
              <a:effectLst>
                <a:outerShdw blurRad="38100" dist="38100" dir="2700000" algn="tl">
                  <a:srgbClr val="000000">
                    <a:alpha val="43137"/>
                  </a:srgbClr>
                </a:outerShdw>
              </a:effectLst>
              <a:latin typeface="Calibri"/>
            </a:endParaRPr>
          </a:p>
          <a:p>
            <a:pPr lvl="0" fontAlgn="auto">
              <a:spcBef>
                <a:spcPts val="0"/>
              </a:spcBef>
              <a:spcAft>
                <a:spcPts val="0"/>
              </a:spcAft>
              <a:defRPr/>
            </a:pPr>
            <a:endParaRPr lang="en-US" sz="3600" b="1" dirty="0">
              <a:solidFill>
                <a:srgbClr val="FFCC00"/>
              </a:solidFill>
              <a:effectLst>
                <a:outerShdw blurRad="38100" dist="38100" dir="2700000" algn="tl">
                  <a:srgbClr val="000000">
                    <a:alpha val="43137"/>
                  </a:srgbClr>
                </a:outerShdw>
              </a:effectLst>
              <a:latin typeface="Calibri"/>
            </a:endParaRPr>
          </a:p>
          <a:p>
            <a:pPr lvl="0" fontAlgn="auto">
              <a:spcBef>
                <a:spcPts val="0"/>
              </a:spcBef>
              <a:spcAft>
                <a:spcPts val="0"/>
              </a:spcAft>
              <a:defRPr/>
            </a:pPr>
            <a:endParaRPr lang="en-US" sz="3600" b="1" dirty="0">
              <a:solidFill>
                <a:srgbClr val="FFCC00"/>
              </a:solidFill>
              <a:effectLst>
                <a:outerShdw blurRad="38100" dist="38100" dir="2700000" algn="tl">
                  <a:srgbClr val="000000">
                    <a:alpha val="43137"/>
                  </a:srgbClr>
                </a:outerShdw>
              </a:effectLst>
              <a:latin typeface="Calibri"/>
            </a:endParaRPr>
          </a:p>
          <a:p>
            <a:pPr>
              <a:spcBef>
                <a:spcPct val="30000"/>
              </a:spcBef>
              <a:defRPr/>
            </a:pPr>
            <a:r>
              <a:rPr lang="en-US" sz="3600" b="1" dirty="0" smtClean="0">
                <a:solidFill>
                  <a:srgbClr val="FFCC00"/>
                </a:solidFill>
                <a:effectLst>
                  <a:outerShdw blurRad="38100" dist="38100" dir="2700000" algn="tl">
                    <a:srgbClr val="000000">
                      <a:alpha val="43137"/>
                    </a:srgbClr>
                  </a:outerShdw>
                </a:effectLst>
              </a:rPr>
              <a:t>Interpreting </a:t>
            </a:r>
            <a:r>
              <a:rPr lang="en-US" sz="3600" b="1" dirty="0">
                <a:solidFill>
                  <a:srgbClr val="FFCC00"/>
                </a:solidFill>
                <a:effectLst>
                  <a:outerShdw blurRad="38100" dist="38100" dir="2700000" algn="tl">
                    <a:srgbClr val="000000">
                      <a:alpha val="43137"/>
                    </a:srgbClr>
                  </a:outerShdw>
                </a:effectLst>
              </a:rPr>
              <a:t>Scripture by Pauline revelation as given by Jesus Christ.</a:t>
            </a:r>
          </a:p>
          <a:p>
            <a:pPr lvl="0" fontAlgn="auto">
              <a:spcBef>
                <a:spcPts val="0"/>
              </a:spcBef>
              <a:spcAft>
                <a:spcPts val="0"/>
              </a:spcAft>
              <a:defRPr/>
            </a:pPr>
            <a:endParaRPr lang="en-US" sz="3600" b="1" dirty="0">
              <a:solidFill>
                <a:srgbClr val="FFCC0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Effect transition="in" filter="circle(in)">
                                      <p:cBhvr>
                                        <p:cTn id="7"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p:txBody>
          <a:bodyPr/>
          <a:lstStyle/>
          <a:p>
            <a:endParaRPr lang="en-US" altLang="en-US" smtClean="0"/>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endParaRPr lang="en-US" smtClean="0"/>
          </a:p>
        </p:txBody>
      </p:sp>
      <p:pic>
        <p:nvPicPr>
          <p:cNvPr id="9220" name="Picture 10" descr="Picture 849.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990600" y="5105400"/>
            <a:ext cx="7286625" cy="708025"/>
          </a:xfrm>
          <a:prstGeom prst="rect">
            <a:avLst/>
          </a:prstGeom>
        </p:spPr>
        <p:txBody>
          <a:bodyPr wrap="none">
            <a:spAutoFit/>
          </a:bodyPr>
          <a:lstStyle/>
          <a:p>
            <a:pPr fontAlgn="auto">
              <a:spcBef>
                <a:spcPts val="0"/>
              </a:spcBef>
              <a:spcAft>
                <a:spcPts val="0"/>
              </a:spcAft>
              <a:defRPr/>
            </a:pPr>
            <a:r>
              <a:rPr lang="en-US" sz="4000" b="1" dirty="0">
                <a:solidFill>
                  <a:schemeClr val="bg1"/>
                </a:solidFill>
                <a:effectLst>
                  <a:outerShdw blurRad="38100" dist="38100" dir="2700000" algn="tl">
                    <a:srgbClr val="000000">
                      <a:alpha val="43137"/>
                    </a:srgbClr>
                  </a:outerShdw>
                </a:effectLst>
                <a:latin typeface="+mn-lt"/>
              </a:rPr>
              <a:t>Diligence = Time, Effort, Integrity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1691</TotalTime>
  <Words>1210</Words>
  <Application>Microsoft Office PowerPoint</Application>
  <PresentationFormat>On-screen Show (4:3)</PresentationFormat>
  <Paragraphs>72</Paragraphs>
  <Slides>11</Slides>
  <Notes>9</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dc:creator>
  <cp:lastModifiedBy>GBC</cp:lastModifiedBy>
  <cp:revision>102</cp:revision>
  <cp:lastPrinted>2015-04-19T14:28:44Z</cp:lastPrinted>
  <dcterms:created xsi:type="dcterms:W3CDTF">2008-10-04T23:25:05Z</dcterms:created>
  <dcterms:modified xsi:type="dcterms:W3CDTF">2015-04-19T15:50:50Z</dcterms:modified>
</cp:coreProperties>
</file>