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7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B04F-1373-44FC-8AAB-C041FC1C7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FDF121-3E74-40AF-8E5F-42E603A09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B0D495-2780-4CF0-9F43-7EB7E6471F31}"/>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5" name="Footer Placeholder 4">
            <a:extLst>
              <a:ext uri="{FF2B5EF4-FFF2-40B4-BE49-F238E27FC236}">
                <a16:creationId xmlns:a16="http://schemas.microsoft.com/office/drawing/2014/main" id="{BAF6D1C5-92A7-4D9C-8856-40D42D26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3DDC0-78A2-4420-95F5-A6B2956DF906}"/>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92388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79BF-2D42-41D0-9574-74891A2C1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2B1FF9-E6C0-428F-BF79-C43CFB69D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99CD6-074C-4B6A-9201-14933C7C115E}"/>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5" name="Footer Placeholder 4">
            <a:extLst>
              <a:ext uri="{FF2B5EF4-FFF2-40B4-BE49-F238E27FC236}">
                <a16:creationId xmlns:a16="http://schemas.microsoft.com/office/drawing/2014/main" id="{65BD6420-5E48-4C89-946E-F6D6FEFEA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6DCCD-3C1A-442A-AFF8-436580EFA573}"/>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18826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651E4-458C-409E-B8D2-BB02DFD89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E448DE-069B-4575-9F5F-E630EE646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D27B0-3545-4479-8E00-93661269D2DD}"/>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5" name="Footer Placeholder 4">
            <a:extLst>
              <a:ext uri="{FF2B5EF4-FFF2-40B4-BE49-F238E27FC236}">
                <a16:creationId xmlns:a16="http://schemas.microsoft.com/office/drawing/2014/main" id="{31BE1CC9-6260-4348-AA2C-A51A8D85B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ED3B1-D226-41E5-A8FC-BBB5026E1104}"/>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262895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B3C4-36DE-4012-A4D4-2A953AAA1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DA8E9-9B70-4FFF-8CA8-8A6EC69D2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BE394-494D-4646-9BDF-0537EBD75243}"/>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5" name="Footer Placeholder 4">
            <a:extLst>
              <a:ext uri="{FF2B5EF4-FFF2-40B4-BE49-F238E27FC236}">
                <a16:creationId xmlns:a16="http://schemas.microsoft.com/office/drawing/2014/main" id="{9CFF7A64-AC7C-4FA8-B2A1-88B7DC58F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EE637-AAAF-46AF-B39E-457D43D6DA7F}"/>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53246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C5A7-DE0A-4D42-989C-15F867666F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CC603-6229-4CA4-8E95-2B96915D2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1ED41-2BB3-4355-A97B-810170EE768F}"/>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5" name="Footer Placeholder 4">
            <a:extLst>
              <a:ext uri="{FF2B5EF4-FFF2-40B4-BE49-F238E27FC236}">
                <a16:creationId xmlns:a16="http://schemas.microsoft.com/office/drawing/2014/main" id="{21813DDD-3AA6-4465-8AAB-3405803A4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E1759-C547-462E-BF66-6E9B1F83A5DC}"/>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394540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C777-3D94-4DAD-BD0D-65DB0D03E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436BB-2CC5-4F45-9DBA-D41E119914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FD08B-84FA-4B0D-B312-502F3D235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10CA2-C756-458A-BB6B-B6B48C113263}"/>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6" name="Footer Placeholder 5">
            <a:extLst>
              <a:ext uri="{FF2B5EF4-FFF2-40B4-BE49-F238E27FC236}">
                <a16:creationId xmlns:a16="http://schemas.microsoft.com/office/drawing/2014/main" id="{C3F06025-087E-4057-8040-A0794D44F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4C736-26B7-4FC8-932B-69E1ABAB335B}"/>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73379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D643-756D-490E-96BB-F35E63D8D4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CAD94-2ADA-4BF5-A401-EB2D72A5F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4006E-E158-451F-B2C3-9EBF3E8A7B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9F785-F0F8-459A-BE2F-C74FEE860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20A64-5A90-47FB-8200-B912108E84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F213FD-0BC9-45F3-8398-8698C241EDC9}"/>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8" name="Footer Placeholder 7">
            <a:extLst>
              <a:ext uri="{FF2B5EF4-FFF2-40B4-BE49-F238E27FC236}">
                <a16:creationId xmlns:a16="http://schemas.microsoft.com/office/drawing/2014/main" id="{67BD6CCC-1F46-43F6-B656-BB8C60D774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F438E7-E78F-4FA2-ADE9-D99405EF53FE}"/>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277144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3977-C4FC-4BA6-8DF7-4198946E8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E7706-4D8A-47C6-8288-87F4913DE979}"/>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4" name="Footer Placeholder 3">
            <a:extLst>
              <a:ext uri="{FF2B5EF4-FFF2-40B4-BE49-F238E27FC236}">
                <a16:creationId xmlns:a16="http://schemas.microsoft.com/office/drawing/2014/main" id="{BA4A0F0D-12D3-46F8-9BDE-0D288BE1F9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5BDDE7-5E6C-463B-8073-19F0826630F8}"/>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1445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DAABE-5432-42E4-8235-83CDACE6582F}"/>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3" name="Footer Placeholder 2">
            <a:extLst>
              <a:ext uri="{FF2B5EF4-FFF2-40B4-BE49-F238E27FC236}">
                <a16:creationId xmlns:a16="http://schemas.microsoft.com/office/drawing/2014/main" id="{6186191B-AF99-4821-9AAE-66CC6775F5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9E8372-6DB3-40D2-BAB4-C5921326D18B}"/>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138733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E8F1-477C-436B-A563-3F96E2DF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6CA86C-C584-4B79-9D96-C68CF8220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A31E3-232A-4E02-B76C-07A690F2C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E0F34-F195-4BB6-BDB2-EC08446AFB9F}"/>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6" name="Footer Placeholder 5">
            <a:extLst>
              <a:ext uri="{FF2B5EF4-FFF2-40B4-BE49-F238E27FC236}">
                <a16:creationId xmlns:a16="http://schemas.microsoft.com/office/drawing/2014/main" id="{F7123783-E877-472F-976B-48A58D09A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FA850-D0FE-46FB-847C-DAD093EBB2BF}"/>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268836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3091-F5C2-411B-BD83-56FD1FCAC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2A6388-F838-4A48-8BE6-7D7FF9E0C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23CA0-C303-4C99-B19B-5F105412A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562A3-588A-4C3F-A853-EED211680BA0}"/>
              </a:ext>
            </a:extLst>
          </p:cNvPr>
          <p:cNvSpPr>
            <a:spLocks noGrp="1"/>
          </p:cNvSpPr>
          <p:nvPr>
            <p:ph type="dt" sz="half" idx="10"/>
          </p:nvPr>
        </p:nvSpPr>
        <p:spPr/>
        <p:txBody>
          <a:bodyPr/>
          <a:lstStyle/>
          <a:p>
            <a:fld id="{3501912B-083A-451E-9C3B-CEB4A36436C8}" type="datetimeFigureOut">
              <a:rPr lang="en-US" smtClean="0"/>
              <a:t>1/11/2020</a:t>
            </a:fld>
            <a:endParaRPr lang="en-US"/>
          </a:p>
        </p:txBody>
      </p:sp>
      <p:sp>
        <p:nvSpPr>
          <p:cNvPr id="6" name="Footer Placeholder 5">
            <a:extLst>
              <a:ext uri="{FF2B5EF4-FFF2-40B4-BE49-F238E27FC236}">
                <a16:creationId xmlns:a16="http://schemas.microsoft.com/office/drawing/2014/main" id="{AAE7EFF6-22B2-4298-A3FE-CA7661257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2F692-326E-4960-A0E1-4B5F055132CC}"/>
              </a:ext>
            </a:extLst>
          </p:cNvPr>
          <p:cNvSpPr>
            <a:spLocks noGrp="1"/>
          </p:cNvSpPr>
          <p:nvPr>
            <p:ph type="sldNum" sz="quarter" idx="12"/>
          </p:nvPr>
        </p:nvSpPr>
        <p:spPr/>
        <p:txBody>
          <a:bodyPr/>
          <a:lstStyle/>
          <a:p>
            <a:fld id="{46921927-B75B-45E4-A123-1F0F2C149637}" type="slidenum">
              <a:rPr lang="en-US" smtClean="0"/>
              <a:t>‹#›</a:t>
            </a:fld>
            <a:endParaRPr lang="en-US"/>
          </a:p>
        </p:txBody>
      </p:sp>
    </p:spTree>
    <p:extLst>
      <p:ext uri="{BB962C8B-B14F-4D97-AF65-F5344CB8AC3E}">
        <p14:creationId xmlns:p14="http://schemas.microsoft.com/office/powerpoint/2010/main" val="121402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70949-FD2E-4B03-B381-2D19F04C9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46BB84-0402-4EEA-8016-DEC2B8F87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A8BA0-44FB-4521-BE69-217B5A042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1912B-083A-451E-9C3B-CEB4A36436C8}" type="datetimeFigureOut">
              <a:rPr lang="en-US" smtClean="0"/>
              <a:t>1/11/2020</a:t>
            </a:fld>
            <a:endParaRPr lang="en-US"/>
          </a:p>
        </p:txBody>
      </p:sp>
      <p:sp>
        <p:nvSpPr>
          <p:cNvPr id="5" name="Footer Placeholder 4">
            <a:extLst>
              <a:ext uri="{FF2B5EF4-FFF2-40B4-BE49-F238E27FC236}">
                <a16:creationId xmlns:a16="http://schemas.microsoft.com/office/drawing/2014/main" id="{54087E5A-A7EF-4D44-940F-6E65BA7D9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592A66-BA4F-46E3-A099-6EB71693C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21927-B75B-45E4-A123-1F0F2C149637}" type="slidenum">
              <a:rPr lang="en-US" smtClean="0"/>
              <a:t>‹#›</a:t>
            </a:fld>
            <a:endParaRPr lang="en-US"/>
          </a:p>
        </p:txBody>
      </p:sp>
    </p:spTree>
    <p:extLst>
      <p:ext uri="{BB962C8B-B14F-4D97-AF65-F5344CB8AC3E}">
        <p14:creationId xmlns:p14="http://schemas.microsoft.com/office/powerpoint/2010/main" val="364141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wikipedia.org/wiki/Ephesians_4:1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biblehub.com/1_corinthians/14-1.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B37F7AB-1765-4686-90BD-30E438D784A7}"/>
              </a:ext>
            </a:extLst>
          </p:cNvPr>
          <p:cNvGraphicFramePr>
            <a:graphicFrameLocks noGrp="1"/>
          </p:cNvGraphicFramePr>
          <p:nvPr>
            <p:extLst>
              <p:ext uri="{D42A27DB-BD31-4B8C-83A1-F6EECF244321}">
                <p14:modId xmlns:p14="http://schemas.microsoft.com/office/powerpoint/2010/main" val="938150395"/>
              </p:ext>
            </p:extLst>
          </p:nvPr>
        </p:nvGraphicFramePr>
        <p:xfrm>
          <a:off x="2841624" y="1456660"/>
          <a:ext cx="6508751" cy="3696524"/>
        </p:xfrm>
        <a:graphic>
          <a:graphicData uri="http://schemas.openxmlformats.org/drawingml/2006/table">
            <a:tbl>
              <a:tblPr firstRow="1" firstCol="1" bandRow="1">
                <a:tableStyleId>{5C22544A-7EE6-4342-B048-85BDC9FD1C3A}</a:tableStyleId>
              </a:tblPr>
              <a:tblGrid>
                <a:gridCol w="1221264">
                  <a:extLst>
                    <a:ext uri="{9D8B030D-6E8A-4147-A177-3AD203B41FA5}">
                      <a16:colId xmlns:a16="http://schemas.microsoft.com/office/drawing/2014/main" val="3497415799"/>
                    </a:ext>
                  </a:extLst>
                </a:gridCol>
                <a:gridCol w="1221264">
                  <a:extLst>
                    <a:ext uri="{9D8B030D-6E8A-4147-A177-3AD203B41FA5}">
                      <a16:colId xmlns:a16="http://schemas.microsoft.com/office/drawing/2014/main" val="1187256608"/>
                    </a:ext>
                  </a:extLst>
                </a:gridCol>
                <a:gridCol w="1221264">
                  <a:extLst>
                    <a:ext uri="{9D8B030D-6E8A-4147-A177-3AD203B41FA5}">
                      <a16:colId xmlns:a16="http://schemas.microsoft.com/office/drawing/2014/main" val="1146221888"/>
                    </a:ext>
                  </a:extLst>
                </a:gridCol>
                <a:gridCol w="1221264">
                  <a:extLst>
                    <a:ext uri="{9D8B030D-6E8A-4147-A177-3AD203B41FA5}">
                      <a16:colId xmlns:a16="http://schemas.microsoft.com/office/drawing/2014/main" val="2092915995"/>
                    </a:ext>
                  </a:extLst>
                </a:gridCol>
                <a:gridCol w="1623695">
                  <a:extLst>
                    <a:ext uri="{9D8B030D-6E8A-4147-A177-3AD203B41FA5}">
                      <a16:colId xmlns:a16="http://schemas.microsoft.com/office/drawing/2014/main" val="1822072824"/>
                    </a:ext>
                  </a:extLst>
                </a:gridCol>
              </a:tblGrid>
              <a:tr h="571627">
                <a:tc>
                  <a:txBody>
                    <a:bodyPr/>
                    <a:lstStyle/>
                    <a:p>
                      <a:pPr marL="0" marR="0" algn="ctr">
                        <a:spcBef>
                          <a:spcPts val="1200"/>
                        </a:spcBef>
                        <a:spcAft>
                          <a:spcPts val="1200"/>
                        </a:spcAft>
                      </a:pPr>
                      <a:r>
                        <a:rPr lang="en-US" sz="1050">
                          <a:effectLst/>
                        </a:rPr>
                        <a:t>Romans 12:6–8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gn="ctr">
                        <a:spcBef>
                          <a:spcPts val="1200"/>
                        </a:spcBef>
                        <a:spcAft>
                          <a:spcPts val="1200"/>
                        </a:spcAft>
                      </a:pPr>
                      <a:r>
                        <a:rPr lang="en-US" sz="1050">
                          <a:effectLst/>
                        </a:rPr>
                        <a:t>1 Corinthians 12:8–10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gn="ctr">
                        <a:spcBef>
                          <a:spcPts val="1200"/>
                        </a:spcBef>
                        <a:spcAft>
                          <a:spcPts val="1200"/>
                        </a:spcAft>
                      </a:pPr>
                      <a:r>
                        <a:rPr lang="en-US" sz="1050">
                          <a:effectLst/>
                        </a:rPr>
                        <a:t>1 Corinthians 12:28–30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gn="ctr">
                        <a:spcBef>
                          <a:spcPts val="1200"/>
                        </a:spcBef>
                        <a:spcAft>
                          <a:spcPts val="1200"/>
                        </a:spcAft>
                      </a:pPr>
                      <a:r>
                        <a:rPr lang="en-US" sz="1050" u="sng" dirty="0">
                          <a:effectLst/>
                          <a:hlinkClick r:id="rId2" tooltip="Ephesians 4:11"/>
                        </a:rPr>
                        <a:t>Ephesians 4:11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algn="ctr">
                        <a:spcBef>
                          <a:spcPts val="1200"/>
                        </a:spcBef>
                        <a:spcAft>
                          <a:spcPts val="1200"/>
                        </a:spcAft>
                      </a:pPr>
                      <a:r>
                        <a:rPr lang="en-US" sz="105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006766279"/>
                  </a:ext>
                </a:extLst>
              </a:tr>
              <a:tr h="3124897">
                <a:tc>
                  <a:txBody>
                    <a:bodyPr/>
                    <a:lstStyle/>
                    <a:p>
                      <a:pPr marL="342900" marR="0" lvl="0" indent="-342900">
                        <a:spcBef>
                          <a:spcPts val="0"/>
                        </a:spcBef>
                        <a:spcAft>
                          <a:spcPts val="120"/>
                        </a:spcAft>
                        <a:tabLst>
                          <a:tab pos="457200" algn="l"/>
                        </a:tabLst>
                      </a:pPr>
                      <a:r>
                        <a:rPr lang="en-US" sz="1050">
                          <a:effectLst/>
                        </a:rPr>
                        <a:t>Prophecy</a:t>
                      </a:r>
                      <a:endParaRPr lang="en-US" sz="1100">
                        <a:effectLst/>
                      </a:endParaRPr>
                    </a:p>
                    <a:p>
                      <a:pPr marL="342900" marR="0" lvl="0" indent="-342900">
                        <a:spcBef>
                          <a:spcPts val="0"/>
                        </a:spcBef>
                        <a:spcAft>
                          <a:spcPts val="120"/>
                        </a:spcAft>
                        <a:tabLst>
                          <a:tab pos="457200" algn="l"/>
                        </a:tabLst>
                      </a:pPr>
                      <a:r>
                        <a:rPr lang="en-US" sz="1050">
                          <a:effectLst/>
                        </a:rPr>
                        <a:t>Serving</a:t>
                      </a:r>
                      <a:endParaRPr lang="en-US" sz="1100">
                        <a:effectLst/>
                      </a:endParaRPr>
                    </a:p>
                    <a:p>
                      <a:pPr marL="342900" marR="0" lvl="0" indent="-342900">
                        <a:spcBef>
                          <a:spcPts val="0"/>
                        </a:spcBef>
                        <a:spcAft>
                          <a:spcPts val="120"/>
                        </a:spcAft>
                        <a:tabLst>
                          <a:tab pos="457200" algn="l"/>
                        </a:tabLst>
                      </a:pPr>
                      <a:r>
                        <a:rPr lang="en-US" sz="1050">
                          <a:effectLst/>
                        </a:rPr>
                        <a:t>Teaching</a:t>
                      </a:r>
                      <a:endParaRPr lang="en-US" sz="1100">
                        <a:effectLst/>
                      </a:endParaRPr>
                    </a:p>
                    <a:p>
                      <a:pPr marL="342900" marR="0" lvl="0" indent="-342900">
                        <a:spcBef>
                          <a:spcPts val="0"/>
                        </a:spcBef>
                        <a:spcAft>
                          <a:spcPts val="120"/>
                        </a:spcAft>
                        <a:tabLst>
                          <a:tab pos="457200" algn="l"/>
                        </a:tabLst>
                      </a:pPr>
                      <a:r>
                        <a:rPr lang="en-US" sz="1050">
                          <a:effectLst/>
                        </a:rPr>
                        <a:t>Exhortation</a:t>
                      </a:r>
                      <a:endParaRPr lang="en-US" sz="1100">
                        <a:effectLst/>
                      </a:endParaRPr>
                    </a:p>
                    <a:p>
                      <a:pPr marL="342900" marR="0" lvl="0" indent="-342900">
                        <a:spcBef>
                          <a:spcPts val="0"/>
                        </a:spcBef>
                        <a:spcAft>
                          <a:spcPts val="120"/>
                        </a:spcAft>
                        <a:tabLst>
                          <a:tab pos="457200" algn="l"/>
                        </a:tabLst>
                      </a:pPr>
                      <a:r>
                        <a:rPr lang="en-US" sz="1050">
                          <a:effectLst/>
                        </a:rPr>
                        <a:t>Giving</a:t>
                      </a:r>
                      <a:endParaRPr lang="en-US" sz="1100">
                        <a:effectLst/>
                      </a:endParaRPr>
                    </a:p>
                    <a:p>
                      <a:pPr marL="342900" marR="0" lvl="0" indent="-342900">
                        <a:spcBef>
                          <a:spcPts val="0"/>
                        </a:spcBef>
                        <a:spcAft>
                          <a:spcPts val="120"/>
                        </a:spcAft>
                        <a:tabLst>
                          <a:tab pos="457200" algn="l"/>
                        </a:tabLst>
                      </a:pPr>
                      <a:r>
                        <a:rPr lang="en-US" sz="1050">
                          <a:effectLst/>
                        </a:rPr>
                        <a:t>Leadership</a:t>
                      </a:r>
                      <a:endParaRPr lang="en-US" sz="1100">
                        <a:effectLst/>
                      </a:endParaRPr>
                    </a:p>
                    <a:p>
                      <a:pPr marL="342900" marR="0" lvl="0" indent="-342900">
                        <a:spcBef>
                          <a:spcPts val="0"/>
                        </a:spcBef>
                        <a:spcAft>
                          <a:spcPts val="120"/>
                        </a:spcAft>
                        <a:tabLst>
                          <a:tab pos="457200" algn="l"/>
                        </a:tabLst>
                      </a:pPr>
                      <a:r>
                        <a:rPr lang="en-US" sz="1050">
                          <a:effectLst/>
                        </a:rPr>
                        <a:t>Mercy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marL="342900" marR="0" lvl="0" indent="-342900">
                        <a:spcBef>
                          <a:spcPts val="0"/>
                        </a:spcBef>
                        <a:spcAft>
                          <a:spcPts val="120"/>
                        </a:spcAft>
                        <a:tabLst>
                          <a:tab pos="457200" algn="l"/>
                        </a:tabLst>
                      </a:pPr>
                      <a:r>
                        <a:rPr lang="en-US" sz="1050">
                          <a:effectLst/>
                        </a:rPr>
                        <a:t>Word of wisdom</a:t>
                      </a:r>
                      <a:endParaRPr lang="en-US" sz="1100">
                        <a:effectLst/>
                      </a:endParaRPr>
                    </a:p>
                    <a:p>
                      <a:pPr marL="342900" marR="0" lvl="0" indent="-342900">
                        <a:spcBef>
                          <a:spcPts val="0"/>
                        </a:spcBef>
                        <a:spcAft>
                          <a:spcPts val="120"/>
                        </a:spcAft>
                        <a:tabLst>
                          <a:tab pos="457200" algn="l"/>
                        </a:tabLst>
                      </a:pPr>
                      <a:r>
                        <a:rPr lang="en-US" sz="1050">
                          <a:effectLst/>
                        </a:rPr>
                        <a:t>Word of knowledge</a:t>
                      </a:r>
                      <a:endParaRPr lang="en-US" sz="1100">
                        <a:effectLst/>
                      </a:endParaRPr>
                    </a:p>
                    <a:p>
                      <a:pPr marL="342900" marR="0" lvl="0" indent="-342900">
                        <a:spcBef>
                          <a:spcPts val="0"/>
                        </a:spcBef>
                        <a:spcAft>
                          <a:spcPts val="120"/>
                        </a:spcAft>
                        <a:tabLst>
                          <a:tab pos="457200" algn="l"/>
                        </a:tabLst>
                      </a:pPr>
                      <a:r>
                        <a:rPr lang="en-US" sz="1050">
                          <a:effectLst/>
                        </a:rPr>
                        <a:t>Faith</a:t>
                      </a:r>
                      <a:endParaRPr lang="en-US" sz="1100">
                        <a:effectLst/>
                      </a:endParaRPr>
                    </a:p>
                    <a:p>
                      <a:pPr marL="342900" marR="0" lvl="0" indent="-342900">
                        <a:spcBef>
                          <a:spcPts val="0"/>
                        </a:spcBef>
                        <a:spcAft>
                          <a:spcPts val="120"/>
                        </a:spcAft>
                        <a:tabLst>
                          <a:tab pos="457200" algn="l"/>
                        </a:tabLst>
                      </a:pPr>
                      <a:r>
                        <a:rPr lang="en-US" sz="1050">
                          <a:effectLst/>
                        </a:rPr>
                        <a:t>Gifts of healings</a:t>
                      </a:r>
                      <a:endParaRPr lang="en-US" sz="1100">
                        <a:effectLst/>
                      </a:endParaRPr>
                    </a:p>
                    <a:p>
                      <a:pPr marL="342900" marR="0" lvl="0" indent="-342900">
                        <a:spcBef>
                          <a:spcPts val="0"/>
                        </a:spcBef>
                        <a:spcAft>
                          <a:spcPts val="120"/>
                        </a:spcAft>
                        <a:tabLst>
                          <a:tab pos="457200" algn="l"/>
                        </a:tabLst>
                      </a:pPr>
                      <a:r>
                        <a:rPr lang="en-US" sz="1050">
                          <a:effectLst/>
                        </a:rPr>
                        <a:t>Miracles</a:t>
                      </a:r>
                      <a:endParaRPr lang="en-US" sz="1100">
                        <a:effectLst/>
                      </a:endParaRPr>
                    </a:p>
                    <a:p>
                      <a:pPr marL="342900" marR="0" lvl="0" indent="-342900">
                        <a:spcBef>
                          <a:spcPts val="0"/>
                        </a:spcBef>
                        <a:spcAft>
                          <a:spcPts val="120"/>
                        </a:spcAft>
                        <a:tabLst>
                          <a:tab pos="457200" algn="l"/>
                        </a:tabLst>
                      </a:pPr>
                      <a:r>
                        <a:rPr lang="en-US" sz="1050">
                          <a:effectLst/>
                        </a:rPr>
                        <a:t>Prophecy</a:t>
                      </a:r>
                      <a:endParaRPr lang="en-US" sz="1100">
                        <a:effectLst/>
                      </a:endParaRPr>
                    </a:p>
                    <a:p>
                      <a:pPr marL="342900" marR="0" lvl="0" indent="-342900">
                        <a:spcBef>
                          <a:spcPts val="0"/>
                        </a:spcBef>
                        <a:spcAft>
                          <a:spcPts val="120"/>
                        </a:spcAft>
                        <a:tabLst>
                          <a:tab pos="457200" algn="l"/>
                        </a:tabLst>
                      </a:pPr>
                      <a:r>
                        <a:rPr lang="en-US" sz="1050">
                          <a:effectLst/>
                        </a:rPr>
                        <a:t>Distinguishing between spirits</a:t>
                      </a:r>
                      <a:endParaRPr lang="en-US" sz="1100">
                        <a:effectLst/>
                      </a:endParaRPr>
                    </a:p>
                    <a:p>
                      <a:pPr marL="342900" marR="0" lvl="0" indent="-342900">
                        <a:spcBef>
                          <a:spcPts val="0"/>
                        </a:spcBef>
                        <a:spcAft>
                          <a:spcPts val="120"/>
                        </a:spcAft>
                        <a:tabLst>
                          <a:tab pos="457200" algn="l"/>
                        </a:tabLst>
                      </a:pPr>
                      <a:r>
                        <a:rPr lang="en-US" sz="1050">
                          <a:effectLst/>
                        </a:rPr>
                        <a:t>Tongues</a:t>
                      </a:r>
                      <a:endParaRPr lang="en-US" sz="1100">
                        <a:effectLst/>
                      </a:endParaRPr>
                    </a:p>
                    <a:p>
                      <a:pPr marL="342900" marR="0" lvl="0" indent="-342900">
                        <a:spcBef>
                          <a:spcPts val="0"/>
                        </a:spcBef>
                        <a:spcAft>
                          <a:spcPts val="120"/>
                        </a:spcAft>
                        <a:tabLst>
                          <a:tab pos="457200" algn="l"/>
                        </a:tabLst>
                      </a:pPr>
                      <a:r>
                        <a:rPr lang="en-US" sz="1050">
                          <a:effectLst/>
                        </a:rPr>
                        <a:t>Interpretation of tongues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marL="342900" marR="0" lvl="0" indent="-342900">
                        <a:spcBef>
                          <a:spcPts val="0"/>
                        </a:spcBef>
                        <a:spcAft>
                          <a:spcPts val="120"/>
                        </a:spcAft>
                        <a:tabLst>
                          <a:tab pos="457200" algn="l"/>
                        </a:tabLst>
                      </a:pPr>
                      <a:r>
                        <a:rPr lang="en-US" sz="1050">
                          <a:effectLst/>
                        </a:rPr>
                        <a:t>Apostle</a:t>
                      </a:r>
                      <a:endParaRPr lang="en-US" sz="1100">
                        <a:effectLst/>
                      </a:endParaRPr>
                    </a:p>
                    <a:p>
                      <a:pPr marL="342900" marR="0" lvl="0" indent="-342900">
                        <a:spcBef>
                          <a:spcPts val="0"/>
                        </a:spcBef>
                        <a:spcAft>
                          <a:spcPts val="120"/>
                        </a:spcAft>
                        <a:tabLst>
                          <a:tab pos="457200" algn="l"/>
                        </a:tabLst>
                      </a:pPr>
                      <a:r>
                        <a:rPr lang="en-US" sz="1050">
                          <a:effectLst/>
                        </a:rPr>
                        <a:t>Prophet</a:t>
                      </a:r>
                      <a:endParaRPr lang="en-US" sz="1100">
                        <a:effectLst/>
                      </a:endParaRPr>
                    </a:p>
                    <a:p>
                      <a:pPr marL="342900" marR="0" lvl="0" indent="-342900">
                        <a:spcBef>
                          <a:spcPts val="0"/>
                        </a:spcBef>
                        <a:spcAft>
                          <a:spcPts val="120"/>
                        </a:spcAft>
                        <a:tabLst>
                          <a:tab pos="457200" algn="l"/>
                        </a:tabLst>
                      </a:pPr>
                      <a:r>
                        <a:rPr lang="en-US" sz="1050">
                          <a:effectLst/>
                        </a:rPr>
                        <a:t>Teacher</a:t>
                      </a:r>
                      <a:endParaRPr lang="en-US" sz="1100">
                        <a:effectLst/>
                      </a:endParaRPr>
                    </a:p>
                    <a:p>
                      <a:pPr marL="342900" marR="0" lvl="0" indent="-342900">
                        <a:spcBef>
                          <a:spcPts val="0"/>
                        </a:spcBef>
                        <a:spcAft>
                          <a:spcPts val="120"/>
                        </a:spcAft>
                        <a:tabLst>
                          <a:tab pos="457200" algn="l"/>
                        </a:tabLst>
                      </a:pPr>
                      <a:r>
                        <a:rPr lang="en-US" sz="1050">
                          <a:effectLst/>
                        </a:rPr>
                        <a:t>Miracles</a:t>
                      </a:r>
                      <a:endParaRPr lang="en-US" sz="1100">
                        <a:effectLst/>
                      </a:endParaRPr>
                    </a:p>
                    <a:p>
                      <a:pPr marL="342900" marR="0" lvl="0" indent="-342900">
                        <a:spcBef>
                          <a:spcPts val="0"/>
                        </a:spcBef>
                        <a:spcAft>
                          <a:spcPts val="120"/>
                        </a:spcAft>
                        <a:tabLst>
                          <a:tab pos="457200" algn="l"/>
                        </a:tabLst>
                      </a:pPr>
                      <a:r>
                        <a:rPr lang="en-US" sz="1050">
                          <a:effectLst/>
                        </a:rPr>
                        <a:t>Kinds of healings</a:t>
                      </a:r>
                      <a:endParaRPr lang="en-US" sz="1100">
                        <a:effectLst/>
                      </a:endParaRPr>
                    </a:p>
                    <a:p>
                      <a:pPr marL="342900" marR="0" lvl="0" indent="-342900">
                        <a:spcBef>
                          <a:spcPts val="0"/>
                        </a:spcBef>
                        <a:spcAft>
                          <a:spcPts val="120"/>
                        </a:spcAft>
                        <a:tabLst>
                          <a:tab pos="457200" algn="l"/>
                        </a:tabLst>
                      </a:pPr>
                      <a:r>
                        <a:rPr lang="en-US" sz="1050">
                          <a:effectLst/>
                        </a:rPr>
                        <a:t>Helps</a:t>
                      </a:r>
                      <a:endParaRPr lang="en-US" sz="1100">
                        <a:effectLst/>
                      </a:endParaRPr>
                    </a:p>
                    <a:p>
                      <a:pPr marL="342900" marR="0" lvl="0" indent="-342900">
                        <a:spcBef>
                          <a:spcPts val="0"/>
                        </a:spcBef>
                        <a:spcAft>
                          <a:spcPts val="120"/>
                        </a:spcAft>
                        <a:tabLst>
                          <a:tab pos="457200" algn="l"/>
                        </a:tabLst>
                      </a:pPr>
                      <a:r>
                        <a:rPr lang="en-US" sz="1050">
                          <a:effectLst/>
                        </a:rPr>
                        <a:t>Administration</a:t>
                      </a:r>
                      <a:endParaRPr lang="en-US" sz="1100">
                        <a:effectLst/>
                      </a:endParaRPr>
                    </a:p>
                    <a:p>
                      <a:pPr marL="342900" marR="0" lvl="0" indent="-342900">
                        <a:spcBef>
                          <a:spcPts val="0"/>
                        </a:spcBef>
                        <a:spcAft>
                          <a:spcPts val="120"/>
                        </a:spcAft>
                        <a:tabLst>
                          <a:tab pos="457200" algn="l"/>
                        </a:tabLst>
                      </a:pPr>
                      <a:r>
                        <a:rPr lang="en-US" sz="1050">
                          <a:effectLst/>
                        </a:rPr>
                        <a:t>Tongues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marL="342900" marR="0" lvl="0" indent="-342900">
                        <a:spcBef>
                          <a:spcPts val="0"/>
                        </a:spcBef>
                        <a:spcAft>
                          <a:spcPts val="120"/>
                        </a:spcAft>
                        <a:tabLst>
                          <a:tab pos="457200" algn="l"/>
                        </a:tabLst>
                      </a:pPr>
                      <a:r>
                        <a:rPr lang="en-US" sz="1050">
                          <a:effectLst/>
                        </a:rPr>
                        <a:t>Apostle</a:t>
                      </a:r>
                      <a:endParaRPr lang="en-US" sz="1100">
                        <a:effectLst/>
                      </a:endParaRPr>
                    </a:p>
                    <a:p>
                      <a:pPr marL="342900" marR="0" lvl="0" indent="-342900">
                        <a:spcBef>
                          <a:spcPts val="0"/>
                        </a:spcBef>
                        <a:spcAft>
                          <a:spcPts val="120"/>
                        </a:spcAft>
                        <a:tabLst>
                          <a:tab pos="457200" algn="l"/>
                        </a:tabLst>
                      </a:pPr>
                      <a:r>
                        <a:rPr lang="en-US" sz="1050">
                          <a:effectLst/>
                        </a:rPr>
                        <a:t>Prophet</a:t>
                      </a:r>
                      <a:endParaRPr lang="en-US" sz="1100">
                        <a:effectLst/>
                      </a:endParaRPr>
                    </a:p>
                    <a:p>
                      <a:pPr marL="342900" marR="0" lvl="0" indent="-342900">
                        <a:spcBef>
                          <a:spcPts val="0"/>
                        </a:spcBef>
                        <a:spcAft>
                          <a:spcPts val="120"/>
                        </a:spcAft>
                        <a:tabLst>
                          <a:tab pos="457200" algn="l"/>
                        </a:tabLst>
                      </a:pPr>
                      <a:r>
                        <a:rPr lang="en-US" sz="1050">
                          <a:effectLst/>
                        </a:rPr>
                        <a:t>Evangelist</a:t>
                      </a:r>
                      <a:endParaRPr lang="en-US" sz="1100">
                        <a:effectLst/>
                      </a:endParaRPr>
                    </a:p>
                    <a:p>
                      <a:pPr marL="342900" marR="0" lvl="0" indent="-342900">
                        <a:spcBef>
                          <a:spcPts val="0"/>
                        </a:spcBef>
                        <a:spcAft>
                          <a:spcPts val="120"/>
                        </a:spcAft>
                        <a:tabLst>
                          <a:tab pos="457200" algn="l"/>
                        </a:tabLst>
                      </a:pPr>
                      <a:r>
                        <a:rPr lang="en-US" sz="1050">
                          <a:effectLst/>
                        </a:rPr>
                        <a:t>Pastor</a:t>
                      </a:r>
                      <a:endParaRPr lang="en-US" sz="1100">
                        <a:effectLst/>
                      </a:endParaRPr>
                    </a:p>
                    <a:p>
                      <a:pPr marL="342900" marR="0" lvl="0" indent="-342900">
                        <a:spcBef>
                          <a:spcPts val="0"/>
                        </a:spcBef>
                        <a:spcAft>
                          <a:spcPts val="120"/>
                        </a:spcAft>
                        <a:tabLst>
                          <a:tab pos="457200" algn="l"/>
                        </a:tabLst>
                      </a:pPr>
                      <a:r>
                        <a:rPr lang="en-US" sz="1050">
                          <a:effectLst/>
                        </a:rPr>
                        <a:t>Teacher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tc>
                  <a:txBody>
                    <a:bodyPr/>
                    <a:lstStyle/>
                    <a:p>
                      <a:pPr marL="0" marR="0">
                        <a:spcBef>
                          <a:spcPts val="0"/>
                        </a:spcBef>
                        <a:spcAft>
                          <a:spcPts val="120"/>
                        </a:spcAft>
                      </a:pPr>
                      <a:r>
                        <a:rPr lang="en-US" sz="10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tc>
                <a:extLst>
                  <a:ext uri="{0D108BD9-81ED-4DB2-BD59-A6C34878D82A}">
                    <a16:rowId xmlns:a16="http://schemas.microsoft.com/office/drawing/2014/main" val="2498632314"/>
                  </a:ext>
                </a:extLst>
              </a:tr>
            </a:tbl>
          </a:graphicData>
        </a:graphic>
      </p:graphicFrame>
    </p:spTree>
    <p:extLst>
      <p:ext uri="{BB962C8B-B14F-4D97-AF65-F5344CB8AC3E}">
        <p14:creationId xmlns:p14="http://schemas.microsoft.com/office/powerpoint/2010/main" val="409378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appropriate gift">
            <a:extLst>
              <a:ext uri="{FF2B5EF4-FFF2-40B4-BE49-F238E27FC236}">
                <a16:creationId xmlns:a16="http://schemas.microsoft.com/office/drawing/2014/main" id="{CDAEF935-05B7-4F9B-BC5A-D903646CE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768" y="1095375"/>
            <a:ext cx="8572500" cy="5762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3AB543F-60DC-4CE1-9AB1-FD951CDA45F7}"/>
              </a:ext>
            </a:extLst>
          </p:cNvPr>
          <p:cNvSpPr/>
          <p:nvPr/>
        </p:nvSpPr>
        <p:spPr>
          <a:xfrm>
            <a:off x="371061" y="98888"/>
            <a:ext cx="12046226"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Sometimes a gift is inappropriate for age, culture or sex.  Gifts can be considered as not of value or insulting, outdated (like the formidable, proverbial and yearly recyclable, aunties’ Christmas fruitcake). And sometimes gifts are unwelcomed or unwanted.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295562-01EA-4891-9266-2A0EC13F57E6}"/>
              </a:ext>
            </a:extLst>
          </p:cNvPr>
          <p:cNvSpPr/>
          <p:nvPr/>
        </p:nvSpPr>
        <p:spPr>
          <a:xfrm>
            <a:off x="1683026" y="913248"/>
            <a:ext cx="9435548"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Gifts are given with at least three motives: The desire to please, to gain favor or out of obligation. </a:t>
            </a:r>
            <a:endParaRPr lang="en-US" dirty="0"/>
          </a:p>
        </p:txBody>
      </p:sp>
      <p:sp>
        <p:nvSpPr>
          <p:cNvPr id="3" name="Rectangle 2">
            <a:extLst>
              <a:ext uri="{FF2B5EF4-FFF2-40B4-BE49-F238E27FC236}">
                <a16:creationId xmlns:a16="http://schemas.microsoft.com/office/drawing/2014/main" id="{73316A35-9C04-43ED-9E22-1FA91DED3BF3}"/>
              </a:ext>
            </a:extLst>
          </p:cNvPr>
          <p:cNvSpPr/>
          <p:nvPr/>
        </p:nvSpPr>
        <p:spPr>
          <a:xfrm>
            <a:off x="2703444" y="2013179"/>
            <a:ext cx="7832035" cy="646331"/>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rPr>
              <a:t>(</a:t>
            </a:r>
            <a:r>
              <a:rPr lang="en-US" b="1"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1 Cor 14:1</a:t>
            </a:r>
            <a:r>
              <a:rPr lang="en-US" b="1" dirty="0">
                <a:latin typeface="Times New Roman" panose="02020603050405020304" pitchFamily="18" charset="0"/>
                <a:ea typeface="Calibri" panose="020F0502020204030204" pitchFamily="34" charset="0"/>
              </a:rPr>
              <a:t>) states </a:t>
            </a:r>
            <a:r>
              <a:rPr lang="en-US" b="1" i="1" dirty="0">
                <a:latin typeface="Times New Roman" panose="02020603050405020304" pitchFamily="18" charset="0"/>
                <a:ea typeface="Calibri" panose="020F0502020204030204" pitchFamily="34" charset="0"/>
              </a:rPr>
              <a:t> “Earnestly pursue love and eagerly desire spiritual gifts..”</a:t>
            </a:r>
            <a:endParaRPr lang="en-US" dirty="0"/>
          </a:p>
        </p:txBody>
      </p:sp>
      <p:pic>
        <p:nvPicPr>
          <p:cNvPr id="3074" name="Picture 2" descr="Image result for spiritual gifts">
            <a:extLst>
              <a:ext uri="{FF2B5EF4-FFF2-40B4-BE49-F238E27FC236}">
                <a16:creationId xmlns:a16="http://schemas.microsoft.com/office/drawing/2014/main" id="{24FA1709-006E-4A02-B6C8-F8F69B4B7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678" y="3113110"/>
            <a:ext cx="4237590"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1B97C5C-297C-482B-BDD3-DB76BBD6770B}"/>
              </a:ext>
            </a:extLst>
          </p:cNvPr>
          <p:cNvSpPr/>
          <p:nvPr/>
        </p:nvSpPr>
        <p:spPr>
          <a:xfrm>
            <a:off x="510208" y="4884547"/>
            <a:ext cx="11781183" cy="1754326"/>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                                      One can ask for a spiritual gift; however, there are some parameters. These are:</a:t>
            </a:r>
            <a:endParaRPr lang="en-US" dirty="0">
              <a:latin typeface="Calibri" panose="020F0502020204030204" pitchFamily="34" charset="0"/>
              <a:ea typeface="Calibri" panose="020F0502020204030204" pitchFamily="34" charset="0"/>
              <a:cs typeface="Times New Roman" panose="02020603050405020304" pitchFamily="18" charset="0"/>
            </a:endParaRPr>
          </a:p>
          <a:p>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1. When spiritual gifts are bestowed, they are for specific use.  God is not uniformed of one’s skills or talents and gifts to enhance such to boost or fully equip the recipient.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2. Spiritual Gifts are for use in the Body and wholly accountable to the local assembly of participation.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16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5AEAA2-87B0-4009-A77E-C083248033DD}"/>
              </a:ext>
            </a:extLst>
          </p:cNvPr>
          <p:cNvSpPr/>
          <p:nvPr/>
        </p:nvSpPr>
        <p:spPr>
          <a:xfrm>
            <a:off x="2451652" y="1047474"/>
            <a:ext cx="8057322" cy="400110"/>
          </a:xfrm>
          <a:prstGeom prst="rect">
            <a:avLst/>
          </a:prstGeom>
        </p:spPr>
        <p:txBody>
          <a:bodyPr wrap="square">
            <a:spAutoFit/>
          </a:bodyPr>
          <a:lstStyle/>
          <a:p>
            <a:r>
              <a:rPr lang="en-US" b="1" dirty="0">
                <a:solidFill>
                  <a:srgbClr val="001320"/>
                </a:solidFill>
                <a:latin typeface="Times New Roman" panose="02020603050405020304" pitchFamily="18" charset="0"/>
                <a:ea typeface="Calibri" panose="020F0502020204030204" pitchFamily="34" charset="0"/>
              </a:rPr>
              <a:t>(Rom 11:29)</a:t>
            </a:r>
            <a:r>
              <a:rPr lang="en-US" sz="2000" dirty="0">
                <a:effectLst/>
                <a:latin typeface="Times New Roman" panose="02020603050405020304" pitchFamily="18" charset="0"/>
                <a:ea typeface="Calibri" panose="020F0502020204030204" pitchFamily="34" charset="0"/>
              </a:rPr>
              <a:t> says </a:t>
            </a:r>
            <a:r>
              <a:rPr lang="en-US" b="1" i="1" dirty="0">
                <a:solidFill>
                  <a:srgbClr val="001320"/>
                </a:solidFill>
                <a:latin typeface="Times New Roman" panose="02020603050405020304" pitchFamily="18" charset="0"/>
                <a:ea typeface="Calibri" panose="020F0502020204030204" pitchFamily="34" charset="0"/>
              </a:rPr>
              <a:t>“For God’s gifts and His call are</a:t>
            </a:r>
            <a:r>
              <a:rPr lang="en-US" sz="2000" b="1" dirty="0">
                <a:solidFill>
                  <a:srgbClr val="001320"/>
                </a:solidFill>
                <a:effectLst/>
                <a:latin typeface="Times New Roman" panose="02020603050405020304" pitchFamily="18" charset="0"/>
                <a:ea typeface="Calibri" panose="020F0502020204030204" pitchFamily="34" charset="0"/>
              </a:rPr>
              <a:t>  </a:t>
            </a:r>
            <a:r>
              <a:rPr lang="en-US" b="1" i="1" dirty="0">
                <a:solidFill>
                  <a:srgbClr val="001320"/>
                </a:solidFill>
                <a:latin typeface="Times New Roman" panose="02020603050405020304" pitchFamily="18" charset="0"/>
                <a:ea typeface="Calibri" panose="020F0502020204030204" pitchFamily="34" charset="0"/>
              </a:rPr>
              <a:t>irrevocable.”</a:t>
            </a:r>
            <a:r>
              <a:rPr lang="en-US" dirty="0">
                <a:solidFill>
                  <a:srgbClr val="001320"/>
                </a:solidFill>
                <a:latin typeface="Times New Roman" panose="02020603050405020304" pitchFamily="18" charset="0"/>
                <a:ea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1E24058D-AF03-49E2-91ED-CC7CA20B132A}"/>
              </a:ext>
            </a:extLst>
          </p:cNvPr>
          <p:cNvSpPr/>
          <p:nvPr/>
        </p:nvSpPr>
        <p:spPr>
          <a:xfrm>
            <a:off x="1099930" y="2064051"/>
            <a:ext cx="9409044" cy="677108"/>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(I Cor 13:11)</a:t>
            </a:r>
            <a:r>
              <a:rPr lang="en-US" b="1" i="1" dirty="0">
                <a:latin typeface="Times New Roman" panose="02020603050405020304" pitchFamily="18" charset="0"/>
                <a:ea typeface="Calibri" panose="020F0502020204030204" pitchFamily="34" charset="0"/>
              </a:rPr>
              <a:t> “When</a:t>
            </a:r>
            <a:r>
              <a:rPr lang="en-US" b="1" i="1" dirty="0">
                <a:solidFill>
                  <a:srgbClr val="001320"/>
                </a:solidFill>
                <a:latin typeface="Times New Roman" panose="02020603050405020304" pitchFamily="18" charset="0"/>
                <a:ea typeface="Calibri" panose="020F0502020204030204" pitchFamily="34" charset="0"/>
              </a:rPr>
              <a:t> I was a child, I talked like a child, I thought like a child, I reasoned like a child. When I became a man, I put the ways of childhood behind me.</a:t>
            </a:r>
            <a:r>
              <a:rPr lang="en-US" b="1" i="1" dirty="0">
                <a:latin typeface="Times New Roman" panose="02020603050405020304" pitchFamily="18" charset="0"/>
                <a:ea typeface="Calibri" panose="020F0502020204030204" pitchFamily="34" charset="0"/>
              </a:rPr>
              <a:t>”</a:t>
            </a:r>
            <a:r>
              <a:rPr lang="en-US" sz="2000" dirty="0">
                <a:solidFill>
                  <a:srgbClr val="001320"/>
                </a:solidFill>
                <a:effectLst/>
                <a:latin typeface="Times New Roman" panose="02020603050405020304" pitchFamily="18" charset="0"/>
                <a:ea typeface="Calibri" panose="020F0502020204030204" pitchFamily="34" charset="0"/>
              </a:rPr>
              <a:t> </a:t>
            </a:r>
            <a:endParaRPr lang="en-US" dirty="0"/>
          </a:p>
        </p:txBody>
      </p:sp>
      <p:pic>
        <p:nvPicPr>
          <p:cNvPr id="4098" name="Picture 2" descr="Image result for put away childish things">
            <a:extLst>
              <a:ext uri="{FF2B5EF4-FFF2-40B4-BE49-F238E27FC236}">
                <a16:creationId xmlns:a16="http://schemas.microsoft.com/office/drawing/2014/main" id="{20E088F1-8458-4F08-8CB5-5B4787E3D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757" y="3428999"/>
            <a:ext cx="4638260" cy="256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6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od delights to give">
            <a:extLst>
              <a:ext uri="{FF2B5EF4-FFF2-40B4-BE49-F238E27FC236}">
                <a16:creationId xmlns:a16="http://schemas.microsoft.com/office/drawing/2014/main" id="{88FD43BD-C7EA-4FD8-9E69-A27B35110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12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277</Words>
  <Application>Microsoft Office PowerPoint</Application>
  <PresentationFormat>Widescreen</PresentationFormat>
  <Paragraphs>46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4</cp:revision>
  <dcterms:created xsi:type="dcterms:W3CDTF">2020-01-11T20:54:16Z</dcterms:created>
  <dcterms:modified xsi:type="dcterms:W3CDTF">2020-01-11T21:23:32Z</dcterms:modified>
</cp:coreProperties>
</file>