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64" r:id="rId3"/>
    <p:sldId id="258" r:id="rId4"/>
    <p:sldId id="265" r:id="rId5"/>
    <p:sldId id="266" r:id="rId6"/>
    <p:sldId id="263" r:id="rId7"/>
  </p:sldIdLst>
  <p:sldSz cx="13004800" cy="9753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47331" autoAdjust="0"/>
  </p:normalViewPr>
  <p:slideViewPr>
    <p:cSldViewPr snapToGrid="0" snapToObjects="1">
      <p:cViewPr>
        <p:scale>
          <a:sx n="53" d="100"/>
          <a:sy n="53" d="100"/>
        </p:scale>
        <p:origin x="-1224" y="107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96975" y="701675"/>
            <a:ext cx="4683125" cy="3511550"/>
          </a:xfrm>
          <a:prstGeom prst="rect">
            <a:avLst/>
          </a:prstGeom>
        </p:spPr>
        <p:txBody>
          <a:bodyPr lIns="93936" tIns="46968" rIns="93936" bIns="46968"/>
          <a:lstStyle/>
          <a:p>
            <a:endParaRPr dirty="0"/>
          </a:p>
        </p:txBody>
      </p:sp>
      <p:sp>
        <p:nvSpPr>
          <p:cNvPr id="18" name="Shape 18"/>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3370641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Chapters doesn’t mean you have done anything wrong – just different</a:t>
            </a:r>
          </a:p>
          <a:p>
            <a:endParaRPr lang="en-US" sz="1200" dirty="0" smtClean="0"/>
          </a:p>
          <a:p>
            <a:r>
              <a:rPr lang="en-US" sz="1200" dirty="0" smtClean="0"/>
              <a:t>Pastor Fonda asked you to make several </a:t>
            </a:r>
          </a:p>
          <a:p>
            <a:endParaRPr lang="en-US" sz="1200" dirty="0" smtClean="0"/>
          </a:p>
          <a:p>
            <a:r>
              <a:rPr lang="en-US" sz="1200" dirty="0" smtClean="0"/>
              <a:t>Here is what I want to suggest to you: if you will make four commitments that God in His Word encourages us to make</a:t>
            </a:r>
          </a:p>
          <a:p>
            <a:endParaRPr lang="en-US" sz="1200" dirty="0" smtClean="0"/>
          </a:p>
          <a:p>
            <a:r>
              <a:rPr lang="en-US" sz="1200" dirty="0" smtClean="0"/>
              <a:t>I guarantee you that the start of 2019 could become one of the most significant events in your life.</a:t>
            </a:r>
          </a:p>
          <a:p>
            <a:endParaRPr lang="en-US" sz="1200" dirty="0" smtClean="0"/>
          </a:p>
          <a:p>
            <a:r>
              <a:rPr lang="en-US" sz="1200" dirty="0" smtClean="0"/>
              <a:t>in fact I tell you that if you will follow God’s advice, that 2019 could be the best year of your life thus far</a:t>
            </a:r>
          </a:p>
          <a:p>
            <a:endParaRPr lang="en-US" sz="1200" dirty="0" smtClean="0"/>
          </a:p>
          <a:p>
            <a:r>
              <a:rPr lang="en-US" sz="1200" dirty="0" smtClean="0"/>
              <a:t>I want to challenge you to make 4 new commitments for this New Year.</a:t>
            </a:r>
          </a:p>
          <a:p>
            <a:endParaRPr lang="en-US" sz="1200" dirty="0" smtClean="0"/>
          </a:p>
          <a:p>
            <a:r>
              <a:rPr lang="en-US" sz="1200" dirty="0" smtClean="0"/>
              <a:t>Here they are:</a:t>
            </a:r>
            <a:endParaRPr lang="en-US" sz="1200" dirty="0"/>
          </a:p>
        </p:txBody>
      </p:sp>
    </p:spTree>
    <p:extLst>
      <p:ext uri="{BB962C8B-B14F-4D97-AF65-F5344CB8AC3E}">
        <p14:creationId xmlns:p14="http://schemas.microsoft.com/office/powerpoint/2010/main" val="57378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First</a:t>
            </a:r>
          </a:p>
          <a:p>
            <a:endParaRPr lang="en-US" sz="1200" dirty="0" smtClean="0"/>
          </a:p>
          <a:p>
            <a:r>
              <a:rPr lang="en-US" sz="1200" dirty="0" smtClean="0"/>
              <a:t>1: COMMIT YOURSELF TO FORGET YOUR FAILURES</a:t>
            </a:r>
          </a:p>
          <a:p>
            <a:endParaRPr lang="en-US" sz="1200" dirty="0" smtClean="0"/>
          </a:p>
          <a:p>
            <a:r>
              <a:rPr lang="en-US" sz="1200" dirty="0" smtClean="0"/>
              <a:t>Phil 3:13-14</a:t>
            </a:r>
          </a:p>
          <a:p>
            <a:endParaRPr lang="en-US" sz="1200" dirty="0" smtClean="0"/>
          </a:p>
          <a:p>
            <a:r>
              <a:rPr lang="en-US" sz="1200" dirty="0" smtClean="0"/>
              <a:t>13 Brethren, I count not myself to have apprehended: but this one thing I do, forgetting those things which are behind, and reaching forth unto those things which are before, 14 I press toward the mark for the prize of the high calling of God in Christ Jesus</a:t>
            </a:r>
          </a:p>
          <a:p>
            <a:endParaRPr lang="en-US" sz="1200" dirty="0" smtClean="0"/>
          </a:p>
          <a:p>
            <a:r>
              <a:rPr lang="en-US" sz="1200" dirty="0" smtClean="0"/>
              <a:t>That advice from God’s Word has stood the test of time.</a:t>
            </a:r>
          </a:p>
          <a:p>
            <a:endParaRPr lang="en-US" sz="1200" dirty="0" smtClean="0"/>
          </a:p>
          <a:p>
            <a:r>
              <a:rPr lang="en-US" sz="1200" dirty="0" smtClean="0"/>
              <a:t>I don’t know of any more relevant and practical advice for us at the start off 2019. That that advice that I have just read</a:t>
            </a:r>
          </a:p>
          <a:p>
            <a:endParaRPr lang="en-US" sz="1200" dirty="0" smtClean="0"/>
          </a:p>
          <a:p>
            <a:r>
              <a:rPr lang="en-US" sz="1200" dirty="0" smtClean="0"/>
              <a:t>We don't have to live our lives imprisoned by our past.</a:t>
            </a:r>
          </a:p>
          <a:p>
            <a:endParaRPr lang="en-US" sz="1200" dirty="0" smtClean="0"/>
          </a:p>
          <a:p>
            <a:r>
              <a:rPr lang="en-US" sz="1200" dirty="0" smtClean="0"/>
              <a:t>All of us have failed in some way in our lives over the last year.</a:t>
            </a:r>
          </a:p>
          <a:p>
            <a:endParaRPr lang="en-US" sz="1200" dirty="0" smtClean="0"/>
          </a:p>
          <a:p>
            <a:r>
              <a:rPr lang="en-US" sz="1200" dirty="0" smtClean="0"/>
              <a:t>Probably we won’t see our failures recorded for history on </a:t>
            </a:r>
            <a:r>
              <a:rPr lang="en-US" sz="1200" dirty="0" err="1" smtClean="0"/>
              <a:t>tv</a:t>
            </a:r>
            <a:r>
              <a:rPr lang="en-US" sz="1200" dirty="0" smtClean="0"/>
              <a:t> but they are recorded in our hearts and minds.</a:t>
            </a:r>
          </a:p>
          <a:p>
            <a:endParaRPr lang="en-US" sz="1200" dirty="0" smtClean="0"/>
          </a:p>
          <a:p>
            <a:r>
              <a:rPr lang="en-US" sz="1200" dirty="0" smtClean="0"/>
              <a:t>For many of us our failures are painful memories.</a:t>
            </a:r>
          </a:p>
          <a:p>
            <a:endParaRPr lang="en-US" sz="1200" dirty="0" smtClean="0"/>
          </a:p>
          <a:p>
            <a:r>
              <a:rPr lang="en-US" sz="1200" dirty="0" smtClean="0"/>
              <a:t>-failed in a relationship.</a:t>
            </a:r>
          </a:p>
          <a:p>
            <a:r>
              <a:rPr lang="en-US" sz="1200" dirty="0" smtClean="0"/>
              <a:t>-wrong decisions,</a:t>
            </a:r>
          </a:p>
          <a:p>
            <a:r>
              <a:rPr lang="en-US" sz="1200" dirty="0" smtClean="0"/>
              <a:t>-said and did the wrong things and the relationship ended.</a:t>
            </a:r>
          </a:p>
          <a:p>
            <a:r>
              <a:rPr lang="en-US" sz="1200" dirty="0" smtClean="0"/>
              <a:t>-failed your children in some way</a:t>
            </a:r>
          </a:p>
          <a:p>
            <a:r>
              <a:rPr lang="en-US" sz="1200" dirty="0" smtClean="0"/>
              <a:t>-failed ourselves in some ways.</a:t>
            </a:r>
          </a:p>
          <a:p>
            <a:r>
              <a:rPr lang="en-US" sz="1200" dirty="0" smtClean="0"/>
              <a:t>And all of us should know that in some way we have failed God</a:t>
            </a:r>
          </a:p>
          <a:p>
            <a:endParaRPr lang="en-US" sz="1200" dirty="0" smtClean="0"/>
          </a:p>
          <a:p>
            <a:r>
              <a:rPr lang="en-US" sz="1200" dirty="0" smtClean="0"/>
              <a:t>What God’s Word is saying </a:t>
            </a:r>
          </a:p>
          <a:p>
            <a:r>
              <a:rPr lang="en-US" sz="1200" dirty="0" smtClean="0"/>
              <a:t>- we must not allow ourselves to be bogged down by our past failures.</a:t>
            </a:r>
          </a:p>
          <a:p>
            <a:r>
              <a:rPr lang="en-US" sz="1200" dirty="0" smtClean="0"/>
              <a:t>- we have not got to dwell on our past so much that it stops us from moving forward into the future that God has for us.</a:t>
            </a:r>
          </a:p>
          <a:p>
            <a:endParaRPr lang="en-US" sz="1200" dirty="0" smtClean="0"/>
          </a:p>
          <a:p>
            <a:r>
              <a:rPr lang="en-US" sz="1200" dirty="0" smtClean="0"/>
              <a:t>I think that the start of the New Year is a good time for us to rise to that challenge.</a:t>
            </a:r>
          </a:p>
          <a:p>
            <a:endParaRPr lang="en-US" sz="1200" dirty="0" smtClean="0"/>
          </a:p>
          <a:p>
            <a:r>
              <a:rPr lang="en-US" sz="1200" dirty="0" smtClean="0"/>
              <a:t>I am going to:</a:t>
            </a:r>
          </a:p>
          <a:p>
            <a:r>
              <a:rPr lang="en-US" sz="1200" dirty="0" smtClean="0"/>
              <a:t>-forget my past.</a:t>
            </a:r>
          </a:p>
          <a:p>
            <a:r>
              <a:rPr lang="en-US" sz="1200" dirty="0" smtClean="0"/>
              <a:t>-stop torturing myself about what I did or didn’t do.</a:t>
            </a:r>
          </a:p>
          <a:p>
            <a:r>
              <a:rPr lang="en-US" sz="1200" dirty="0" smtClean="0"/>
              <a:t>-stop being chained to our past failures.</a:t>
            </a:r>
          </a:p>
          <a:p>
            <a:endParaRPr lang="en-US" sz="1200" dirty="0" smtClean="0"/>
          </a:p>
          <a:p>
            <a:r>
              <a:rPr lang="en-US" sz="1200" dirty="0" smtClean="0"/>
              <a:t>God is saying:</a:t>
            </a:r>
          </a:p>
          <a:p>
            <a:r>
              <a:rPr lang="en-US" sz="1200" dirty="0" smtClean="0"/>
              <a:t> -He doesn’t want you to go through your life branding yourself as a failure.</a:t>
            </a:r>
          </a:p>
          <a:p>
            <a:r>
              <a:rPr lang="en-US" sz="1200" dirty="0" smtClean="0"/>
              <a:t>-Jesus Christ died on the cruel Cross of Calvary so that we could be forgiven</a:t>
            </a:r>
          </a:p>
          <a:p>
            <a:r>
              <a:rPr lang="en-US" sz="1200" dirty="0" smtClean="0"/>
              <a:t>-For Christians forgiveness becomes a reality in our lives.</a:t>
            </a:r>
          </a:p>
          <a:p>
            <a:r>
              <a:rPr lang="en-US" sz="1200" dirty="0" smtClean="0"/>
              <a:t>- Forgiveness allows us to forgive ourselves and forget our failures.</a:t>
            </a:r>
          </a:p>
          <a:p>
            <a:endParaRPr lang="en-US" sz="1200" dirty="0" smtClean="0"/>
          </a:p>
          <a:p>
            <a:r>
              <a:rPr lang="en-US" sz="1200" dirty="0" smtClean="0"/>
              <a:t>Maybe you need to accept Jesus forgiveness and then forgive yourself?</a:t>
            </a:r>
            <a:endParaRPr lang="en-US" sz="1200" dirty="0"/>
          </a:p>
        </p:txBody>
      </p:sp>
    </p:spTree>
    <p:extLst>
      <p:ext uri="{BB962C8B-B14F-4D97-AF65-F5344CB8AC3E}">
        <p14:creationId xmlns:p14="http://schemas.microsoft.com/office/powerpoint/2010/main" val="295245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2: COMMIT YOURSELF TO GIVE UP YOUR GRUDGES</a:t>
            </a:r>
          </a:p>
          <a:p>
            <a:endParaRPr lang="en-US" sz="1200" dirty="0" smtClean="0"/>
          </a:p>
          <a:p>
            <a:r>
              <a:rPr lang="en-US" sz="1200" dirty="0" smtClean="0"/>
              <a:t>I want you to listen to these words from the book of Colossians because in them you’ll hear the second challenge I believe God wants us to rise to if you want to make 2015 a significant turning point in your life</a:t>
            </a:r>
          </a:p>
          <a:p>
            <a:endParaRPr lang="en-US" sz="1200" dirty="0" smtClean="0"/>
          </a:p>
          <a:p>
            <a:r>
              <a:rPr lang="en-US" sz="1200" dirty="0" smtClean="0"/>
              <a:t> Colossians 3:13 </a:t>
            </a:r>
          </a:p>
          <a:p>
            <a:r>
              <a:rPr lang="en-US" sz="1200" dirty="0" smtClean="0"/>
              <a:t>13 bearing with one another, and forgiving one another, if anyone has a complaint against another; even as Christ forgave you, so you also must do. </a:t>
            </a:r>
          </a:p>
          <a:p>
            <a:endParaRPr lang="en-US" sz="1200" dirty="0" smtClean="0"/>
          </a:p>
          <a:p>
            <a:r>
              <a:rPr lang="en-US" sz="1200" dirty="0" smtClean="0"/>
              <a:t>Did you catch that challenge?</a:t>
            </a:r>
          </a:p>
          <a:p>
            <a:endParaRPr lang="en-US" sz="1200" dirty="0" smtClean="0"/>
          </a:p>
          <a:p>
            <a:r>
              <a:rPr lang="en-US" sz="1200" dirty="0" smtClean="0"/>
              <a:t>God in those words is challenging us directly and personally to give up our grudges. That is what he means when he says forgive each other whatever quarrels you may have against one another.</a:t>
            </a:r>
          </a:p>
          <a:p>
            <a:endParaRPr lang="en-US" sz="1200" dirty="0" smtClean="0"/>
          </a:p>
          <a:p>
            <a:r>
              <a:rPr lang="en-US" sz="1200" dirty="0" smtClean="0"/>
              <a:t>What Grudges are:</a:t>
            </a:r>
          </a:p>
          <a:p>
            <a:r>
              <a:rPr lang="en-US" sz="1200" dirty="0" smtClean="0"/>
              <a:t>-A grudge is a deep ongoing resentment that we cultivate in our hearts against someone else.</a:t>
            </a:r>
          </a:p>
          <a:p>
            <a:r>
              <a:rPr lang="en-US" sz="1200" dirty="0" smtClean="0"/>
              <a:t>-A grudge is an unforgiving spirit that leads to unforgiving attitudes and unforgiving actions.</a:t>
            </a:r>
          </a:p>
          <a:p>
            <a:r>
              <a:rPr lang="en-US" sz="1200" dirty="0" smtClean="0"/>
              <a:t>-A grudge is about nursing a dislike for someone. ( looking for reasons to dislike rather than </a:t>
            </a:r>
            <a:r>
              <a:rPr lang="en-US" sz="1200" dirty="0" err="1" smtClean="0"/>
              <a:t>likeing</a:t>
            </a:r>
            <a:r>
              <a:rPr lang="en-US" sz="1200" dirty="0" smtClean="0"/>
              <a:t>)</a:t>
            </a:r>
          </a:p>
          <a:p>
            <a:endParaRPr lang="en-US" sz="1200" dirty="0" smtClean="0"/>
          </a:p>
          <a:p>
            <a:r>
              <a:rPr lang="en-US" sz="1200" dirty="0" smtClean="0"/>
              <a:t>Grudges are dangerous because they are destructive.</a:t>
            </a:r>
          </a:p>
          <a:p>
            <a:r>
              <a:rPr lang="en-US" sz="1200" dirty="0" smtClean="0"/>
              <a:t>-Grudges destroy marriages.</a:t>
            </a:r>
          </a:p>
          <a:p>
            <a:r>
              <a:rPr lang="en-US" sz="1200" dirty="0" smtClean="0"/>
              <a:t>-Grudges break up families.</a:t>
            </a:r>
          </a:p>
          <a:p>
            <a:r>
              <a:rPr lang="en-US" sz="1200" dirty="0" smtClean="0"/>
              <a:t>-Grudges ruin friendships.</a:t>
            </a:r>
          </a:p>
          <a:p>
            <a:r>
              <a:rPr lang="en-US" sz="1200" dirty="0" smtClean="0"/>
              <a:t>-Grudges split churches.</a:t>
            </a:r>
          </a:p>
          <a:p>
            <a:endParaRPr lang="en-US" sz="1200" dirty="0" smtClean="0"/>
          </a:p>
          <a:p>
            <a:r>
              <a:rPr lang="en-US" sz="1200" dirty="0" smtClean="0"/>
              <a:t>Let’s be honest enough to admit that one of the problems of the Church in general is the grudges that Christians hold against one another.</a:t>
            </a:r>
          </a:p>
          <a:p>
            <a:endParaRPr lang="en-US" sz="1200" dirty="0" smtClean="0"/>
          </a:p>
          <a:p>
            <a:r>
              <a:rPr lang="en-US" sz="1200" dirty="0" smtClean="0"/>
              <a:t>I want to tell you this morning that if you know you are holding a grudge against someone then God has something to say to you.</a:t>
            </a:r>
          </a:p>
          <a:p>
            <a:endParaRPr lang="en-US" sz="1200" dirty="0" smtClean="0"/>
          </a:p>
          <a:p>
            <a:r>
              <a:rPr lang="en-US" sz="1200" dirty="0" smtClean="0"/>
              <a:t>He says “give it up.”</a:t>
            </a:r>
          </a:p>
          <a:p>
            <a:endParaRPr lang="en-US" sz="1200" dirty="0" smtClean="0"/>
          </a:p>
          <a:p>
            <a:r>
              <a:rPr lang="en-US" sz="1200" dirty="0" smtClean="0"/>
              <a:t>I want to remind you that grudges are not just destructive they are also self-destructive. When you hold a grudge against someone you will hurt yourself as much and perhaps more than you will hurt the person you are holding it against.</a:t>
            </a:r>
          </a:p>
          <a:p>
            <a:endParaRPr lang="en-US" sz="1200" dirty="0" smtClean="0"/>
          </a:p>
          <a:p>
            <a:r>
              <a:rPr lang="en-US" sz="1200" dirty="0" smtClean="0"/>
              <a:t>Make no mistake about it, if you keep </a:t>
            </a:r>
            <a:r>
              <a:rPr lang="en-US" sz="1200" dirty="0" err="1" smtClean="0"/>
              <a:t>harbouring</a:t>
            </a:r>
            <a:r>
              <a:rPr lang="en-US" sz="1200" dirty="0" smtClean="0"/>
              <a:t> a grudge then it will eventually destroy you,</a:t>
            </a:r>
          </a:p>
          <a:p>
            <a:endParaRPr lang="en-US" sz="1200" dirty="0" smtClean="0"/>
          </a:p>
          <a:p>
            <a:r>
              <a:rPr lang="en-US" sz="1200" dirty="0" smtClean="0"/>
              <a:t>if not physically, certainly emotionally and spiritually.</a:t>
            </a:r>
          </a:p>
          <a:p>
            <a:endParaRPr lang="en-US" sz="1200" dirty="0" smtClean="0"/>
          </a:p>
          <a:p>
            <a:r>
              <a:rPr lang="en-US" sz="1200" dirty="0" smtClean="0"/>
              <a:t>It will make you a bitter and twisted person.</a:t>
            </a:r>
          </a:p>
          <a:p>
            <a:endParaRPr lang="en-US" sz="1200" dirty="0" smtClean="0"/>
          </a:p>
          <a:p>
            <a:r>
              <a:rPr lang="en-US" sz="1200" dirty="0" smtClean="0"/>
              <a:t>The book of Job in chap 21 describes people who “Have no happiness at all, they live and die with bitter hearts.”</a:t>
            </a:r>
          </a:p>
          <a:p>
            <a:endParaRPr lang="en-US" sz="1200" dirty="0" smtClean="0"/>
          </a:p>
          <a:p>
            <a:r>
              <a:rPr lang="en-US" sz="1200" dirty="0" smtClean="0"/>
              <a:t>Do you really want that to be the way you are remembered?</a:t>
            </a:r>
          </a:p>
          <a:p>
            <a:endParaRPr lang="en-US" sz="1200" dirty="0" smtClean="0"/>
          </a:p>
          <a:p>
            <a:r>
              <a:rPr lang="en-US" sz="1200" dirty="0" smtClean="0"/>
              <a:t>Do you remember that parable that Jesus told about the servant who was forgiven a huge debt by the king and then refused to forgive someone else a tiny amount?</a:t>
            </a:r>
          </a:p>
          <a:p>
            <a:endParaRPr lang="en-US" sz="1200" dirty="0" smtClean="0"/>
          </a:p>
          <a:p>
            <a:r>
              <a:rPr lang="en-US" sz="1200" dirty="0" smtClean="0"/>
              <a:t>Jesus said his unforgiving spirit landed him in prison.</a:t>
            </a:r>
          </a:p>
          <a:p>
            <a:endParaRPr lang="en-US" sz="1200" dirty="0" smtClean="0"/>
          </a:p>
          <a:p>
            <a:r>
              <a:rPr lang="en-US" sz="1200" dirty="0" smtClean="0"/>
              <a:t>Max </a:t>
            </a:r>
            <a:r>
              <a:rPr lang="en-US" sz="1200" dirty="0" err="1" smtClean="0"/>
              <a:t>Luxcado</a:t>
            </a:r>
            <a:r>
              <a:rPr lang="en-US" sz="1200" dirty="0" smtClean="0"/>
              <a:t> makes this interesting comment in one his books.</a:t>
            </a:r>
          </a:p>
          <a:p>
            <a:endParaRPr lang="en-US" sz="1200" dirty="0" smtClean="0"/>
          </a:p>
          <a:p>
            <a:r>
              <a:rPr lang="en-US" sz="1200" dirty="0" smtClean="0"/>
              <a:t>He says, “Unforgiving servants always end up in prison.</a:t>
            </a:r>
          </a:p>
          <a:p>
            <a:endParaRPr lang="en-US" sz="1200" dirty="0" smtClean="0"/>
          </a:p>
          <a:p>
            <a:r>
              <a:rPr lang="en-US" sz="1200" dirty="0" smtClean="0"/>
              <a:t>Prisons of anger guilt and depression.</a:t>
            </a:r>
          </a:p>
          <a:p>
            <a:endParaRPr lang="en-US" sz="1200" dirty="0" smtClean="0"/>
          </a:p>
          <a:p>
            <a:r>
              <a:rPr lang="en-US" sz="1200" dirty="0" smtClean="0"/>
              <a:t>God says to you in His word “don’t sentence yourself to prison.”</a:t>
            </a:r>
          </a:p>
          <a:p>
            <a:endParaRPr lang="en-US" sz="1200" dirty="0" smtClean="0"/>
          </a:p>
          <a:p>
            <a:r>
              <a:rPr lang="en-US" sz="1200" dirty="0" smtClean="0"/>
              <a:t>Set yourself free.</a:t>
            </a:r>
          </a:p>
          <a:p>
            <a:endParaRPr lang="en-US" sz="1200" dirty="0" smtClean="0"/>
          </a:p>
          <a:p>
            <a:r>
              <a:rPr lang="en-US" sz="1200" dirty="0" smtClean="0"/>
              <a:t>Give up your grudges</a:t>
            </a:r>
          </a:p>
          <a:p>
            <a:endParaRPr lang="en-US" sz="1200" dirty="0" smtClean="0"/>
          </a:p>
          <a:p>
            <a:r>
              <a:rPr lang="en-US" sz="1200" dirty="0" smtClean="0"/>
              <a:t>forgive each other whatever you may have against one another.</a:t>
            </a:r>
          </a:p>
          <a:p>
            <a:endParaRPr lang="en-US" sz="1200" dirty="0" smtClean="0"/>
          </a:p>
          <a:p>
            <a:r>
              <a:rPr lang="en-US" sz="1200" dirty="0" smtClean="0"/>
              <a:t>According to God’s Word the way to give up a grudge is to forgive</a:t>
            </a:r>
          </a:p>
          <a:p>
            <a:endParaRPr lang="en-US" sz="1200" dirty="0" smtClean="0"/>
          </a:p>
          <a:p>
            <a:r>
              <a:rPr lang="en-US" sz="1200" dirty="0" smtClean="0"/>
              <a:t>It's just that simple</a:t>
            </a:r>
          </a:p>
          <a:p>
            <a:endParaRPr lang="en-US" sz="1200" dirty="0" smtClean="0"/>
          </a:p>
          <a:p>
            <a:r>
              <a:rPr lang="en-US" sz="1200" dirty="0" smtClean="0"/>
              <a:t>What God is saying here.</a:t>
            </a:r>
          </a:p>
          <a:p>
            <a:endParaRPr lang="en-US" sz="1200" dirty="0" smtClean="0"/>
          </a:p>
          <a:p>
            <a:r>
              <a:rPr lang="en-US" sz="1200" dirty="0" smtClean="0"/>
              <a:t>-He isn’t asking you to ignore whatever the person has done to you.</a:t>
            </a:r>
          </a:p>
          <a:p>
            <a:r>
              <a:rPr lang="en-US" sz="1200" dirty="0" smtClean="0"/>
              <a:t>-He isn’t asking you to pretend it did happen.</a:t>
            </a:r>
          </a:p>
          <a:p>
            <a:r>
              <a:rPr lang="en-US" sz="1200" dirty="0" smtClean="0"/>
              <a:t>-He doesn’t ask you to condone it, to pretend it didn’t matter.</a:t>
            </a:r>
          </a:p>
          <a:p>
            <a:endParaRPr lang="en-US" sz="1200" dirty="0" smtClean="0"/>
          </a:p>
          <a:p>
            <a:r>
              <a:rPr lang="en-US" sz="1200" dirty="0" smtClean="0"/>
              <a:t>What God asks you to do is to forgive the grievance.</a:t>
            </a:r>
          </a:p>
          <a:p>
            <a:endParaRPr lang="en-US" sz="1200" dirty="0" smtClean="0"/>
          </a:p>
          <a:p>
            <a:r>
              <a:rPr lang="en-US" sz="1200" dirty="0" smtClean="0"/>
              <a:t>That means to acknowledge how wrong and painful what was done to you was but to decide to forgive person who did the wrong to you.</a:t>
            </a:r>
          </a:p>
          <a:p>
            <a:endParaRPr lang="en-US" sz="1200" dirty="0" smtClean="0"/>
          </a:p>
          <a:p>
            <a:r>
              <a:rPr lang="en-US" sz="1200" dirty="0" smtClean="0"/>
              <a:t>I am absolutely certain that there are people here who need to give up their grudges and forgive the grievance they have against someone else.</a:t>
            </a:r>
          </a:p>
          <a:p>
            <a:endParaRPr lang="en-US" sz="1200" dirty="0" smtClean="0"/>
          </a:p>
          <a:p>
            <a:r>
              <a:rPr lang="en-US" sz="1200" dirty="0" smtClean="0"/>
              <a:t>Some of you need to:</a:t>
            </a:r>
          </a:p>
          <a:p>
            <a:r>
              <a:rPr lang="en-US" sz="1200" dirty="0" smtClean="0"/>
              <a:t>- forgive the grievance you have against your parents for what they did or didn’t do.</a:t>
            </a:r>
          </a:p>
          <a:p>
            <a:r>
              <a:rPr lang="en-US" sz="1200" dirty="0" smtClean="0"/>
              <a:t>- forgive your children for the same reason.</a:t>
            </a:r>
          </a:p>
          <a:p>
            <a:r>
              <a:rPr lang="en-US" sz="1200" dirty="0" smtClean="0"/>
              <a:t>- forgive a partner for emotional or physical abuse.</a:t>
            </a:r>
          </a:p>
          <a:p>
            <a:r>
              <a:rPr lang="en-US" sz="1200" dirty="0" smtClean="0"/>
              <a:t>-give up the grudge you have against someone at work because of the way they have treated you.</a:t>
            </a:r>
          </a:p>
          <a:p>
            <a:r>
              <a:rPr lang="en-US" sz="1200" dirty="0" smtClean="0"/>
              <a:t>-give up the grudge that stems from an argument you had with someone.</a:t>
            </a:r>
          </a:p>
          <a:p>
            <a:r>
              <a:rPr lang="en-US" sz="1200" dirty="0" smtClean="0"/>
              <a:t>-give up grudges you have against other people in this congregation.</a:t>
            </a:r>
          </a:p>
          <a:p>
            <a:endParaRPr lang="en-US" sz="1200" dirty="0" smtClean="0"/>
          </a:p>
          <a:p>
            <a:r>
              <a:rPr lang="en-US" sz="1200" dirty="0" smtClean="0"/>
              <a:t>God says that that deep-seated resentment you have against that person has to go.</a:t>
            </a:r>
          </a:p>
          <a:p>
            <a:endParaRPr lang="en-US" sz="1200" dirty="0" smtClean="0"/>
          </a:p>
          <a:p>
            <a:r>
              <a:rPr lang="en-US" sz="1200" dirty="0" smtClean="0"/>
              <a:t>What better time to make that difficult decision to forgive than the start of a new year?</a:t>
            </a:r>
          </a:p>
          <a:p>
            <a:endParaRPr lang="en-US" sz="1200" dirty="0" smtClean="0"/>
          </a:p>
          <a:p>
            <a:r>
              <a:rPr lang="en-US" sz="1200" dirty="0" smtClean="0"/>
              <a:t>Now don’t tell God you can’t forgive,</a:t>
            </a:r>
          </a:p>
          <a:p>
            <a:endParaRPr lang="en-US" sz="1200" dirty="0" smtClean="0"/>
          </a:p>
          <a:p>
            <a:r>
              <a:rPr lang="en-US" sz="1200" dirty="0" smtClean="0"/>
              <a:t>because what you really mean when you say that is that you won’t forgive.</a:t>
            </a:r>
          </a:p>
          <a:p>
            <a:endParaRPr lang="en-US" sz="1200" dirty="0" smtClean="0"/>
          </a:p>
          <a:p>
            <a:r>
              <a:rPr lang="en-US" sz="1200" dirty="0" smtClean="0"/>
              <a:t>If Christ can forgive you your sin despite the fact that it costed the pain of the cross then surely you can give up your grievance you have with someone else</a:t>
            </a:r>
            <a:endParaRPr lang="en-US" sz="1200" dirty="0"/>
          </a:p>
        </p:txBody>
      </p:sp>
    </p:spTree>
    <p:extLst>
      <p:ext uri="{BB962C8B-B14F-4D97-AF65-F5344CB8AC3E}">
        <p14:creationId xmlns:p14="http://schemas.microsoft.com/office/powerpoint/2010/main" val="425292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3: COMMIT YOURSELF TO RESTORE YOUR RELATIONSHIPS</a:t>
            </a:r>
          </a:p>
          <a:p>
            <a:endParaRPr lang="en-US" sz="1200" dirty="0" smtClean="0"/>
          </a:p>
          <a:p>
            <a:r>
              <a:rPr lang="en-US" sz="1200" dirty="0" smtClean="0"/>
              <a:t>Some of you that are familiar with computers know that Every time You turn it on a little windows pops up that asks if You want to run a check to see if all the programs are all working properly.</a:t>
            </a:r>
          </a:p>
          <a:p>
            <a:endParaRPr lang="en-US" sz="1200" dirty="0" smtClean="0"/>
          </a:p>
          <a:p>
            <a:r>
              <a:rPr lang="en-US" sz="1200" dirty="0" smtClean="0"/>
              <a:t>God in his word issues a very similar invitation.</a:t>
            </a:r>
          </a:p>
          <a:p>
            <a:endParaRPr lang="en-US" sz="1200" dirty="0" smtClean="0"/>
          </a:p>
          <a:p>
            <a:r>
              <a:rPr lang="en-US" sz="1200" dirty="0" smtClean="0"/>
              <a:t>It is the invitation not to check to see if our computer software is working properly</a:t>
            </a:r>
          </a:p>
          <a:p>
            <a:endParaRPr lang="en-US" sz="1200" dirty="0" smtClean="0"/>
          </a:p>
          <a:p>
            <a:r>
              <a:rPr lang="en-US" sz="1200" dirty="0" smtClean="0"/>
              <a:t>but to check whether our personal relationships are working properly.</a:t>
            </a:r>
          </a:p>
          <a:p>
            <a:endParaRPr lang="en-US" sz="1200" dirty="0" smtClean="0"/>
          </a:p>
          <a:p>
            <a:r>
              <a:rPr lang="en-US" sz="1200" dirty="0" smtClean="0"/>
              <a:t>Here is how the Lord issues that challenge</a:t>
            </a:r>
          </a:p>
          <a:p>
            <a:endParaRPr lang="en-US" sz="1200" dirty="0" smtClean="0"/>
          </a:p>
          <a:p>
            <a:r>
              <a:rPr lang="en-US" sz="1200" dirty="0" smtClean="0"/>
              <a:t> Romans 12:18 New King James Version (NKJV)</a:t>
            </a:r>
          </a:p>
          <a:p>
            <a:endParaRPr lang="en-US" sz="1200" dirty="0" smtClean="0"/>
          </a:p>
          <a:p>
            <a:r>
              <a:rPr lang="en-US" sz="1200" dirty="0" smtClean="0"/>
              <a:t>18 If it is possible, as much as depends on you, live peaceably with all men. </a:t>
            </a:r>
          </a:p>
          <a:p>
            <a:r>
              <a:rPr lang="en-US" sz="1200" b="1" dirty="0" smtClean="0"/>
              <a:t>The important phrase there is, as much as it depends on you.</a:t>
            </a:r>
          </a:p>
          <a:p>
            <a:endParaRPr lang="en-US" sz="1200" dirty="0" smtClean="0"/>
          </a:p>
          <a:p>
            <a:r>
              <a:rPr lang="en-US" sz="1200" dirty="0" smtClean="0"/>
              <a:t>God by using that phrase is personally challenging each one of us to do all we can to restore our relationships.</a:t>
            </a:r>
          </a:p>
          <a:p>
            <a:endParaRPr lang="en-US" sz="1200" dirty="0" smtClean="0"/>
          </a:p>
          <a:p>
            <a:r>
              <a:rPr lang="en-US" sz="1200" dirty="0" smtClean="0"/>
              <a:t>The Lord wants us to do everything we can to restore any relationships that may have gone wrong in our lives</a:t>
            </a:r>
          </a:p>
          <a:p>
            <a:endParaRPr lang="en-US" sz="1200" dirty="0" smtClean="0"/>
          </a:p>
          <a:p>
            <a:r>
              <a:rPr lang="en-US" sz="1200" dirty="0" smtClean="0"/>
              <a:t>Some relationships might have gone wrong in our lives because of what other people have done and they might well not want that relationship restored.</a:t>
            </a:r>
          </a:p>
          <a:p>
            <a:endParaRPr lang="en-US" sz="1200" dirty="0" smtClean="0"/>
          </a:p>
          <a:p>
            <a:r>
              <a:rPr lang="en-US" sz="1200" dirty="0" smtClean="0"/>
              <a:t>God recognizes that.</a:t>
            </a:r>
          </a:p>
          <a:p>
            <a:endParaRPr lang="en-US" sz="1200" dirty="0" smtClean="0"/>
          </a:p>
          <a:p>
            <a:r>
              <a:rPr lang="en-US" sz="1200" dirty="0" smtClean="0"/>
              <a:t>That is why he starts by saying “If its possible”</a:t>
            </a:r>
          </a:p>
          <a:p>
            <a:endParaRPr lang="en-US" sz="1200" dirty="0" smtClean="0"/>
          </a:p>
          <a:p>
            <a:r>
              <a:rPr lang="en-US" sz="1200" dirty="0" smtClean="0"/>
              <a:t>But let’s be honest some of our relationships have gone wrong because of what we have done</a:t>
            </a:r>
          </a:p>
          <a:p>
            <a:endParaRPr lang="en-US" sz="1200" dirty="0" smtClean="0"/>
          </a:p>
          <a:p>
            <a:r>
              <a:rPr lang="en-US" sz="1200" dirty="0" smtClean="0"/>
              <a:t>When God’s word says here as far as it depends on you, live at peace with everyone” it is saying if you have caused a rift in a relationship then you have a responsibility to do everything you can to restore it.</a:t>
            </a:r>
          </a:p>
          <a:p>
            <a:endParaRPr lang="en-US" sz="1200" dirty="0" smtClean="0"/>
          </a:p>
          <a:p>
            <a:r>
              <a:rPr lang="en-US" sz="1200" dirty="0" smtClean="0"/>
              <a:t>That everything includes the one thing we all probably find most difficult, asking for forgiveness.</a:t>
            </a:r>
          </a:p>
          <a:p>
            <a:endParaRPr lang="en-US" sz="1200" dirty="0" smtClean="0"/>
          </a:p>
          <a:p>
            <a:r>
              <a:rPr lang="en-US" sz="1200" dirty="0" smtClean="0"/>
              <a:t>I am sure that I am not the only person who finds it hardest to say “I am sorry” to the people I am closest too</a:t>
            </a:r>
          </a:p>
          <a:p>
            <a:endParaRPr lang="en-US" sz="1200" dirty="0" smtClean="0"/>
          </a:p>
          <a:p>
            <a:r>
              <a:rPr lang="en-US" sz="1200" dirty="0" smtClean="0"/>
              <a:t>I wonder how many relationships are not all they should be or could be simply because someone won’t say</a:t>
            </a:r>
          </a:p>
          <a:p>
            <a:endParaRPr lang="en-US" sz="1200" dirty="0" smtClean="0"/>
          </a:p>
          <a:p>
            <a:r>
              <a:rPr lang="en-US" sz="1200" b="1" u="sng" dirty="0" smtClean="0">
                <a:effectLst/>
              </a:rPr>
              <a:t>“I was wrong,</a:t>
            </a:r>
          </a:p>
          <a:p>
            <a:r>
              <a:rPr lang="en-US" sz="1200" b="1" u="sng" dirty="0" smtClean="0">
                <a:effectLst/>
              </a:rPr>
              <a:t>I am sorry,</a:t>
            </a:r>
          </a:p>
          <a:p>
            <a:r>
              <a:rPr lang="en-US" sz="1200" b="1" u="sng" dirty="0" smtClean="0">
                <a:effectLst/>
              </a:rPr>
              <a:t>will you forgive me”</a:t>
            </a:r>
          </a:p>
          <a:p>
            <a:endParaRPr lang="en-US" sz="1200" b="1" u="sng" dirty="0" smtClean="0">
              <a:effectLst/>
            </a:endParaRPr>
          </a:p>
          <a:p>
            <a:r>
              <a:rPr lang="en-US" sz="1200" b="1" u="sng" dirty="0" smtClean="0">
                <a:effectLst/>
              </a:rPr>
              <a:t>Repeat after me</a:t>
            </a:r>
          </a:p>
          <a:p>
            <a:r>
              <a:rPr lang="en-US" sz="1200" b="1" u="sng" dirty="0" smtClean="0">
                <a:effectLst/>
              </a:rPr>
              <a:t>“I was wrong,</a:t>
            </a:r>
          </a:p>
          <a:p>
            <a:r>
              <a:rPr lang="en-US" sz="1200" b="1" u="sng" dirty="0" smtClean="0">
                <a:effectLst/>
              </a:rPr>
              <a:t>I am sorry,</a:t>
            </a:r>
          </a:p>
          <a:p>
            <a:r>
              <a:rPr lang="en-US" sz="1200" b="1" u="sng" dirty="0" smtClean="0">
                <a:effectLst/>
              </a:rPr>
              <a:t>will you forgive me”</a:t>
            </a:r>
          </a:p>
          <a:p>
            <a:endParaRPr lang="en-US" sz="1200" b="1" u="sng" dirty="0" smtClean="0">
              <a:effectLst/>
            </a:endParaRPr>
          </a:p>
          <a:p>
            <a:r>
              <a:rPr lang="en-US" sz="1200" dirty="0" smtClean="0"/>
              <a:t>If I hurt you  I want to say</a:t>
            </a:r>
            <a:r>
              <a:rPr lang="en-US" sz="1200" b="1" dirty="0" smtClean="0"/>
              <a:t>“ I was wrong, I am sorry, will you forgive me” I </a:t>
            </a:r>
          </a:p>
          <a:p>
            <a:r>
              <a:rPr lang="en-US" sz="1200" b="1" dirty="0" smtClean="0"/>
              <a:t> </a:t>
            </a:r>
          </a:p>
          <a:p>
            <a:r>
              <a:rPr lang="en-US" sz="1200" dirty="0" smtClean="0"/>
              <a:t>I am certain that some of us need to ask forgiveness for “ harsh words and cutting remarks” that have really wounded others over the years.</a:t>
            </a:r>
          </a:p>
          <a:p>
            <a:endParaRPr lang="en-US" sz="1200" dirty="0" smtClean="0"/>
          </a:p>
          <a:p>
            <a:r>
              <a:rPr lang="en-US" sz="1200" dirty="0" smtClean="0"/>
              <a:t>Maybe God is saying to some of you that this change of year is the right time to restore the relationships you have ruined by going and sincerely saying that you are sorry for those angry words or those selfish and unthoughtful actions.</a:t>
            </a:r>
            <a:endParaRPr lang="en-US" sz="1200" dirty="0"/>
          </a:p>
        </p:txBody>
      </p:sp>
    </p:spTree>
    <p:extLst>
      <p:ext uri="{BB962C8B-B14F-4D97-AF65-F5344CB8AC3E}">
        <p14:creationId xmlns:p14="http://schemas.microsoft.com/office/powerpoint/2010/main" val="27109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 COMMIT YOURSELF TO TURN YOUR BACK ON YOUR TRANSGRESSIONS.</a:t>
            </a:r>
          </a:p>
          <a:p>
            <a:endParaRPr lang="en-US" sz="1200" dirty="0" smtClean="0"/>
          </a:p>
          <a:p>
            <a:r>
              <a:rPr lang="en-US" sz="1200" dirty="0" smtClean="0"/>
              <a:t>While preparing this sermon</a:t>
            </a:r>
          </a:p>
          <a:p>
            <a:endParaRPr lang="en-US" sz="1200" dirty="0" smtClean="0"/>
          </a:p>
          <a:p>
            <a:r>
              <a:rPr lang="en-US" sz="1200" dirty="0" smtClean="0"/>
              <a:t>I read about the American Civil War an interesting fact that after the war was over and the slaves had been set free many slaves decided to stay with their former master and continue to do what they were told.</a:t>
            </a:r>
          </a:p>
          <a:p>
            <a:endParaRPr lang="en-US" sz="1200" dirty="0" smtClean="0"/>
          </a:p>
          <a:p>
            <a:r>
              <a:rPr lang="en-US" sz="1200" dirty="0" smtClean="0"/>
              <a:t>They were set free but they chose to live as slaves.</a:t>
            </a:r>
          </a:p>
          <a:p>
            <a:endParaRPr lang="en-US" sz="1200" dirty="0" smtClean="0"/>
          </a:p>
          <a:p>
            <a:r>
              <a:rPr lang="en-US" sz="1200" dirty="0" smtClean="0"/>
              <a:t>The New Testament says that is exactly how many Christian choose to live.</a:t>
            </a:r>
          </a:p>
          <a:p>
            <a:endParaRPr lang="en-US" sz="1200" dirty="0" smtClean="0"/>
          </a:p>
          <a:p>
            <a:r>
              <a:rPr lang="en-US" sz="1200" dirty="0" smtClean="0"/>
              <a:t>Christ died to set us free, the Holy Spirit has given us the power to be free, but just like those former slaves many Christians still choose to obey their old master, sin.</a:t>
            </a:r>
          </a:p>
          <a:p>
            <a:endParaRPr lang="en-US" sz="1200" dirty="0" smtClean="0"/>
          </a:p>
          <a:p>
            <a:r>
              <a:rPr lang="en-US" sz="1200" dirty="0" smtClean="0"/>
              <a:t> Romans 6:12 New King James Version (NKJV)</a:t>
            </a:r>
          </a:p>
          <a:p>
            <a:endParaRPr lang="en-US" sz="1200" dirty="0" smtClean="0"/>
          </a:p>
          <a:p>
            <a:r>
              <a:rPr lang="en-US" sz="1200" dirty="0" smtClean="0"/>
              <a:t>12 Therefore do not let sin reign in your mortal body, that you should obey it in its lusts. </a:t>
            </a:r>
          </a:p>
          <a:p>
            <a:endParaRPr lang="en-US" sz="1200" dirty="0" smtClean="0"/>
          </a:p>
          <a:p>
            <a:r>
              <a:rPr lang="en-US" sz="1200" dirty="0" smtClean="0"/>
              <a:t>That is the last challenge that I believe if you will rise to meet then it will make this New Year truly significant for you.</a:t>
            </a:r>
          </a:p>
          <a:p>
            <a:endParaRPr lang="en-US" sz="1200" dirty="0" smtClean="0"/>
          </a:p>
          <a:p>
            <a:r>
              <a:rPr lang="en-US" sz="1200" dirty="0" smtClean="0"/>
              <a:t>When God says for us to not let sin control the way we live and to not give in to its lustful desires He is issuing the challenge to change what needs to be changed</a:t>
            </a:r>
          </a:p>
          <a:p>
            <a:endParaRPr lang="en-US" sz="1200" dirty="0" smtClean="0"/>
          </a:p>
          <a:p>
            <a:r>
              <a:rPr lang="en-US" sz="1200" dirty="0" smtClean="0"/>
              <a:t>Many of us end up choosing to give into our sinful behaviors and end up living double lives.</a:t>
            </a:r>
          </a:p>
          <a:p>
            <a:endParaRPr lang="en-US" sz="1200" dirty="0" smtClean="0"/>
          </a:p>
          <a:p>
            <a:r>
              <a:rPr lang="en-US" sz="1200" dirty="0" smtClean="0"/>
              <a:t>there was an article online by an anonymous pastor that described his battle with, pornography.</a:t>
            </a:r>
          </a:p>
          <a:p>
            <a:endParaRPr lang="en-US" sz="1200" dirty="0" smtClean="0"/>
          </a:p>
          <a:p>
            <a:r>
              <a:rPr lang="en-US" sz="1200" dirty="0" smtClean="0"/>
              <a:t>How he gave into that sin time after time and then was overcome with guilt.</a:t>
            </a:r>
          </a:p>
          <a:p>
            <a:endParaRPr lang="en-US" sz="1200" dirty="0" smtClean="0"/>
          </a:p>
          <a:p>
            <a:r>
              <a:rPr lang="en-US" sz="1200" dirty="0" smtClean="0"/>
              <a:t>Maybe that is how you lived over the last year, constantly defeated by the same old sinful behavior.</a:t>
            </a:r>
          </a:p>
          <a:p>
            <a:endParaRPr lang="en-US" sz="1200" dirty="0" smtClean="0"/>
          </a:p>
          <a:p>
            <a:r>
              <a:rPr lang="en-US" sz="1200" dirty="0" smtClean="0"/>
              <a:t>ILL: </a:t>
            </a:r>
            <a:r>
              <a:rPr lang="en-US" sz="1200" u="sng" dirty="0" smtClean="0"/>
              <a:t>Dr. Pimple popper </a:t>
            </a:r>
            <a:r>
              <a:rPr lang="en-US" sz="1200" dirty="0" smtClean="0"/>
              <a:t>There was a Man with a Huge GROWTH on the neck “He won’t do anything about it he has just learned to live with it”</a:t>
            </a:r>
          </a:p>
          <a:p>
            <a:endParaRPr lang="en-US" sz="1200" dirty="0" smtClean="0"/>
          </a:p>
          <a:p>
            <a:r>
              <a:rPr lang="en-US" sz="1200" dirty="0" smtClean="0"/>
              <a:t>That sums up too many Christians attitude to their sinful behavior</a:t>
            </a:r>
          </a:p>
          <a:p>
            <a:endParaRPr lang="en-US" sz="1200" dirty="0" smtClean="0"/>
          </a:p>
          <a:p>
            <a:r>
              <a:rPr lang="en-US" sz="1200" dirty="0" smtClean="0"/>
              <a:t>They won’t do anything about it and they learn to live with it.</a:t>
            </a:r>
          </a:p>
          <a:p>
            <a:endParaRPr lang="en-US" sz="1200" dirty="0" smtClean="0"/>
          </a:p>
          <a:p>
            <a:r>
              <a:rPr lang="en-US" sz="1200" dirty="0" smtClean="0"/>
              <a:t>I have to ask you is your spiritual life crippled because you have learned to live with a sinful behavior?</a:t>
            </a:r>
          </a:p>
          <a:p>
            <a:endParaRPr lang="en-US" sz="1200" dirty="0" smtClean="0"/>
          </a:p>
          <a:p>
            <a:r>
              <a:rPr lang="en-US" sz="1200" dirty="0" smtClean="0"/>
              <a:t>Do you have:</a:t>
            </a:r>
          </a:p>
          <a:p>
            <a:r>
              <a:rPr lang="en-US" sz="1200" dirty="0" smtClean="0"/>
              <a:t>- a quick temper that you constantly give into?</a:t>
            </a:r>
          </a:p>
          <a:p>
            <a:r>
              <a:rPr lang="en-US" sz="1200" dirty="0" smtClean="0"/>
              <a:t>- a tongue that loves to assassinate other people’s characters or wound their feelings?</a:t>
            </a:r>
          </a:p>
          <a:p>
            <a:r>
              <a:rPr lang="en-US" sz="1200" dirty="0" smtClean="0"/>
              <a:t>- a critical judgmental attitude you know is wrong?</a:t>
            </a:r>
          </a:p>
          <a:p>
            <a:endParaRPr lang="en-US" sz="1200" dirty="0" smtClean="0"/>
          </a:p>
          <a:p>
            <a:r>
              <a:rPr lang="en-US" sz="1200" dirty="0" smtClean="0"/>
              <a:t>Is there some other sinful behavior that you keep on giving in to?</a:t>
            </a:r>
          </a:p>
          <a:p>
            <a:endParaRPr lang="en-US" sz="1200" dirty="0" smtClean="0"/>
          </a:p>
          <a:p>
            <a:r>
              <a:rPr lang="en-US" sz="1200" dirty="0" smtClean="0"/>
              <a:t>God here in his word challenges us to change what needs to be changed.</a:t>
            </a:r>
          </a:p>
          <a:p>
            <a:r>
              <a:rPr lang="en-US" sz="1200" dirty="0" smtClean="0"/>
              <a:t>To stop letting it control the way we live.</a:t>
            </a:r>
          </a:p>
          <a:p>
            <a:endParaRPr lang="en-US" sz="1200" dirty="0" smtClean="0"/>
          </a:p>
          <a:p>
            <a:r>
              <a:rPr lang="en-US" sz="1200" dirty="0" smtClean="0"/>
              <a:t>To stop giving in to it. Do something about it</a:t>
            </a:r>
          </a:p>
          <a:p>
            <a:endParaRPr lang="en-US" sz="1200" dirty="0" smtClean="0"/>
          </a:p>
          <a:p>
            <a:r>
              <a:rPr lang="en-US" sz="1200" dirty="0" smtClean="0"/>
              <a:t>He wants you to stop obeying your old master.</a:t>
            </a:r>
          </a:p>
          <a:p>
            <a:endParaRPr lang="en-US" sz="1200" dirty="0" smtClean="0"/>
          </a:p>
          <a:p>
            <a:r>
              <a:rPr lang="en-US" sz="1200" dirty="0" smtClean="0"/>
              <a:t>Let’s be clear about this: Jesus death broke the power of sin,</a:t>
            </a:r>
          </a:p>
          <a:p>
            <a:endParaRPr lang="en-US" sz="1200" dirty="0" smtClean="0"/>
          </a:p>
          <a:p>
            <a:r>
              <a:rPr lang="en-US" sz="1200" dirty="0" smtClean="0"/>
              <a:t>the holy spirit can give us the power to resist sinful behavior</a:t>
            </a:r>
          </a:p>
          <a:p>
            <a:endParaRPr lang="en-US" sz="1200" dirty="0" smtClean="0"/>
          </a:p>
          <a:p>
            <a:r>
              <a:rPr lang="en-US" sz="1200" dirty="0" smtClean="0"/>
              <a:t>that means that we don’t have to go into this new year still being defeated by the same old sin.</a:t>
            </a:r>
          </a:p>
          <a:p>
            <a:endParaRPr lang="en-US" sz="1200" dirty="0" smtClean="0"/>
          </a:p>
          <a:p>
            <a:r>
              <a:rPr lang="en-US" sz="1200" dirty="0" smtClean="0"/>
              <a:t>You can have the victory over it.</a:t>
            </a:r>
          </a:p>
          <a:p>
            <a:endParaRPr lang="en-US" sz="1200" dirty="0" smtClean="0"/>
          </a:p>
          <a:p>
            <a:r>
              <a:rPr lang="en-US" sz="1200" dirty="0" smtClean="0"/>
              <a:t>God says you are no longer a slave to sin so don’t live like one or act like one.</a:t>
            </a:r>
          </a:p>
          <a:p>
            <a:r>
              <a:rPr lang="en-US" sz="1200" dirty="0" smtClean="0"/>
              <a:t>Change what needs to be changed </a:t>
            </a:r>
            <a:endParaRPr lang="en-US" sz="1200" dirty="0"/>
          </a:p>
        </p:txBody>
      </p:sp>
    </p:spTree>
    <p:extLst>
      <p:ext uri="{BB962C8B-B14F-4D97-AF65-F5344CB8AC3E}">
        <p14:creationId xmlns:p14="http://schemas.microsoft.com/office/powerpoint/2010/main" val="166207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Conclusion</a:t>
            </a:r>
          </a:p>
          <a:p>
            <a:endParaRPr lang="en-US" sz="1200" dirty="0" smtClean="0"/>
          </a:p>
          <a:p>
            <a:r>
              <a:rPr lang="en-US" sz="1200" dirty="0" smtClean="0"/>
              <a:t>It all boils down to this: Will this New Year be just a calendar changing event for you or are you willing to rise to these challenges from God’s word and make these commitments and make it a life changing event?</a:t>
            </a:r>
          </a:p>
          <a:p>
            <a:endParaRPr lang="en-US" sz="1200" dirty="0" smtClean="0"/>
          </a:p>
          <a:p>
            <a:r>
              <a:rPr lang="en-US" sz="1200" dirty="0" smtClean="0"/>
              <a:t>Are you willing to make these 4 commitments for 2019?</a:t>
            </a:r>
          </a:p>
          <a:p>
            <a:endParaRPr lang="en-US" sz="1200" dirty="0" smtClean="0"/>
          </a:p>
          <a:p>
            <a:r>
              <a:rPr lang="en-US" sz="1200" dirty="0" smtClean="0"/>
              <a:t>Will you commit yourself to forget your failures?</a:t>
            </a:r>
          </a:p>
          <a:p>
            <a:endParaRPr lang="en-US" sz="1200" dirty="0" smtClean="0"/>
          </a:p>
          <a:p>
            <a:r>
              <a:rPr lang="en-US" sz="1200" dirty="0" smtClean="0"/>
              <a:t>Will you commit yourself to give up your grudges?</a:t>
            </a:r>
          </a:p>
          <a:p>
            <a:endParaRPr lang="en-US" sz="1200" dirty="0" smtClean="0"/>
          </a:p>
          <a:p>
            <a:r>
              <a:rPr lang="en-US" sz="1200" dirty="0" smtClean="0"/>
              <a:t>Will you commit yourself to restore your relationships?</a:t>
            </a:r>
          </a:p>
          <a:p>
            <a:endParaRPr lang="en-US" sz="1200" dirty="0" smtClean="0"/>
          </a:p>
          <a:p>
            <a:r>
              <a:rPr lang="en-US" sz="1200" dirty="0" smtClean="0"/>
              <a:t>Will you commit change what needs to be changed?</a:t>
            </a:r>
            <a:endParaRPr lang="en-US" sz="1200" dirty="0"/>
          </a:p>
        </p:txBody>
      </p:sp>
    </p:spTree>
    <p:extLst>
      <p:ext uri="{BB962C8B-B14F-4D97-AF65-F5344CB8AC3E}">
        <p14:creationId xmlns:p14="http://schemas.microsoft.com/office/powerpoint/2010/main" val="3346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542520" y="1806971"/>
            <a:ext cx="9919760" cy="3130022"/>
          </a:xfrm>
          <a:prstGeom prst="rect">
            <a:avLst/>
          </a:prstGeom>
          <a:ln w="3175">
            <a:miter lim="400000"/>
          </a:ln>
          <a:extLst>
            <a:ext uri="{C572A759-6A51-4108-AA02-DFA0A04FC94B}">
              <ma14:wrappingTextBoxFlag xmlns="" xmlns:ma14="http://schemas.microsoft.com/office/mac/drawingml/2011/main" val="1"/>
            </a:ext>
          </a:extLst>
        </p:spPr>
        <p:txBody>
          <a:bodyPr lIns="48154" tIns="48154" rIns="48154" bIns="48154" anchor="b">
            <a:normAutofit/>
          </a:bodyPr>
          <a:lstStyle/>
          <a:p>
            <a:r>
              <a:t>Title Text</a:t>
            </a:r>
          </a:p>
        </p:txBody>
      </p:sp>
      <p:sp>
        <p:nvSpPr>
          <p:cNvPr id="3" name="Shape 3"/>
          <p:cNvSpPr>
            <a:spLocks noGrp="1"/>
          </p:cNvSpPr>
          <p:nvPr>
            <p:ph type="body" idx="1"/>
          </p:nvPr>
        </p:nvSpPr>
        <p:spPr>
          <a:xfrm>
            <a:off x="1542520" y="5021262"/>
            <a:ext cx="9919760" cy="1071431"/>
          </a:xfrm>
          <a:prstGeom prst="rect">
            <a:avLst/>
          </a:prstGeom>
          <a:ln w="3175">
            <a:miter lim="400000"/>
          </a:ln>
          <a:extLst>
            <a:ext uri="{C572A759-6A51-4108-AA02-DFA0A04FC94B}">
              <ma14:wrappingTextBoxFlag xmlns="" xmlns:ma14="http://schemas.microsoft.com/office/mac/drawingml/2011/main" val="1"/>
            </a:ext>
          </a:extLst>
        </p:spPr>
        <p:txBody>
          <a:bodyPr lIns="48154" tIns="48154" rIns="48154" bIns="48154">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8897" y="9024077"/>
            <a:ext cx="334967" cy="337610"/>
          </a:xfrm>
          <a:prstGeom prst="rect">
            <a:avLst/>
          </a:prstGeom>
          <a:ln w="3175">
            <a:miter lim="400000"/>
          </a:ln>
        </p:spPr>
        <p:txBody>
          <a:bodyPr wrap="none" lIns="48154" tIns="48154" rIns="48154" bIns="48154">
            <a:spAutoFit/>
          </a:bodyPr>
          <a:lstStyle>
            <a:lvl1pPr>
              <a:defRPr sz="16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1pPr>
      <a:lvl2pPr marL="0" marR="0" indent="2286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2pPr>
      <a:lvl3pPr marL="0" marR="0" indent="4572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3pPr>
      <a:lvl4pPr marL="0" marR="0" indent="6858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4pPr>
      <a:lvl5pPr marL="0" marR="0" indent="9144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5pPr>
      <a:lvl6pPr marL="0" marR="0" indent="11430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6pPr>
      <a:lvl7pPr marL="0" marR="0" indent="13716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7pPr>
      <a:lvl8pPr marL="0" marR="0" indent="16002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8pPr>
      <a:lvl9pPr marL="0" marR="0" indent="1828800" algn="ctr" defTabSz="584200" rtl="0" latinLnBrk="0">
        <a:lnSpc>
          <a:spcPct val="100000"/>
        </a:lnSpc>
        <a:spcBef>
          <a:spcPts val="0"/>
        </a:spcBef>
        <a:spcAft>
          <a:spcPts val="0"/>
        </a:spcAft>
        <a:buClrTx/>
        <a:buSzTx/>
        <a:buFontTx/>
        <a:buNone/>
        <a:tabLst/>
        <a:defRPr sz="7200" b="0" i="0" u="none" strike="noStrike" cap="none" spc="360" baseline="0">
          <a:ln>
            <a:noFill/>
          </a:ln>
          <a:solidFill>
            <a:srgbClr val="000000"/>
          </a:solidFill>
          <a:uFillTx/>
          <a:latin typeface="+mj-lt"/>
          <a:ea typeface="+mj-ea"/>
          <a:cs typeface="+mj-cs"/>
          <a:sym typeface="Duke"/>
        </a:defRPr>
      </a:lvl9pPr>
    </p:titleStyle>
    <p:bodyStyle>
      <a:lvl1pPr marL="0" marR="0" indent="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3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Shape 22"/>
          <p:cNvSpPr>
            <a:spLocks noGrp="1"/>
          </p:cNvSpPr>
          <p:nvPr>
            <p:ph type="subTitle" idx="4294967295"/>
          </p:nvPr>
        </p:nvSpPr>
        <p:spPr>
          <a:xfrm>
            <a:off x="701701" y="1996976"/>
            <a:ext cx="11601398" cy="7202894"/>
          </a:xfrm>
          <a:prstGeom prst="rect">
            <a:avLst/>
          </a:prstGeom>
        </p:spPr>
        <p:txBody>
          <a:bodyPr>
            <a:normAutofit/>
          </a:bodyPr>
          <a:lstStyle/>
          <a:p>
            <a:pPr>
              <a:lnSpc>
                <a:spcPct val="150000"/>
              </a:lnSpc>
              <a:buSzPct val="75000"/>
              <a:defRPr sz="4800">
                <a:solidFill>
                  <a:srgbClr val="FFFFFF"/>
                </a:solidFill>
                <a:latin typeface="Avenir Next"/>
                <a:ea typeface="Avenir Next"/>
                <a:cs typeface="Avenir Next"/>
                <a:sym typeface="Avenir Next"/>
              </a:defRPr>
            </a:pPr>
            <a:r>
              <a:rPr lang="en-US" b="1" dirty="0">
                <a:solidFill>
                  <a:srgbClr val="C00000"/>
                </a:solidFill>
                <a:effectLst>
                  <a:outerShdw blurRad="38100" dist="38100" dir="2700000" algn="tl">
                    <a:srgbClr val="000000">
                      <a:alpha val="43137"/>
                    </a:srgbClr>
                  </a:outerShdw>
                </a:effectLst>
              </a:rPr>
              <a:t> </a:t>
            </a:r>
            <a:r>
              <a:rPr lang="en-US"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COMMIT YOURSELF TO FORGET YOUR FAILURES</a:t>
            </a:r>
            <a:r>
              <a:rPr sz="7200" dirty="0" smtClean="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a:t>
            </a:r>
            <a:endParaRPr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endParaRPr>
          </a:p>
          <a:p>
            <a:pPr marL="592666" lvl="6" indent="-592666" algn="l">
              <a:lnSpc>
                <a:spcPct val="150000"/>
              </a:lnSpc>
              <a:buSzPct val="75000"/>
              <a:buChar char="•"/>
              <a:defRPr sz="4800">
                <a:solidFill>
                  <a:srgbClr val="FFFFFF"/>
                </a:solidFill>
                <a:latin typeface="Avenir Next"/>
                <a:ea typeface="Avenir Next"/>
                <a:cs typeface="Avenir Next"/>
                <a:sym typeface="Avenir Next"/>
              </a:defRPr>
            </a:pPr>
            <a:endParaRPr dirty="0">
              <a:solidFill>
                <a:schemeClr val="tx1"/>
              </a:solidFill>
            </a:endParaRPr>
          </a:p>
        </p:txBody>
      </p:sp>
      <p:sp>
        <p:nvSpPr>
          <p:cNvPr id="2" name="TextBox 1"/>
          <p:cNvSpPr txBox="1"/>
          <p:nvPr/>
        </p:nvSpPr>
        <p:spPr>
          <a:xfrm>
            <a:off x="0" y="250222"/>
            <a:ext cx="13004800" cy="1328355"/>
          </a:xfrm>
          <a:prstGeom prst="rect">
            <a:avLst/>
          </a:prstGeom>
          <a:solidFill>
            <a:schemeClr val="accent5">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8000" dirty="0" smtClean="0">
                <a:solidFill>
                  <a:schemeClr val="bg1">
                    <a:lumMod val="95000"/>
                  </a:schemeClr>
                </a:solidFill>
                <a:latin typeface="AR DESTINE" panose="02000000000000000000" pitchFamily="2" charset="0"/>
              </a:rPr>
              <a:t>CHALLENGE</a:t>
            </a:r>
            <a:endParaRPr kumimoji="0" lang="en-US" sz="8000" b="0" i="0" u="none" strike="noStrike" cap="none" spc="0" normalizeH="0" baseline="0" dirty="0">
              <a:ln>
                <a:noFill/>
              </a:ln>
              <a:solidFill>
                <a:schemeClr val="bg1">
                  <a:lumMod val="95000"/>
                </a:schemeClr>
              </a:solidFill>
              <a:effectLst/>
              <a:uFillTx/>
              <a:latin typeface="AR DESTINE" panose="02000000000000000000" pitchFamily="2" charset="0"/>
              <a:sym typeface="Helvetica Light"/>
            </a:endParaRPr>
          </a:p>
        </p:txBody>
      </p:sp>
    </p:spTree>
    <p:extLst>
      <p:ext uri="{BB962C8B-B14F-4D97-AF65-F5344CB8AC3E}">
        <p14:creationId xmlns:p14="http://schemas.microsoft.com/office/powerpoint/2010/main" val="24629648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Shape 22"/>
          <p:cNvSpPr>
            <a:spLocks noGrp="1"/>
          </p:cNvSpPr>
          <p:nvPr>
            <p:ph type="subTitle" idx="4294967295"/>
          </p:nvPr>
        </p:nvSpPr>
        <p:spPr>
          <a:xfrm>
            <a:off x="701701" y="1996976"/>
            <a:ext cx="11601398" cy="7202894"/>
          </a:xfrm>
          <a:prstGeom prst="rect">
            <a:avLst/>
          </a:prstGeom>
        </p:spPr>
        <p:txBody>
          <a:bodyPr>
            <a:normAutofit/>
          </a:bodyPr>
          <a:lstStyle/>
          <a:p>
            <a:pPr>
              <a:lnSpc>
                <a:spcPct val="150000"/>
              </a:lnSpc>
              <a:buSzPct val="75000"/>
              <a:defRPr sz="4800">
                <a:solidFill>
                  <a:srgbClr val="FFFFFF"/>
                </a:solidFill>
                <a:latin typeface="Avenir Next"/>
                <a:ea typeface="Avenir Next"/>
                <a:cs typeface="Avenir Next"/>
                <a:sym typeface="Avenir Next"/>
              </a:defRPr>
            </a:pPr>
            <a:r>
              <a:rPr lang="en-US" b="1" dirty="0">
                <a:solidFill>
                  <a:srgbClr val="C00000"/>
                </a:solidFill>
                <a:effectLst>
                  <a:outerShdw blurRad="38100" dist="38100" dir="2700000" algn="tl">
                    <a:srgbClr val="000000">
                      <a:alpha val="43137"/>
                    </a:srgbClr>
                  </a:outerShdw>
                </a:effectLst>
              </a:rPr>
              <a:t> </a:t>
            </a:r>
            <a:r>
              <a:rPr lang="en-US"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COMMIT YOURSELF TO GIVE UP YOUR </a:t>
            </a:r>
            <a:r>
              <a:rPr lang="en-US" sz="7200" dirty="0" smtClean="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GRUDGES</a:t>
            </a:r>
            <a:endParaRPr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endParaRPr>
          </a:p>
        </p:txBody>
      </p:sp>
      <p:sp>
        <p:nvSpPr>
          <p:cNvPr id="2" name="TextBox 1"/>
          <p:cNvSpPr txBox="1"/>
          <p:nvPr/>
        </p:nvSpPr>
        <p:spPr>
          <a:xfrm>
            <a:off x="0" y="250222"/>
            <a:ext cx="13004800" cy="1328355"/>
          </a:xfrm>
          <a:prstGeom prst="rect">
            <a:avLst/>
          </a:prstGeom>
          <a:solidFill>
            <a:schemeClr val="accent5">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8000" dirty="0" smtClean="0">
                <a:solidFill>
                  <a:schemeClr val="bg1">
                    <a:lumMod val="95000"/>
                  </a:schemeClr>
                </a:solidFill>
                <a:latin typeface="AR DESTINE" panose="02000000000000000000" pitchFamily="2" charset="0"/>
              </a:rPr>
              <a:t>CHALLENGE</a:t>
            </a:r>
            <a:endParaRPr kumimoji="0" lang="en-US" sz="8000" b="0" i="0" u="none" strike="noStrike" cap="none" spc="0" normalizeH="0" baseline="0" dirty="0">
              <a:ln>
                <a:noFill/>
              </a:ln>
              <a:solidFill>
                <a:schemeClr val="bg1">
                  <a:lumMod val="95000"/>
                </a:schemeClr>
              </a:solidFill>
              <a:effectLst/>
              <a:uFillTx/>
              <a:latin typeface="AR DESTINE" panose="02000000000000000000" pitchFamily="2" charset="0"/>
              <a:sym typeface="Helvetica Ligh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Shape 22"/>
          <p:cNvSpPr>
            <a:spLocks noGrp="1"/>
          </p:cNvSpPr>
          <p:nvPr>
            <p:ph type="subTitle" idx="4294967295"/>
          </p:nvPr>
        </p:nvSpPr>
        <p:spPr>
          <a:xfrm>
            <a:off x="251012" y="1996976"/>
            <a:ext cx="12443012" cy="7202894"/>
          </a:xfrm>
          <a:prstGeom prst="rect">
            <a:avLst/>
          </a:prstGeom>
        </p:spPr>
        <p:txBody>
          <a:bodyPr>
            <a:normAutofit/>
          </a:bodyPr>
          <a:lstStyle/>
          <a:p>
            <a:pPr>
              <a:lnSpc>
                <a:spcPct val="150000"/>
              </a:lnSpc>
              <a:buSzPct val="75000"/>
              <a:defRPr sz="4800">
                <a:solidFill>
                  <a:srgbClr val="FFFFFF"/>
                </a:solidFill>
                <a:latin typeface="Avenir Next"/>
                <a:ea typeface="Avenir Next"/>
                <a:cs typeface="Avenir Next"/>
                <a:sym typeface="Avenir Next"/>
              </a:defRPr>
            </a:pPr>
            <a:r>
              <a:rPr lang="en-US" b="1" dirty="0">
                <a:solidFill>
                  <a:srgbClr val="C00000"/>
                </a:solidFill>
                <a:effectLst>
                  <a:outerShdw blurRad="38100" dist="38100" dir="2700000" algn="tl">
                    <a:srgbClr val="000000">
                      <a:alpha val="43137"/>
                    </a:srgbClr>
                  </a:outerShdw>
                </a:effectLst>
              </a:rPr>
              <a:t> </a:t>
            </a:r>
            <a:r>
              <a:rPr lang="en-US"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COMMIT YOURSELF TO RESTORE YOUR RELATIONSHIPS</a:t>
            </a:r>
            <a:endParaRPr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endParaRPr>
          </a:p>
        </p:txBody>
      </p:sp>
      <p:sp>
        <p:nvSpPr>
          <p:cNvPr id="2" name="TextBox 1"/>
          <p:cNvSpPr txBox="1"/>
          <p:nvPr/>
        </p:nvSpPr>
        <p:spPr>
          <a:xfrm>
            <a:off x="0" y="250222"/>
            <a:ext cx="13004800" cy="1328355"/>
          </a:xfrm>
          <a:prstGeom prst="rect">
            <a:avLst/>
          </a:prstGeom>
          <a:solidFill>
            <a:schemeClr val="accent5">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8000" dirty="0" smtClean="0">
                <a:solidFill>
                  <a:schemeClr val="bg1">
                    <a:lumMod val="95000"/>
                  </a:schemeClr>
                </a:solidFill>
                <a:latin typeface="AR DESTINE" panose="02000000000000000000" pitchFamily="2" charset="0"/>
              </a:rPr>
              <a:t>CHALLENGE</a:t>
            </a:r>
            <a:endParaRPr kumimoji="0" lang="en-US" sz="8000" b="0" i="0" u="none" strike="noStrike" cap="none" spc="0" normalizeH="0" baseline="0" dirty="0">
              <a:ln>
                <a:noFill/>
              </a:ln>
              <a:solidFill>
                <a:schemeClr val="bg1">
                  <a:lumMod val="95000"/>
                </a:schemeClr>
              </a:solidFill>
              <a:effectLst/>
              <a:uFillTx/>
              <a:latin typeface="AR DESTINE" panose="02000000000000000000" pitchFamily="2" charset="0"/>
              <a:sym typeface="Helvetica Light"/>
            </a:endParaRPr>
          </a:p>
        </p:txBody>
      </p:sp>
    </p:spTree>
    <p:extLst>
      <p:ext uri="{BB962C8B-B14F-4D97-AF65-F5344CB8AC3E}">
        <p14:creationId xmlns:p14="http://schemas.microsoft.com/office/powerpoint/2010/main" val="21217584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2" name="Shape 22"/>
          <p:cNvSpPr>
            <a:spLocks noGrp="1"/>
          </p:cNvSpPr>
          <p:nvPr>
            <p:ph type="subTitle" idx="4294967295"/>
          </p:nvPr>
        </p:nvSpPr>
        <p:spPr>
          <a:xfrm>
            <a:off x="251012" y="1996976"/>
            <a:ext cx="12443012" cy="7202894"/>
          </a:xfrm>
          <a:prstGeom prst="rect">
            <a:avLst/>
          </a:prstGeom>
        </p:spPr>
        <p:txBody>
          <a:bodyPr>
            <a:normAutofit/>
          </a:bodyPr>
          <a:lstStyle/>
          <a:p>
            <a:pPr>
              <a:lnSpc>
                <a:spcPct val="150000"/>
              </a:lnSpc>
              <a:buSzPct val="75000"/>
              <a:defRPr sz="4800">
                <a:solidFill>
                  <a:srgbClr val="FFFFFF"/>
                </a:solidFill>
                <a:latin typeface="Avenir Next"/>
                <a:ea typeface="Avenir Next"/>
                <a:cs typeface="Avenir Next"/>
                <a:sym typeface="Avenir Next"/>
              </a:defRPr>
            </a:pPr>
            <a:r>
              <a:rPr lang="en-US" b="1" dirty="0" smtClean="0">
                <a:solidFill>
                  <a:srgbClr val="C00000"/>
                </a:solidFill>
                <a:effectLst>
                  <a:outerShdw blurRad="38100" dist="38100" dir="2700000" algn="tl">
                    <a:srgbClr val="000000">
                      <a:alpha val="43137"/>
                    </a:srgbClr>
                  </a:outerShdw>
                </a:effectLst>
                <a:latin typeface="AR DESTINE" panose="02000000000000000000" pitchFamily="2" charset="0"/>
              </a:rPr>
              <a:t> </a:t>
            </a:r>
            <a:r>
              <a:rPr lang="en-US"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COMMIT YOURSELF TO </a:t>
            </a:r>
            <a:r>
              <a:rPr lang="en-US" sz="7200" dirty="0" smtClean="0">
                <a:solidFill>
                  <a:schemeClr val="accent5">
                    <a:lumMod val="75000"/>
                  </a:schemeClr>
                </a:solidFill>
                <a:effectLst>
                  <a:outerShdw blurRad="38100" dist="38100" dir="2700000" algn="tl">
                    <a:srgbClr val="000000">
                      <a:alpha val="43137"/>
                    </a:srgbClr>
                  </a:outerShdw>
                </a:effectLst>
                <a:latin typeface="AR DESTINE" panose="02000000000000000000" pitchFamily="2" charset="0"/>
              </a:rPr>
              <a:t>CHANGE WHAT NEEDS TO BE CHANGED</a:t>
            </a:r>
            <a:endParaRPr sz="7200" dirty="0">
              <a:solidFill>
                <a:schemeClr val="accent5">
                  <a:lumMod val="75000"/>
                </a:schemeClr>
              </a:solidFill>
              <a:effectLst>
                <a:outerShdw blurRad="38100" dist="38100" dir="2700000" algn="tl">
                  <a:srgbClr val="000000">
                    <a:alpha val="43137"/>
                  </a:srgbClr>
                </a:outerShdw>
              </a:effectLst>
              <a:latin typeface="AR DESTINE" panose="02000000000000000000" pitchFamily="2" charset="0"/>
            </a:endParaRPr>
          </a:p>
        </p:txBody>
      </p:sp>
      <p:sp>
        <p:nvSpPr>
          <p:cNvPr id="2" name="TextBox 1"/>
          <p:cNvSpPr txBox="1"/>
          <p:nvPr/>
        </p:nvSpPr>
        <p:spPr>
          <a:xfrm>
            <a:off x="0" y="250222"/>
            <a:ext cx="13004800" cy="1328355"/>
          </a:xfrm>
          <a:prstGeom prst="rect">
            <a:avLst/>
          </a:prstGeom>
          <a:solidFill>
            <a:schemeClr val="accent5">
              <a:lumMod val="5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154" tIns="48154" rIns="48154" bIns="48154"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8000" dirty="0" smtClean="0">
                <a:solidFill>
                  <a:schemeClr val="bg1">
                    <a:lumMod val="95000"/>
                  </a:schemeClr>
                </a:solidFill>
                <a:latin typeface="AR DESTINE" panose="02000000000000000000" pitchFamily="2" charset="0"/>
              </a:rPr>
              <a:t>CHALLENGE</a:t>
            </a:r>
            <a:endParaRPr kumimoji="0" lang="en-US" sz="8000" b="0" i="0" u="none" strike="noStrike" cap="none" spc="0" normalizeH="0" baseline="0" dirty="0">
              <a:ln>
                <a:noFill/>
              </a:ln>
              <a:solidFill>
                <a:schemeClr val="bg1">
                  <a:lumMod val="95000"/>
                </a:schemeClr>
              </a:solidFill>
              <a:effectLst/>
              <a:uFillTx/>
              <a:latin typeface="AR DESTINE" panose="02000000000000000000" pitchFamily="2" charset="0"/>
              <a:sym typeface="Helvetica Light"/>
            </a:endParaRPr>
          </a:p>
        </p:txBody>
      </p:sp>
    </p:spTree>
    <p:extLst>
      <p:ext uri="{BB962C8B-B14F-4D97-AF65-F5344CB8AC3E}">
        <p14:creationId xmlns:p14="http://schemas.microsoft.com/office/powerpoint/2010/main" val="34138310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Duke"/>
        <a:ea typeface="Duke"/>
        <a:cs typeface="Duk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Duke"/>
        <a:ea typeface="Duke"/>
        <a:cs typeface="Duke"/>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381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48154" tIns="48154" rIns="48154" bIns="48154"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154" tIns="48154" rIns="48154" bIns="48154"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1784</TotalTime>
  <Words>2444</Words>
  <Application>Microsoft Office PowerPoint</Application>
  <PresentationFormat>Custom</PresentationFormat>
  <Paragraphs>281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Smith</dc:creator>
  <cp:lastModifiedBy>Mark</cp:lastModifiedBy>
  <cp:revision>20</cp:revision>
  <cp:lastPrinted>2019-01-06T15:07:43Z</cp:lastPrinted>
  <dcterms:modified xsi:type="dcterms:W3CDTF">2019-01-06T15:10:41Z</dcterms:modified>
</cp:coreProperties>
</file>