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2" d="100"/>
          <a:sy n="72" d="100"/>
        </p:scale>
        <p:origin x="14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E74DE8-C45D-4470-AAB5-FC58B71B4DDD}"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3430972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E74DE8-C45D-4470-AAB5-FC58B71B4DDD}"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177736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E74DE8-C45D-4470-AAB5-FC58B71B4DDD}"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146511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E74DE8-C45D-4470-AAB5-FC58B71B4DDD}"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26465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E74DE8-C45D-4470-AAB5-FC58B71B4DDD}"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116189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E74DE8-C45D-4470-AAB5-FC58B71B4DDD}"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3596900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74DE8-C45D-4470-AAB5-FC58B71B4DDD}" type="datetimeFigureOut">
              <a:rPr lang="en-US" smtClean="0"/>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4178789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E74DE8-C45D-4470-AAB5-FC58B71B4DDD}" type="datetimeFigureOut">
              <a:rPr lang="en-US" smtClean="0"/>
              <a:t>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389096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74DE8-C45D-4470-AAB5-FC58B71B4DDD}" type="datetimeFigureOut">
              <a:rPr lang="en-US" smtClean="0"/>
              <a:t>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241010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E74DE8-C45D-4470-AAB5-FC58B71B4DDD}"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2599834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E74DE8-C45D-4470-AAB5-FC58B71B4DDD}"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A13E0-A7FE-4765-A071-7BEE2C8D1953}" type="slidenum">
              <a:rPr lang="en-US" smtClean="0"/>
              <a:t>‹#›</a:t>
            </a:fld>
            <a:endParaRPr lang="en-US"/>
          </a:p>
        </p:txBody>
      </p:sp>
    </p:spTree>
    <p:extLst>
      <p:ext uri="{BB962C8B-B14F-4D97-AF65-F5344CB8AC3E}">
        <p14:creationId xmlns:p14="http://schemas.microsoft.com/office/powerpoint/2010/main" val="160786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74DE8-C45D-4470-AAB5-FC58B71B4DDD}" type="datetimeFigureOut">
              <a:rPr lang="en-US" smtClean="0"/>
              <a:t>2/26/2019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A13E0-A7FE-4765-A071-7BEE2C8D1953}" type="slidenum">
              <a:rPr lang="en-US" smtClean="0"/>
              <a:t>‹#›</a:t>
            </a:fld>
            <a:endParaRPr lang="en-US"/>
          </a:p>
        </p:txBody>
      </p:sp>
    </p:spTree>
    <p:extLst>
      <p:ext uri="{BB962C8B-B14F-4D97-AF65-F5344CB8AC3E}">
        <p14:creationId xmlns:p14="http://schemas.microsoft.com/office/powerpoint/2010/main" val="3690377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CFD3972-ACDC-4A23-86D2-F2C4AA95FE49}"/>
              </a:ext>
            </a:extLst>
          </p:cNvPr>
          <p:cNvPicPr>
            <a:picLocks noChangeAspect="1"/>
          </p:cNvPicPr>
          <p:nvPr/>
        </p:nvPicPr>
        <p:blipFill rotWithShape="1">
          <a:blip r:embed="rId2">
            <a:extLst>
              <a:ext uri="{28A0092B-C50C-407E-A947-70E740481C1C}">
                <a14:useLocalDpi xmlns:a14="http://schemas.microsoft.com/office/drawing/2010/main" val="0"/>
              </a:ext>
            </a:extLst>
          </a:blip>
          <a:srcRect t="990"/>
          <a:stretch/>
        </p:blipFill>
        <p:spPr>
          <a:xfrm>
            <a:off x="20" y="10"/>
            <a:ext cx="9143980" cy="6857990"/>
          </a:xfrm>
          <a:prstGeom prst="rect">
            <a:avLst/>
          </a:prstGeom>
        </p:spPr>
      </p:pic>
    </p:spTree>
    <p:extLst>
      <p:ext uri="{BB962C8B-B14F-4D97-AF65-F5344CB8AC3E}">
        <p14:creationId xmlns:p14="http://schemas.microsoft.com/office/powerpoint/2010/main" val="29818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D5DDA6-FB1C-4033-8C34-657DD4CE86F6}"/>
              </a:ext>
            </a:extLst>
          </p:cNvPr>
          <p:cNvSpPr/>
          <p:nvPr/>
        </p:nvSpPr>
        <p:spPr>
          <a:xfrm>
            <a:off x="-91440" y="-91440"/>
            <a:ext cx="9326880" cy="70408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many parts one body">
            <a:extLst>
              <a:ext uri="{FF2B5EF4-FFF2-40B4-BE49-F238E27FC236}">
                <a16:creationId xmlns:a16="http://schemas.microsoft.com/office/drawing/2014/main" id="{08E53770-55F4-4970-9BA9-376900A4CC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93" y="0"/>
            <a:ext cx="7648414" cy="6857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451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3358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what is purpose of life">
            <a:extLst>
              <a:ext uri="{FF2B5EF4-FFF2-40B4-BE49-F238E27FC236}">
                <a16:creationId xmlns:a16="http://schemas.microsoft.com/office/drawing/2014/main" id="{B07E57E0-B5C6-41F6-A6E9-3F5691DB69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00" y="1282065"/>
            <a:ext cx="8178799" cy="42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9927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70">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3" name="Picture 72">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75" name="Freeform: Shape 74">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3074" name="Picture 2" descr="http://4.bp.blogspot.com/-5RJp1DojpNE/Ta0IRdBwQ4I/AAAAAAAAAc8/eoQhUgtWut8/s400/18.+Others+cartoon.gif">
            <a:extLst>
              <a:ext uri="{FF2B5EF4-FFF2-40B4-BE49-F238E27FC236}">
                <a16:creationId xmlns:a16="http://schemas.microsoft.com/office/drawing/2014/main" id="{2B6DE645-4123-413E-BD4F-511E4D1CE6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4529" y="1172029"/>
            <a:ext cx="5110123" cy="4513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1082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3F3D0B-6CCA-4F43-BB42-932ABF9E61EE}"/>
              </a:ext>
            </a:extLst>
          </p:cNvPr>
          <p:cNvSpPr/>
          <p:nvPr/>
        </p:nvSpPr>
        <p:spPr>
          <a:xfrm>
            <a:off x="1828800" y="640080"/>
            <a:ext cx="7260956" cy="5570756"/>
          </a:xfrm>
          <a:prstGeom prst="rect">
            <a:avLst/>
          </a:prstGeom>
        </p:spPr>
        <p:txBody>
          <a:bodyPr wrap="square">
            <a:spAutoFit/>
          </a:bodyPr>
          <a:lstStyle/>
          <a:p>
            <a:pPr>
              <a:spcAft>
                <a:spcPts val="600"/>
              </a:spcAft>
            </a:pPr>
            <a:r>
              <a:rPr lang="en-US" sz="2000" dirty="0">
                <a:solidFill>
                  <a:srgbClr val="C00000"/>
                </a:solidFill>
                <a:latin typeface="Franklin Gothic Heavy" panose="020B0903020102020204" pitchFamily="34" charset="0"/>
                <a:ea typeface="Calibri" panose="020F0502020204030204" pitchFamily="34" charset="0"/>
                <a:cs typeface="Aharoni" panose="02010803020104030203" pitchFamily="2" charset="-79"/>
              </a:rPr>
              <a:t>First</a:t>
            </a:r>
            <a:r>
              <a:rPr lang="en-US" b="1"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t>  </a:t>
            </a:r>
            <a:br>
              <a:rPr lang="en-US" b="1"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br>
            <a:r>
              <a:rPr lang="en-US"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t>In Body Corporate there is no discrimination.</a:t>
            </a:r>
          </a:p>
          <a:p>
            <a:pPr>
              <a:spcAft>
                <a:spcPts val="600"/>
              </a:spcAft>
            </a:pPr>
            <a:endParaRPr lang="en-US" sz="1200" dirty="0">
              <a:solidFill>
                <a:srgbClr val="001320"/>
              </a:solidFill>
              <a:latin typeface="Franklin Gothic Demi" panose="020B0703020102020204" pitchFamily="34" charset="0"/>
              <a:ea typeface="Calibri" panose="020F0502020204030204" pitchFamily="34" charset="0"/>
              <a:cs typeface="Aharoni" panose="02010803020104030203" pitchFamily="2" charset="-79"/>
            </a:endParaRPr>
          </a:p>
          <a:p>
            <a:pPr>
              <a:spcAft>
                <a:spcPts val="600"/>
              </a:spcAft>
            </a:pPr>
            <a:r>
              <a:rPr lang="en-US" sz="2000" dirty="0">
                <a:solidFill>
                  <a:srgbClr val="C00000"/>
                </a:solidFill>
                <a:latin typeface="Franklin Gothic Heavy" panose="020B0903020102020204" pitchFamily="34" charset="0"/>
                <a:ea typeface="Calibri" panose="020F0502020204030204" pitchFamily="34" charset="0"/>
                <a:cs typeface="Aharoni" panose="02010803020104030203" pitchFamily="2" charset="-79"/>
              </a:rPr>
              <a:t>Second</a:t>
            </a:r>
            <a:br>
              <a:rPr lang="en-US" b="1"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br>
            <a:r>
              <a:rPr lang="en-US"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t>In Body Corporate there is elevation. </a:t>
            </a:r>
          </a:p>
          <a:p>
            <a:pPr>
              <a:spcAft>
                <a:spcPts val="600"/>
              </a:spcAft>
            </a:pPr>
            <a:endParaRPr lang="en-US" sz="1200" b="1" dirty="0">
              <a:solidFill>
                <a:srgbClr val="001320"/>
              </a:solidFill>
              <a:latin typeface="Franklin Gothic Demi" panose="020B0703020102020204" pitchFamily="34" charset="0"/>
              <a:ea typeface="Calibri" panose="020F0502020204030204" pitchFamily="34" charset="0"/>
              <a:cs typeface="Aharoni" panose="02010803020104030203" pitchFamily="2" charset="-79"/>
            </a:endParaRPr>
          </a:p>
          <a:p>
            <a:pPr>
              <a:spcAft>
                <a:spcPts val="600"/>
              </a:spcAft>
            </a:pPr>
            <a:r>
              <a:rPr lang="en-US" sz="2000" dirty="0">
                <a:solidFill>
                  <a:srgbClr val="C00000"/>
                </a:solidFill>
                <a:latin typeface="Franklin Gothic Heavy" panose="020B0903020102020204" pitchFamily="34" charset="0"/>
                <a:ea typeface="Calibri" panose="020F0502020204030204" pitchFamily="34" charset="0"/>
                <a:cs typeface="Aharoni" panose="02010803020104030203" pitchFamily="2" charset="-79"/>
              </a:rPr>
              <a:t>Third</a:t>
            </a:r>
            <a:br>
              <a:rPr lang="en-US" sz="1600" b="1"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br>
            <a:r>
              <a:rPr lang="en-US"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t>In Body Corporate none are exempt from edification.             </a:t>
            </a:r>
          </a:p>
          <a:p>
            <a:pPr>
              <a:spcAft>
                <a:spcPts val="600"/>
              </a:spcAft>
            </a:pPr>
            <a:r>
              <a:rPr lang="en-US" sz="2000" i="1" dirty="0">
                <a:solidFill>
                  <a:srgbClr val="C00000"/>
                </a:solidFill>
                <a:latin typeface="Franklin Gothic Demi" panose="020B0703020102020204" pitchFamily="34" charset="0"/>
                <a:ea typeface="Calibri" panose="020F0502020204030204" pitchFamily="34" charset="0"/>
                <a:cs typeface="Aharoni" panose="02010803020104030203" pitchFamily="2" charset="-79"/>
              </a:rPr>
              <a:t>This comes about in two ways:</a:t>
            </a:r>
          </a:p>
          <a:p>
            <a:pPr marL="257168" indent="-257168">
              <a:buFont typeface="Symbol" panose="05050102010706020507" pitchFamily="18" charset="2"/>
              <a:buChar char=""/>
            </a:pPr>
            <a:r>
              <a:rPr lang="en-US"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t>By praise of Contribution.</a:t>
            </a:r>
            <a:endParaRPr lang="en-US" dirty="0">
              <a:latin typeface="Franklin Gothic Demi" panose="020B0703020102020204" pitchFamily="34" charset="0"/>
              <a:ea typeface="Calibri" panose="020F0502020204030204" pitchFamily="34" charset="0"/>
              <a:cs typeface="Aharoni" panose="02010803020104030203" pitchFamily="2" charset="-79"/>
            </a:endParaRPr>
          </a:p>
          <a:p>
            <a:pPr marL="257168" indent="-257168">
              <a:spcAft>
                <a:spcPts val="600"/>
              </a:spcAft>
              <a:buFont typeface="Symbol" panose="05050102010706020507" pitchFamily="18" charset="2"/>
              <a:buChar char=""/>
            </a:pPr>
            <a:r>
              <a:rPr lang="en-US"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t>By heartful Confrontation.  </a:t>
            </a:r>
            <a:endParaRPr lang="en-US" dirty="0">
              <a:latin typeface="Franklin Gothic Demi" panose="020B0703020102020204" pitchFamily="34" charset="0"/>
              <a:ea typeface="Calibri" panose="020F0502020204030204" pitchFamily="34" charset="0"/>
              <a:cs typeface="Aharoni" panose="02010803020104030203" pitchFamily="2" charset="-79"/>
            </a:endParaRPr>
          </a:p>
          <a:p>
            <a:pPr>
              <a:spcAft>
                <a:spcPts val="600"/>
              </a:spcAft>
            </a:pPr>
            <a:endParaRPr lang="en-US" dirty="0">
              <a:solidFill>
                <a:srgbClr val="C00000"/>
              </a:solidFill>
              <a:latin typeface="Franklin Gothic Heavy" panose="020B0903020102020204" pitchFamily="34" charset="0"/>
              <a:ea typeface="Calibri" panose="020F0502020204030204" pitchFamily="34" charset="0"/>
              <a:cs typeface="Aharoni" panose="02010803020104030203" pitchFamily="2" charset="-79"/>
            </a:endParaRPr>
          </a:p>
          <a:p>
            <a:pPr>
              <a:spcAft>
                <a:spcPts val="600"/>
              </a:spcAft>
            </a:pPr>
            <a:r>
              <a:rPr lang="en-US" sz="2000" dirty="0">
                <a:solidFill>
                  <a:srgbClr val="C00000"/>
                </a:solidFill>
                <a:latin typeface="Franklin Gothic Heavy" panose="020B0903020102020204" pitchFamily="34" charset="0"/>
                <a:ea typeface="Calibri" panose="020F0502020204030204" pitchFamily="34" charset="0"/>
                <a:cs typeface="Aharoni" panose="02010803020104030203" pitchFamily="2" charset="-79"/>
              </a:rPr>
              <a:t>Fourth</a:t>
            </a:r>
            <a:br>
              <a:rPr lang="en-US" b="1"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br>
            <a:r>
              <a:rPr lang="en-US"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t>In Body Corporate there is no schism.  </a:t>
            </a:r>
          </a:p>
          <a:p>
            <a:pPr>
              <a:spcAft>
                <a:spcPts val="600"/>
              </a:spcAft>
            </a:pPr>
            <a:endParaRPr lang="en-US" dirty="0">
              <a:solidFill>
                <a:srgbClr val="001320"/>
              </a:solidFill>
              <a:latin typeface="Franklin Gothic Demi" panose="020B0703020102020204" pitchFamily="34" charset="0"/>
              <a:ea typeface="Calibri" panose="020F0502020204030204" pitchFamily="34" charset="0"/>
              <a:cs typeface="Aharoni" panose="02010803020104030203" pitchFamily="2" charset="-79"/>
            </a:endParaRPr>
          </a:p>
          <a:p>
            <a:pPr>
              <a:spcAft>
                <a:spcPts val="600"/>
              </a:spcAft>
            </a:pPr>
            <a:r>
              <a:rPr lang="en-US" sz="2000" dirty="0">
                <a:solidFill>
                  <a:srgbClr val="C00000"/>
                </a:solidFill>
                <a:latin typeface="Franklin Gothic Heavy" panose="020B0903020102020204" pitchFamily="34" charset="0"/>
                <a:ea typeface="Calibri" panose="020F0502020204030204" pitchFamily="34" charset="0"/>
                <a:cs typeface="Aharoni" panose="02010803020104030203" pitchFamily="2" charset="-79"/>
              </a:rPr>
              <a:t>Fifth</a:t>
            </a:r>
            <a:br>
              <a:rPr lang="en-US" b="1"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br>
            <a:r>
              <a:rPr lang="en-US" dirty="0">
                <a:solidFill>
                  <a:srgbClr val="001320"/>
                </a:solidFill>
                <a:latin typeface="Franklin Gothic Demi" panose="020B0703020102020204" pitchFamily="34" charset="0"/>
                <a:ea typeface="Calibri" panose="020F0502020204030204" pitchFamily="34" charset="0"/>
                <a:cs typeface="Aharoni" panose="02010803020104030203" pitchFamily="2" charset="-79"/>
              </a:rPr>
              <a:t>In Body Corporate there is no hoarding. </a:t>
            </a:r>
            <a:endParaRPr lang="en-US" dirty="0">
              <a:latin typeface="Franklin Gothic Demi" panose="020B0703020102020204" pitchFamily="34" charset="0"/>
              <a:cs typeface="Aharoni" panose="02010803020104030203" pitchFamily="2" charset="-79"/>
            </a:endParaRPr>
          </a:p>
        </p:txBody>
      </p:sp>
    </p:spTree>
    <p:extLst>
      <p:ext uri="{BB962C8B-B14F-4D97-AF65-F5344CB8AC3E}">
        <p14:creationId xmlns:p14="http://schemas.microsoft.com/office/powerpoint/2010/main" val="29543861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 calcmode="lin" valueType="num">
                                      <p:cBhvr additive="base">
                                        <p:cTn id="3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
                                            <p:txEl>
                                              <p:pRg st="11" end="11"/>
                                            </p:txEl>
                                          </p:spTgt>
                                        </p:tgtEl>
                                        <p:attrNameLst>
                                          <p:attrName>style.visibility</p:attrName>
                                        </p:attrNameLst>
                                      </p:cBhvr>
                                      <p:to>
                                        <p:strVal val="visible"/>
                                      </p:to>
                                    </p:set>
                                    <p:anim calcmode="lin" valueType="num">
                                      <p:cBhvr additive="base">
                                        <p:cTn id="4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74" name="Rectangle 73">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611505" y="683404"/>
            <a:ext cx="792099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4098" name="Picture 2" descr="Image result for healing body">
            <a:extLst>
              <a:ext uri="{FF2B5EF4-FFF2-40B4-BE49-F238E27FC236}">
                <a16:creationId xmlns:a16="http://schemas.microsoft.com/office/drawing/2014/main" id="{435C2F52-3D70-4ADE-A681-B344DC3E8F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967" r="-1" b="28971"/>
          <a:stretch/>
        </p:blipFill>
        <p:spPr bwMode="auto">
          <a:xfrm rot="21480000">
            <a:off x="853377" y="1003258"/>
            <a:ext cx="7437246" cy="476439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FE40AA0C-AD8C-48EB-A063-3EB410A0AEFA}"/>
              </a:ext>
            </a:extLst>
          </p:cNvPr>
          <p:cNvSpPr/>
          <p:nvPr/>
        </p:nvSpPr>
        <p:spPr>
          <a:xfrm rot="21440649">
            <a:off x="893043" y="1047255"/>
            <a:ext cx="7460207" cy="960456"/>
          </a:xfrm>
          <a:prstGeom prst="rect">
            <a:avLst/>
          </a:prstGeom>
        </p:spPr>
        <p:txBody>
          <a:bodyPr wrap="square">
            <a:spAutoFit/>
          </a:bodyPr>
          <a:lstStyle/>
          <a:p>
            <a:pPr>
              <a:lnSpc>
                <a:spcPct val="107000"/>
              </a:lnSpc>
              <a:spcAft>
                <a:spcPts val="600"/>
              </a:spcAft>
            </a:pPr>
            <a:r>
              <a:rPr lang="en-US" dirty="0">
                <a:solidFill>
                  <a:srgbClr val="001320"/>
                </a:solidFill>
                <a:latin typeface="Franklin Gothic Demi" panose="020B0703020102020204" pitchFamily="34" charset="0"/>
                <a:ea typeface="Calibri" panose="020F0502020204030204" pitchFamily="34" charset="0"/>
                <a:cs typeface="Times New Roman" panose="02020603050405020304" pitchFamily="18" charset="0"/>
              </a:rPr>
              <a:t>We have meaning and purpose. We have each other.  We are in this grand life to give light and hope to the walking dead! We are to tend for each other and accept our strengths and improve on our infirmities! </a:t>
            </a:r>
            <a:endParaRPr lang="en-US" dirty="0">
              <a:latin typeface="Franklin Gothic Demi" panose="020B07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77199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F57A626-853A-4F71-A244-2102BC54F597}"/>
              </a:ext>
            </a:extLst>
          </p:cNvPr>
          <p:cNvPicPr>
            <a:picLocks noChangeAspect="1"/>
          </p:cNvPicPr>
          <p:nvPr/>
        </p:nvPicPr>
        <p:blipFill rotWithShape="1">
          <a:blip r:embed="rId2">
            <a:extLst>
              <a:ext uri="{28A0092B-C50C-407E-A947-70E740481C1C}">
                <a14:useLocalDpi xmlns:a14="http://schemas.microsoft.com/office/drawing/2010/main" val="0"/>
              </a:ext>
            </a:extLst>
          </a:blip>
          <a:srcRect t="990"/>
          <a:stretch/>
        </p:blipFill>
        <p:spPr>
          <a:xfrm>
            <a:off x="20" y="10"/>
            <a:ext cx="9143980" cy="6857990"/>
          </a:xfrm>
          <a:prstGeom prst="rect">
            <a:avLst/>
          </a:prstGeom>
        </p:spPr>
      </p:pic>
    </p:spTree>
    <p:extLst>
      <p:ext uri="{BB962C8B-B14F-4D97-AF65-F5344CB8AC3E}">
        <p14:creationId xmlns:p14="http://schemas.microsoft.com/office/powerpoint/2010/main" val="36110571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45</Words>
  <Application>Microsoft Office PowerPoint</Application>
  <PresentationFormat>On-screen Show (4:3)</PresentationFormat>
  <Paragraphs>13</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Franklin Gothic Demi</vt:lpstr>
      <vt:lpstr>Franklin Gothic Heavy</vt:lpstr>
      <vt:lpstr>Impact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LaVergne</dc:creator>
  <cp:lastModifiedBy>Shawn LaVergne</cp:lastModifiedBy>
  <cp:revision>10</cp:revision>
  <dcterms:created xsi:type="dcterms:W3CDTF">2019-02-24T01:26:47Z</dcterms:created>
  <dcterms:modified xsi:type="dcterms:W3CDTF">2019-02-26T22:38:10Z</dcterms:modified>
</cp:coreProperties>
</file>