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7" r:id="rId4"/>
    <p:sldId id="258" r:id="rId5"/>
    <p:sldId id="259" r:id="rId6"/>
    <p:sldId id="260" r:id="rId7"/>
    <p:sldId id="261"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086" autoAdjust="0"/>
  </p:normalViewPr>
  <p:slideViewPr>
    <p:cSldViewPr>
      <p:cViewPr varScale="1">
        <p:scale>
          <a:sx n="103" d="100"/>
          <a:sy n="103" d="100"/>
        </p:scale>
        <p:origin x="888"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6545C9-B10B-4FB1-970A-FA59A2D14381}" type="datetimeFigureOut">
              <a:rPr lang="en-US" smtClean="0"/>
              <a:t>9/10/2016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534D1-0B9F-450D-B3EF-3AA3E1A9B78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6545C9-B10B-4FB1-970A-FA59A2D14381}" type="datetimeFigureOut">
              <a:rPr lang="en-US" smtClean="0"/>
              <a:t>9/10/2016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534D1-0B9F-450D-B3EF-3AA3E1A9B78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6545C9-B10B-4FB1-970A-FA59A2D14381}" type="datetimeFigureOut">
              <a:rPr lang="en-US" smtClean="0"/>
              <a:t>9/10/2016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534D1-0B9F-450D-B3EF-3AA3E1A9B78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6545C9-B10B-4FB1-970A-FA59A2D14381}" type="datetimeFigureOut">
              <a:rPr lang="en-US" smtClean="0"/>
              <a:t>9/10/2016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534D1-0B9F-450D-B3EF-3AA3E1A9B78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6545C9-B10B-4FB1-970A-FA59A2D14381}" type="datetimeFigureOut">
              <a:rPr lang="en-US" smtClean="0"/>
              <a:t>9/10/2016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534D1-0B9F-450D-B3EF-3AA3E1A9B78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6545C9-B10B-4FB1-970A-FA59A2D14381}" type="datetimeFigureOut">
              <a:rPr lang="en-US" smtClean="0"/>
              <a:t>9/10/2016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E534D1-0B9F-450D-B3EF-3AA3E1A9B78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6545C9-B10B-4FB1-970A-FA59A2D14381}" type="datetimeFigureOut">
              <a:rPr lang="en-US" smtClean="0"/>
              <a:t>9/10/2016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E534D1-0B9F-450D-B3EF-3AA3E1A9B78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6545C9-B10B-4FB1-970A-FA59A2D14381}" type="datetimeFigureOut">
              <a:rPr lang="en-US" smtClean="0"/>
              <a:t>9/10/2016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E534D1-0B9F-450D-B3EF-3AA3E1A9B78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6545C9-B10B-4FB1-970A-FA59A2D14381}" type="datetimeFigureOut">
              <a:rPr lang="en-US" smtClean="0"/>
              <a:t>9/10/2016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E534D1-0B9F-450D-B3EF-3AA3E1A9B78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6545C9-B10B-4FB1-970A-FA59A2D14381}" type="datetimeFigureOut">
              <a:rPr lang="en-US" smtClean="0"/>
              <a:t>9/10/2016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E534D1-0B9F-450D-B3EF-3AA3E1A9B78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6545C9-B10B-4FB1-970A-FA59A2D14381}" type="datetimeFigureOut">
              <a:rPr lang="en-US" smtClean="0"/>
              <a:t>9/10/2016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E534D1-0B9F-450D-B3EF-3AA3E1A9B78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6545C9-B10B-4FB1-970A-FA59A2D14381}" type="datetimeFigureOut">
              <a:rPr lang="en-US" smtClean="0"/>
              <a:t>9/10/2016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E534D1-0B9F-450D-B3EF-3AA3E1A9B78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05697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moses radiant face"/>
          <p:cNvPicPr>
            <a:picLocks noChangeAspect="1" noChangeArrowheads="1"/>
          </p:cNvPicPr>
          <p:nvPr/>
        </p:nvPicPr>
        <p:blipFill>
          <a:blip r:embed="rId2" cstate="print"/>
          <a:srcRect/>
          <a:stretch>
            <a:fillRect/>
          </a:stretch>
        </p:blipFill>
        <p:spPr bwMode="auto">
          <a:xfrm>
            <a:off x="2438400" y="990600"/>
            <a:ext cx="4267200" cy="2790826"/>
          </a:xfrm>
          <a:prstGeom prst="rect">
            <a:avLst/>
          </a:prstGeom>
          <a:ln>
            <a:noFill/>
          </a:ln>
          <a:effectLst>
            <a:outerShdw blurRad="190500" algn="tl" rotWithShape="0">
              <a:srgbClr val="000000">
                <a:alpha val="70000"/>
              </a:srgbClr>
            </a:outerShdw>
          </a:effectLst>
        </p:spPr>
      </p:pic>
      <p:sp>
        <p:nvSpPr>
          <p:cNvPr id="5" name="Rectangle 4"/>
          <p:cNvSpPr/>
          <p:nvPr/>
        </p:nvSpPr>
        <p:spPr>
          <a:xfrm rot="9864496" flipV="1">
            <a:off x="1965367" y="3915635"/>
            <a:ext cx="5486400" cy="1200329"/>
          </a:xfrm>
          <a:prstGeom prst="rect">
            <a:avLst/>
          </a:prstGeom>
        </p:spPr>
        <p:txBody>
          <a:bodyPr wrap="square">
            <a:spAutoFit/>
          </a:bodyPr>
          <a:lstStyle/>
          <a:p>
            <a:pPr algn="just"/>
            <a:r>
              <a:rPr lang="en-US" sz="1600" b="1" i="1" dirty="0">
                <a:latin typeface="Times New Roman" panose="02020603050405020304" pitchFamily="18" charset="0"/>
                <a:cs typeface="Times New Roman" panose="02020603050405020304" pitchFamily="18" charset="0"/>
              </a:rPr>
              <a:t>“When Moses came down from Mount Sinai with the two tablets of the covenant law in his hands, he was not aware that his face was radiant because he had spoken with the </a:t>
            </a:r>
            <a:r>
              <a:rPr lang="en-US" sz="1600" b="1" i="1" cap="small" dirty="0">
                <a:latin typeface="Times New Roman" panose="02020603050405020304" pitchFamily="18" charset="0"/>
                <a:cs typeface="Times New Roman" panose="02020603050405020304" pitchFamily="18" charset="0"/>
              </a:rPr>
              <a:t>Lord</a:t>
            </a:r>
            <a:r>
              <a:rPr lang="en-US" sz="1600" b="1" i="1" dirty="0">
                <a:latin typeface="Times New Roman" panose="02020603050405020304" pitchFamily="18" charset="0"/>
                <a:cs typeface="Times New Roman" panose="02020603050405020304" pitchFamily="18" charset="0"/>
              </a:rPr>
              <a:t>.</a:t>
            </a:r>
            <a:r>
              <a:rPr lang="en-US" sz="1600" b="1" i="1" baseline="30000" dirty="0">
                <a:latin typeface="Times New Roman" panose="02020603050405020304" pitchFamily="18" charset="0"/>
                <a:cs typeface="Times New Roman" panose="02020603050405020304" pitchFamily="18" charset="0"/>
              </a:rPr>
              <a:t> </a:t>
            </a:r>
            <a:r>
              <a:rPr lang="en-US" sz="1600" b="1" i="1" baseline="30000" dirty="0" smtClean="0">
                <a:latin typeface="Times New Roman" panose="02020603050405020304" pitchFamily="18" charset="0"/>
                <a:cs typeface="Times New Roman" panose="02020603050405020304" pitchFamily="18" charset="0"/>
              </a:rPr>
              <a:t>” </a:t>
            </a:r>
            <a:endParaRPr lang="en-US" sz="1600" b="1" i="1" baseline="30000" dirty="0" smtClean="0">
              <a:latin typeface="Times New Roman" panose="02020603050405020304" pitchFamily="18" charset="0"/>
              <a:cs typeface="Times New Roman" panose="02020603050405020304" pitchFamily="18" charset="0"/>
            </a:endParaRPr>
          </a:p>
          <a:p>
            <a:pPr algn="ctr"/>
            <a:r>
              <a:rPr lang="en-US" sz="2400" b="1" baseline="30000" dirty="0" smtClean="0">
                <a:solidFill>
                  <a:schemeClr val="accent2">
                    <a:lumMod val="50000"/>
                  </a:schemeClr>
                </a:solidFill>
                <a:latin typeface="Arial Black" panose="020B0A04020102020204" pitchFamily="34" charset="0"/>
              </a:rPr>
              <a:t>(</a:t>
            </a:r>
            <a:r>
              <a:rPr lang="en-US" sz="2400" b="1" baseline="30000" dirty="0" smtClean="0">
                <a:solidFill>
                  <a:schemeClr val="accent2">
                    <a:lumMod val="50000"/>
                  </a:schemeClr>
                </a:solidFill>
                <a:latin typeface="Arial Black" panose="020B0A04020102020204" pitchFamily="34" charset="0"/>
              </a:rPr>
              <a:t>Exodus 34)</a:t>
            </a:r>
            <a:endParaRPr lang="en-US" sz="2400" dirty="0">
              <a:solidFill>
                <a:schemeClr val="accent2">
                  <a:lumMod val="50000"/>
                </a:schemeClr>
              </a:solidFill>
              <a:latin typeface="Arial Black" panose="020B0A040201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p14:revea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result for carnival mirror"/>
          <p:cNvPicPr>
            <a:picLocks noChangeAspect="1" noChangeArrowheads="1"/>
          </p:cNvPicPr>
          <p:nvPr/>
        </p:nvPicPr>
        <p:blipFill>
          <a:blip r:embed="rId2" cstate="print"/>
          <a:srcRect/>
          <a:stretch>
            <a:fillRect/>
          </a:stretch>
        </p:blipFill>
        <p:spPr bwMode="auto">
          <a:xfrm>
            <a:off x="228600" y="457200"/>
            <a:ext cx="4267200" cy="3657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100" name="AutoShape 4" descr="Image result for see through a glass darkl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2" name="AutoShape 6" descr="Image result for see through a glass darkl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4" name="AutoShape 8" descr="Image result for see through a glass darkl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106" name="Picture 10" descr="Image result for see through a glass darkly"/>
          <p:cNvPicPr>
            <a:picLocks noChangeAspect="1" noChangeArrowheads="1"/>
          </p:cNvPicPr>
          <p:nvPr/>
        </p:nvPicPr>
        <p:blipFill>
          <a:blip r:embed="rId3" cstate="print"/>
          <a:srcRect/>
          <a:stretch>
            <a:fillRect/>
          </a:stretch>
        </p:blipFill>
        <p:spPr bwMode="auto">
          <a:xfrm>
            <a:off x="4114800" y="1371600"/>
            <a:ext cx="4876800" cy="53721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107" name="Rectangle 11"/>
          <p:cNvSpPr>
            <a:spLocks noChangeArrowheads="1"/>
          </p:cNvSpPr>
          <p:nvPr/>
        </p:nvSpPr>
        <p:spPr bwMode="auto">
          <a:xfrm>
            <a:off x="228600" y="4188768"/>
            <a:ext cx="38862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spc="300" normalizeH="0" baseline="0" dirty="0" smtClean="0">
                <a:ln>
                  <a:noFill/>
                </a:ln>
                <a:solidFill>
                  <a:srgbClr val="C00000"/>
                </a:solidFill>
                <a:effectLst/>
                <a:latin typeface="Times New Roman" pitchFamily="18" charset="0"/>
                <a:ea typeface="Calibri" pitchFamily="34" charset="0"/>
                <a:cs typeface="Times New Roman" pitchFamily="18" charset="0"/>
              </a:rPr>
              <a:t>BEFORE CHRIST!</a:t>
            </a:r>
            <a:endParaRPr kumimoji="0" lang="en-US" sz="2400" b="1" i="0" u="none" strike="noStrike" cap="none" spc="300" normalizeH="0" baseline="0" dirty="0" smtClean="0">
              <a:ln>
                <a:noFill/>
              </a:ln>
              <a:solidFill>
                <a:srgbClr val="C00000"/>
              </a:solidFill>
              <a:effectLst/>
              <a:latin typeface="Arial" pitchFamily="34" charset="0"/>
              <a:cs typeface="Arial" pitchFamily="34" charset="0"/>
            </a:endParaRPr>
          </a:p>
        </p:txBody>
      </p:sp>
      <p:sp>
        <p:nvSpPr>
          <p:cNvPr id="4108" name="Rectangle 12"/>
          <p:cNvSpPr>
            <a:spLocks noChangeArrowheads="1"/>
          </p:cNvSpPr>
          <p:nvPr/>
        </p:nvSpPr>
        <p:spPr bwMode="auto">
          <a:xfrm>
            <a:off x="4572000" y="442804"/>
            <a:ext cx="4419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accent3">
                    <a:lumMod val="50000"/>
                  </a:schemeClr>
                </a:solidFill>
                <a:effectLst/>
                <a:latin typeface="Times New Roman" pitchFamily="18" charset="0"/>
                <a:ea typeface="Calibri" pitchFamily="34" charset="0"/>
                <a:cs typeface="Times New Roman" pitchFamily="18" charset="0"/>
              </a:rPr>
              <a:t>AFTER CHRIST!</a:t>
            </a:r>
            <a:endParaRPr kumimoji="0" lang="en-US" sz="3600" b="0" i="0" u="none" strike="noStrike" cap="none" normalizeH="0" baseline="0" dirty="0" smtClean="0">
              <a:ln>
                <a:noFill/>
              </a:ln>
              <a:solidFill>
                <a:schemeClr val="accent3">
                  <a:lumMod val="50000"/>
                </a:schemeClr>
              </a:solidFill>
              <a:effectLst/>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p14:revea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Image result for 75 lb pearl"/>
          <p:cNvPicPr>
            <a:picLocks noChangeAspect="1" noChangeArrowheads="1"/>
          </p:cNvPicPr>
          <p:nvPr/>
        </p:nvPicPr>
        <p:blipFill>
          <a:blip r:embed="rId2" cstate="print"/>
          <a:srcRect/>
          <a:stretch>
            <a:fillRect/>
          </a:stretch>
        </p:blipFill>
        <p:spPr bwMode="auto">
          <a:xfrm>
            <a:off x="1524000" y="457200"/>
            <a:ext cx="6096000" cy="4572000"/>
          </a:xfrm>
          <a:prstGeom prst="rect">
            <a:avLst/>
          </a:prstGeom>
          <a:solidFill>
            <a:srgbClr val="FFFFFF">
              <a:shade val="85000"/>
            </a:srgbClr>
          </a:solidFill>
          <a:ln w="88900" cap="sq">
            <a:solidFill>
              <a:schemeClr val="accent5">
                <a:lumMod val="60000"/>
                <a:lumOff val="40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5363" name="Rectangle 3"/>
          <p:cNvSpPr>
            <a:spLocks noChangeArrowheads="1"/>
          </p:cNvSpPr>
          <p:nvPr/>
        </p:nvSpPr>
        <p:spPr bwMode="auto">
          <a:xfrm>
            <a:off x="0" y="5257800"/>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accent5">
                    <a:lumMod val="50000"/>
                  </a:schemeClr>
                </a:solidFill>
                <a:effectLst>
                  <a:reflection blurRad="6350" stA="55000" endA="50" endPos="85000" dist="29997" dir="5400000" sy="-100000" algn="bl" rotWithShape="0"/>
                </a:effectLst>
                <a:latin typeface="Times New Roman" pitchFamily="18" charset="0"/>
                <a:ea typeface="Calibri" pitchFamily="34" charset="0"/>
                <a:cs typeface="Times New Roman" pitchFamily="18" charset="0"/>
              </a:rPr>
              <a:t>YEP!  IT IS INDEED A PEARL!</a:t>
            </a:r>
            <a:endParaRPr kumimoji="0" lang="en-US" sz="2400" b="0" i="0" u="none" strike="noStrike" cap="none" normalizeH="0" baseline="0" dirty="0" smtClean="0">
              <a:ln>
                <a:noFill/>
              </a:ln>
              <a:solidFill>
                <a:schemeClr val="accent5">
                  <a:lumMod val="50000"/>
                </a:schemeClr>
              </a:solidFill>
              <a:effectLst>
                <a:reflection blurRad="6350" stA="55000" endA="50" endPos="85000" dist="29997" dir="5400000" sy="-100000" algn="bl" rotWithShape="0"/>
              </a:effectLst>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p14:revea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Image result for from glory to glory"/>
          <p:cNvPicPr>
            <a:picLocks noChangeAspect="1" noChangeArrowheads="1"/>
          </p:cNvPicPr>
          <p:nvPr/>
        </p:nvPicPr>
        <p:blipFill>
          <a:blip r:embed="rId2" cstate="print"/>
          <a:srcRect/>
          <a:stretch>
            <a:fillRect/>
          </a:stretch>
        </p:blipFill>
        <p:spPr bwMode="auto">
          <a:xfrm>
            <a:off x="266700" y="200025"/>
            <a:ext cx="8572500" cy="6429375"/>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2000">
        <p14:revea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Image result for Getting clean and sober"/>
          <p:cNvPicPr>
            <a:picLocks noChangeAspect="1" noChangeArrowheads="1"/>
          </p:cNvPicPr>
          <p:nvPr/>
        </p:nvPicPr>
        <p:blipFill>
          <a:blip r:embed="rId2" cstate="print"/>
          <a:srcRect/>
          <a:stretch>
            <a:fillRect/>
          </a:stretch>
        </p:blipFill>
        <p:spPr bwMode="auto">
          <a:xfrm>
            <a:off x="2286000" y="228600"/>
            <a:ext cx="4114800" cy="3086100"/>
          </a:xfrm>
          <a:prstGeom prst="rect">
            <a:avLst/>
          </a:prstGeom>
          <a:noFill/>
        </p:spPr>
      </p:pic>
      <p:pic>
        <p:nvPicPr>
          <p:cNvPr id="17412" name="Picture 4" descr="Image result for the day will declare it"/>
          <p:cNvPicPr>
            <a:picLocks noChangeAspect="1" noChangeArrowheads="1"/>
          </p:cNvPicPr>
          <p:nvPr/>
        </p:nvPicPr>
        <p:blipFill>
          <a:blip r:embed="rId3" cstate="print"/>
          <a:srcRect/>
          <a:stretch>
            <a:fillRect/>
          </a:stretch>
        </p:blipFill>
        <p:spPr bwMode="auto">
          <a:xfrm>
            <a:off x="990600" y="3733800"/>
            <a:ext cx="7162800" cy="2834640"/>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2000">
        <p14:revea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Image result for gorgeous wedding ring"/>
          <p:cNvPicPr>
            <a:picLocks noChangeAspect="1" noChangeArrowheads="1"/>
          </p:cNvPicPr>
          <p:nvPr/>
        </p:nvPicPr>
        <p:blipFill>
          <a:blip r:embed="rId2" cstate="print"/>
          <a:srcRect/>
          <a:stretch>
            <a:fillRect/>
          </a:stretch>
        </p:blipFill>
        <p:spPr bwMode="auto">
          <a:xfrm>
            <a:off x="1447800" y="457200"/>
            <a:ext cx="6248400" cy="4876800"/>
          </a:xfrm>
          <a:prstGeom prst="rect">
            <a:avLst/>
          </a:prstGeom>
          <a:ln w="38100" cap="sq">
            <a:solidFill>
              <a:schemeClr val="accent6">
                <a:lumMod val="50000"/>
              </a:schemeClr>
            </a:solidFill>
            <a:prstDash val="solid"/>
            <a:miter lim="800000"/>
          </a:ln>
          <a:effectLst>
            <a:outerShdw blurRad="50800" dist="38100" dir="2700000" algn="tl" rotWithShape="0">
              <a:srgbClr val="000000">
                <a:alpha val="43000"/>
              </a:srgbClr>
            </a:outerShdw>
          </a:effectLst>
        </p:spPr>
      </p:pic>
      <p:sp>
        <p:nvSpPr>
          <p:cNvPr id="18435" name="Rectangle 3"/>
          <p:cNvSpPr>
            <a:spLocks noChangeArrowheads="1"/>
          </p:cNvSpPr>
          <p:nvPr/>
        </p:nvSpPr>
        <p:spPr bwMode="auto">
          <a:xfrm>
            <a:off x="1371600" y="5486400"/>
            <a:ext cx="62484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i="0" u="none" strike="noStrike" spc="300" normalizeH="0" baseline="0" dirty="0" smtClean="0">
                <a:solidFill>
                  <a:schemeClr val="accent6">
                    <a:lumMod val="50000"/>
                  </a:schemeClr>
                </a:solidFill>
                <a:effectLst>
                  <a:outerShdw blurRad="60007" dist="310007" dir="7680000" sy="30000" kx="1300200" algn="ctr" rotWithShape="0">
                    <a:prstClr val="black">
                      <a:alpha val="32000"/>
                    </a:prstClr>
                  </a:outerShdw>
                </a:effectLst>
                <a:latin typeface="Times New Roman" pitchFamily="18" charset="0"/>
                <a:ea typeface="Calibri" pitchFamily="34" charset="0"/>
                <a:cs typeface="Times New Roman" pitchFamily="18" charset="0"/>
              </a:rPr>
              <a:t>Where Will You Be Placed?</a:t>
            </a:r>
            <a:endParaRPr kumimoji="0" lang="en-US" sz="3200" i="0" u="none" strike="noStrike" spc="300" normalizeH="0" baseline="0" dirty="0" smtClean="0">
              <a:solidFill>
                <a:schemeClr val="accent6">
                  <a:lumMod val="50000"/>
                </a:schemeClr>
              </a:solidFill>
              <a:effectLst>
                <a:outerShdw blurRad="60007" dist="310007" dir="7680000" sy="30000" kx="1300200" algn="ctr" rotWithShape="0">
                  <a:prstClr val="black">
                    <a:alpha val="32000"/>
                  </a:prstClr>
                </a:outerShdw>
              </a:effectLst>
              <a:latin typeface="Arial" pitchFamily="34" charset="0"/>
              <a:cs typeface="Arial"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p14:revea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232404"/>
      </p:ext>
    </p:extLst>
  </p:cSld>
  <p:clrMapOvr>
    <a:masterClrMapping/>
  </p:clrMapOvr>
  <mc:AlternateContent xmlns:mc="http://schemas.openxmlformats.org/markup-compatibility/2006">
    <mc:Choice xmlns:p14="http://schemas.microsoft.com/office/powerpoint/2010/main" Requires="p14">
      <p:transition spd="slow" p14:dur="2000">
        <p14:revea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28</Words>
  <Application>Microsoft Office PowerPoint</Application>
  <PresentationFormat>On-screen Show (4:3)</PresentationFormat>
  <Paragraphs>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Black</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Harl</dc:creator>
  <cp:lastModifiedBy>Shawn LaVergne</cp:lastModifiedBy>
  <cp:revision>16</cp:revision>
  <dcterms:created xsi:type="dcterms:W3CDTF">2016-09-10T23:16:03Z</dcterms:created>
  <dcterms:modified xsi:type="dcterms:W3CDTF">2016-09-11T05:47:22Z</dcterms:modified>
</cp:coreProperties>
</file>